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88" autoAdjust="0"/>
    <p:restoredTop sz="98746" autoAdjust="0"/>
  </p:normalViewPr>
  <p:slideViewPr>
    <p:cSldViewPr>
      <p:cViewPr>
        <p:scale>
          <a:sx n="50" d="100"/>
          <a:sy n="50" d="100"/>
        </p:scale>
        <p:origin x="6006" y="627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49520000"/>
        <c:axId val="50976640"/>
      </c:lineChart>
      <c:catAx>
        <c:axId val="49520000"/>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50976640"/>
        <c:crosses val="autoZero"/>
        <c:auto val="1"/>
        <c:lblAlgn val="ctr"/>
        <c:lblOffset val="100"/>
      </c:catAx>
      <c:valAx>
        <c:axId val="50976640"/>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49520000"/>
        <c:crosses val="autoZero"/>
        <c:crossBetween val="between"/>
      </c:valAx>
    </c:plotArea>
    <c:legend>
      <c:legendPos val="r"/>
      <c:layout/>
      <c:txPr>
        <a:bodyPr/>
        <a:lstStyle/>
        <a:p>
          <a:pPr>
            <a:defRPr sz="2000"/>
          </a:pPr>
          <a:endParaRPr lang="en-U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chart" Target="../charts/chart1.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oleObject" Target="../embeddings/oleObject1.bin"/><Relationship Id="rId2" Type="http://schemas.openxmlformats.org/officeDocument/2006/relationships/slideLayout" Target="../slideLayouts/slideLayout1.xml"/><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jpeg"/><Relationship Id="rId5" Type="http://schemas.openxmlformats.org/officeDocument/2006/relationships/image" Target="../media/image4.jpeg"/><Relationship Id="rId15" Type="http://schemas.openxmlformats.org/officeDocument/2006/relationships/image" Target="../media/image14.jpeg"/><Relationship Id="rId23"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9768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731520"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3" cstate="print"/>
          <a:stretch>
            <a:fillRect/>
          </a:stretch>
        </p:blipFill>
        <p:spPr>
          <a:xfrm>
            <a:off x="1549751" y="933982"/>
            <a:ext cx="4290080" cy="3257018"/>
          </a:xfrm>
          <a:prstGeom prst="rect">
            <a:avLst/>
          </a:prstGeom>
        </p:spPr>
      </p:pic>
      <p:pic>
        <p:nvPicPr>
          <p:cNvPr id="93" name="Picture 3" descr="E:\PSU\ECE 412\Winter 2011\Poster\Logo\psulogo.tif"/>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0080058" y="1375343"/>
            <a:ext cx="2238298" cy="2286260"/>
          </a:xfrm>
          <a:prstGeom prst="rect">
            <a:avLst/>
          </a:prstGeom>
          <a:noFill/>
        </p:spPr>
      </p:pic>
      <p:grpSp>
        <p:nvGrpSpPr>
          <p:cNvPr id="182" name="Group 181"/>
          <p:cNvGrpSpPr/>
          <p:nvPr/>
        </p:nvGrpSpPr>
        <p:grpSpPr>
          <a:xfrm>
            <a:off x="1280160" y="4648201"/>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22818625"/>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3926800"/>
            <a:ext cx="12344400" cy="6432530"/>
          </a:xfrm>
          <a:prstGeom prst="rect">
            <a:avLst/>
          </a:prstGeom>
          <a:noFill/>
        </p:spPr>
        <p:txBody>
          <a:bodyPr wrap="square" lIns="0" tIns="91440" bIns="91440" rtlCol="0">
            <a:spAutoFit/>
          </a:bodyPr>
          <a:lstStyle/>
          <a:p>
            <a:pPr algn="just"/>
            <a:r>
              <a:rPr lang="en-US" sz="3600" dirty="0" smtClean="0"/>
              <a:t>The system has been able to meet </a:t>
            </a:r>
            <a:r>
              <a:rPr lang="en-US" sz="3600" dirty="0" smtClean="0"/>
              <a:t>three important requirements: small </a:t>
            </a:r>
            <a:r>
              <a:rPr lang="en-US" sz="3600" dirty="0" smtClean="0"/>
              <a:t>size, low cost, and battery life exceeding one month. As for accuracy, the average value is </a:t>
            </a:r>
            <a:r>
              <a:rPr lang="en-US" sz="3600" dirty="0" smtClean="0"/>
              <a:t>roughly 2m</a:t>
            </a:r>
            <a:r>
              <a:rPr lang="en-US" sz="3600" dirty="0" smtClean="0"/>
              <a:t>. The result is much better when the tags are close to the calibration points</a:t>
            </a:r>
            <a:r>
              <a:rPr lang="en-US" sz="3600" dirty="0" smtClean="0"/>
              <a:t>.</a:t>
            </a:r>
          </a:p>
          <a:p>
            <a:pPr algn="just">
              <a:spcBef>
                <a:spcPts val="1800"/>
              </a:spcBef>
            </a:pPr>
            <a:r>
              <a:rPr lang="en-US" sz="3600" dirty="0" smtClean="0"/>
              <a:t>Further </a:t>
            </a:r>
            <a:r>
              <a:rPr lang="en-US" sz="3600" dirty="0" smtClean="0"/>
              <a:t>work to be done includes</a:t>
            </a:r>
          </a:p>
          <a:p>
            <a:pPr marL="231775" indent="-231775">
              <a:buFont typeface="Arial" pitchFamily="34" charset="0"/>
              <a:buChar char="•"/>
            </a:pPr>
            <a:r>
              <a:rPr lang="en-US" sz="3600" dirty="0" smtClean="0"/>
              <a:t>Refine the testability of the system</a:t>
            </a:r>
          </a:p>
          <a:p>
            <a:pPr marL="231775" indent="-231775">
              <a:buFont typeface="Arial" pitchFamily="34" charset="0"/>
              <a:buChar char="•"/>
            </a:pPr>
            <a:r>
              <a:rPr lang="en-US" sz="3600" dirty="0" smtClean="0"/>
              <a:t>Analyze antenna radiation pattern</a:t>
            </a:r>
          </a:p>
          <a:p>
            <a:pPr marL="231775" indent="-231775">
              <a:buFont typeface="Arial" pitchFamily="34" charset="0"/>
              <a:buChar char="•"/>
            </a:pPr>
            <a:r>
              <a:rPr lang="en-US" sz="3600" dirty="0" smtClean="0"/>
              <a:t>Improve the robustness of the location algorithm</a:t>
            </a:r>
          </a:p>
          <a:p>
            <a:pPr>
              <a:spcBef>
                <a:spcPts val="1800"/>
              </a:spcBef>
            </a:pPr>
            <a:endParaRPr lang="en-US" sz="8800" dirty="0"/>
          </a:p>
        </p:txBody>
      </p:sp>
      <p:sp>
        <p:nvSpPr>
          <p:cNvPr id="62" name="TextBox 61"/>
          <p:cNvSpPr txBox="1"/>
          <p:nvPr/>
        </p:nvSpPr>
        <p:spPr>
          <a:xfrm>
            <a:off x="37017648" y="8214361"/>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214361"/>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least 1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5901794"/>
            <a:ext cx="2980532" cy="1981200"/>
          </a:xfrm>
          <a:prstGeom prst="rect">
            <a:avLst/>
          </a:prstGeom>
          <a:noFill/>
        </p:spPr>
      </p:pic>
      <p:pic>
        <p:nvPicPr>
          <p:cNvPr id="2051" name="Picture 3" descr="C:\Users\WOODY\Desktop\javaapp.png"/>
          <p:cNvPicPr>
            <a:picLocks noChangeAspect="1" noChangeArrowheads="1"/>
          </p:cNvPicPr>
          <p:nvPr/>
        </p:nvPicPr>
        <p:blipFill>
          <a:blip r:embed="rId6" cstate="print"/>
          <a:srcRect/>
          <a:stretch>
            <a:fillRect/>
          </a:stretch>
        </p:blipFill>
        <p:spPr bwMode="auto">
          <a:xfrm>
            <a:off x="31150249" y="15925801"/>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495695"/>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495695"/>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533121"/>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515601"/>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5532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00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7" cstate="print"/>
          <a:stretch>
            <a:fillRect/>
          </a:stretch>
        </p:blipFill>
        <p:spPr>
          <a:xfrm>
            <a:off x="0" y="4023360"/>
            <a:ext cx="43891200" cy="324795"/>
          </a:xfrm>
          <a:prstGeom prst="rect">
            <a:avLst/>
          </a:prstGeom>
        </p:spPr>
      </p:pic>
      <p:sp>
        <p:nvSpPr>
          <p:cNvPr id="92" name="Rectangle 91"/>
          <p:cNvSpPr/>
          <p:nvPr/>
        </p:nvSpPr>
        <p:spPr>
          <a:xfrm>
            <a:off x="0" y="29443680"/>
            <a:ext cx="43891200" cy="347472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008376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cxnSp>
        <p:nvCxnSpPr>
          <p:cNvPr id="99" name="Straight Connector 98"/>
          <p:cNvCxnSpPr/>
          <p:nvPr/>
        </p:nvCxnSpPr>
        <p:spPr>
          <a:xfrm rot="10800000">
            <a:off x="25557480" y="5029199"/>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87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029200"/>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26746201" y="20421599"/>
            <a:ext cx="548639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9032200" y="22021798"/>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552452" y="20307298"/>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30022800" y="217931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0485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1053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506201"/>
            <a:ext cx="10515600" cy="10064294"/>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tags indoors. The system determines a tag’s current location by matching the RF signal strength pattern of a tag’s periodic broadcasts with pre-collected patterns stored in a database.</a:t>
            </a:r>
          </a:p>
          <a:p>
            <a:pPr algn="just"/>
            <a:r>
              <a:rPr lang="en-US" sz="3600" dirty="0" smtClean="0"/>
              <a:t>Radio Received Signal Strength Indication (RSSI) is a measurement of the power received by an antenna. 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configuration details.</a:t>
            </a:r>
            <a:endParaRPr lang="en-US" sz="3600" dirty="0"/>
          </a:p>
        </p:txBody>
      </p:sp>
      <p:sp>
        <p:nvSpPr>
          <p:cNvPr id="18" name="Rectangle 17"/>
          <p:cNvSpPr/>
          <p:nvPr/>
        </p:nvSpPr>
        <p:spPr>
          <a:xfrm>
            <a:off x="1280160" y="104394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5" y="5638800"/>
            <a:ext cx="15226687" cy="5886039"/>
            <a:chOff x="15212523" y="10241280"/>
            <a:chExt cx="11865954" cy="4586912"/>
          </a:xfrm>
        </p:grpSpPr>
        <p:pic>
          <p:nvPicPr>
            <p:cNvPr id="115" name="Picture 114" descr="1209193.png"/>
            <p:cNvPicPr>
              <a:picLocks noChangeAspect="1"/>
            </p:cNvPicPr>
            <p:nvPr/>
          </p:nvPicPr>
          <p:blipFill>
            <a:blip r:embed="rId8"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8"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0"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8"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1"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2"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3"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4"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8"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6"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7"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8"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6748297"/>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9" cstate="print"/>
          <a:stretch>
            <a:fillRect/>
          </a:stretch>
        </p:blipFill>
        <p:spPr bwMode="auto">
          <a:xfrm>
            <a:off x="35267091" y="17754600"/>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20" cstate="print">
            <a:clrChange>
              <a:clrFrom>
                <a:srgbClr val="FFFFFF"/>
              </a:clrFrom>
              <a:clrTo>
                <a:srgbClr val="FFFFFF">
                  <a:alpha val="0"/>
                </a:srgbClr>
              </a:clrTo>
            </a:clrChange>
          </a:blip>
          <a:stretch>
            <a:fillRect/>
          </a:stretch>
        </p:blipFill>
        <p:spPr bwMode="auto">
          <a:xfrm>
            <a:off x="36880800" y="5181601"/>
            <a:ext cx="5006848" cy="3750447"/>
          </a:xfrm>
          <a:prstGeom prst="rect">
            <a:avLst/>
          </a:prstGeom>
          <a:noFill/>
        </p:spPr>
      </p:pic>
      <p:graphicFrame>
        <p:nvGraphicFramePr>
          <p:cNvPr id="159" name="Chart 158"/>
          <p:cNvGraphicFramePr/>
          <p:nvPr/>
        </p:nvGraphicFramePr>
        <p:xfrm>
          <a:off x="1295400" y="21488402"/>
          <a:ext cx="9982200" cy="7110608"/>
        </p:xfrm>
        <a:graphic>
          <a:graphicData uri="http://schemas.openxmlformats.org/drawingml/2006/chart">
            <c:chart xmlns:c="http://schemas.openxmlformats.org/drawingml/2006/chart" xmlns:r="http://schemas.openxmlformats.org/officeDocument/2006/relationships" r:id="rId21"/>
          </a:graphicData>
        </a:graphic>
      </p:graphicFrame>
      <p:cxnSp>
        <p:nvCxnSpPr>
          <p:cNvPr id="157" name="Straight Connector 156"/>
          <p:cNvCxnSpPr/>
          <p:nvPr/>
        </p:nvCxnSpPr>
        <p:spPr>
          <a:xfrm rot="5400000">
            <a:off x="11201400" y="21259801"/>
            <a:ext cx="2895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0401300" y="21297901"/>
            <a:ext cx="4038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335001"/>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089098" y="11620501"/>
            <a:ext cx="5257801"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224261"/>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21183600" y="230886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pic>
        <p:nvPicPr>
          <p:cNvPr id="3" name="Picture 2" descr="D:\Courses\2010-2011\Capstone\Docs\Images\AccuracyPlot.png"/>
          <p:cNvPicPr>
            <a:picLocks noChangeAspect="1" noChangeArrowheads="1"/>
          </p:cNvPicPr>
          <p:nvPr/>
        </p:nvPicPr>
        <p:blipFill>
          <a:blip r:embed="rId22" cstate="print"/>
          <a:srcRect/>
          <a:stretch>
            <a:fillRect/>
          </a:stretch>
        </p:blipFill>
        <p:spPr bwMode="auto">
          <a:xfrm>
            <a:off x="20802600" y="24166515"/>
            <a:ext cx="7835776" cy="4941886"/>
          </a:xfrm>
          <a:prstGeom prst="rect">
            <a:avLst/>
          </a:prstGeom>
          <a:noFill/>
        </p:spPr>
      </p:pic>
      <p:pic>
        <p:nvPicPr>
          <p:cNvPr id="4" name="Picture 3" descr="D:\Courses\2010-2011\Capstone\Docs\Images\wify_1.png"/>
          <p:cNvPicPr>
            <a:picLocks noChangeAspect="1" noChangeArrowheads="1"/>
          </p:cNvPicPr>
          <p:nvPr/>
        </p:nvPicPr>
        <p:blipFill>
          <a:blip r:embed="rId23" cstate="print"/>
          <a:srcRect/>
          <a:stretch>
            <a:fillRect/>
          </a:stretch>
        </p:blipFill>
        <p:spPr bwMode="auto">
          <a:xfrm>
            <a:off x="31699201" y="12801601"/>
            <a:ext cx="3047999" cy="2385154"/>
          </a:xfrm>
          <a:prstGeom prst="rect">
            <a:avLst/>
          </a:prstGeom>
          <a:noFill/>
        </p:spPr>
      </p:pic>
      <p:sp>
        <p:nvSpPr>
          <p:cNvPr id="114" name="TextBox 113"/>
          <p:cNvSpPr txBox="1"/>
          <p:nvPr/>
        </p:nvSpPr>
        <p:spPr>
          <a:xfrm>
            <a:off x="35356800" y="12066926"/>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Proxy</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WiFly </a:t>
            </a:r>
            <a:r>
              <a:rPr lang="en-US" sz="3600" dirty="0" smtClean="0"/>
              <a:t>802.11b/g transceiver</a:t>
            </a:r>
            <a:endParaRPr lang="en-US" sz="3600" dirty="0" smtClean="0">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$80</a:t>
            </a:r>
          </a:p>
        </p:txBody>
      </p:sp>
      <p:sp>
        <p:nvSpPr>
          <p:cNvPr id="6"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71" name="TextBox 170"/>
          <p:cNvSpPr txBox="1"/>
          <p:nvPr/>
        </p:nvSpPr>
        <p:spPr>
          <a:xfrm>
            <a:off x="21488400" y="11277600"/>
            <a:ext cx="7315200" cy="11649343"/>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Tags</a:t>
            </a:r>
            <a:endParaRPr lang="en-US" sz="3600" b="1" dirty="0" smtClean="0">
              <a:solidFill>
                <a:schemeClr val="accent1"/>
              </a:solidFill>
              <a:ea typeface="Ebrima" pitchFamily="2" charset="0"/>
              <a:cs typeface="Ebrima" pitchFamily="2" charset="0"/>
            </a:endParaRP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4000" b="1" dirty="0" smtClean="0">
                <a:solidFill>
                  <a:schemeClr val="accent1"/>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4000" b="1" dirty="0" smtClean="0">
                <a:solidFill>
                  <a:schemeClr val="accent1"/>
                </a:solidFill>
                <a:ea typeface="Ebrima" pitchFamily="2" charset="0"/>
                <a:cs typeface="Ebrima" pitchFamily="2" charset="0"/>
              </a:rPr>
              <a:t>Wi-Fi Proxy</a:t>
            </a:r>
          </a:p>
          <a:p>
            <a:pPr marL="233363" indent="-233363">
              <a:buFont typeface="Arial" pitchFamily="34" charset="0"/>
              <a:buChar char="•"/>
            </a:pPr>
            <a:r>
              <a:rPr lang="en-US" sz="3600" dirty="0" smtClean="0">
                <a:ea typeface="Ebrima" pitchFamily="2" charset="0"/>
                <a:cs typeface="Ebrima" pitchFamily="2" charset="0"/>
              </a:rPr>
              <a:t>Relays data from the mesh network to the controller</a:t>
            </a:r>
          </a:p>
          <a:p>
            <a:pPr>
              <a:spcBef>
                <a:spcPts val="1800"/>
              </a:spcBef>
            </a:pPr>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p:txBody>
      </p:sp>
      <p:sp>
        <p:nvSpPr>
          <p:cNvPr id="166" name="TextBox 165"/>
          <p:cNvSpPr txBox="1"/>
          <p:nvPr/>
        </p:nvSpPr>
        <p:spPr>
          <a:xfrm>
            <a:off x="13594080" y="11277600"/>
            <a:ext cx="7208520" cy="17927985"/>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Controller</a:t>
            </a:r>
            <a:endParaRPr lang="en-US" sz="3600" b="1" dirty="0" smtClean="0">
              <a:solidFill>
                <a:schemeClr val="accent1"/>
              </a:solidFill>
              <a:ea typeface="Ebrima" pitchFamily="2" charset="0"/>
              <a:cs typeface="Ebrima" pitchFamily="2" charset="0"/>
            </a:endParaRP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4000" b="1" dirty="0" smtClean="0">
                <a:solidFill>
                  <a:schemeClr val="accent1"/>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endParaRPr lang="en-US" sz="3600" dirty="0" smtClean="0">
              <a:ea typeface="Ebrima" pitchFamily="2" charset="0"/>
              <a:cs typeface="Ebrima" pitchFamily="2" charset="0"/>
            </a:endParaRPr>
          </a:p>
          <a:p>
            <a:pPr marL="914400" indent="-225425"/>
            <a:r>
              <a:rPr lang="en-US" sz="3600" dirty="0" smtClean="0">
                <a:ea typeface="Ebrima" pitchFamily="2" charset="0"/>
                <a:cs typeface="Ebrima" pitchFamily="2" charset="0"/>
              </a:rPr>
              <a:t>where</a:t>
            </a:r>
            <a:endParaRPr lang="en-US" sz="3600" dirty="0" smtClean="0">
              <a:ea typeface="Ebrima" pitchFamily="2" charset="0"/>
              <a:cs typeface="Ebrima" pitchFamily="2" charset="0"/>
            </a:endParaRPr>
          </a:p>
          <a:p>
            <a:pPr marL="914400" indent="-225425">
              <a:buFont typeface="Arial" pitchFamily="34" charset="0"/>
              <a:buChar char="•"/>
            </a:pPr>
            <a:r>
              <a:rPr lang="en-US" sz="3600" dirty="0" smtClean="0">
                <a:ea typeface="Ebrima" pitchFamily="2" charset="0"/>
                <a:cs typeface="Ebrima" pitchFamily="2" charset="0"/>
              </a:rPr>
              <a:t>d </a:t>
            </a:r>
            <a:r>
              <a:rPr lang="en-US" sz="3600" dirty="0" smtClean="0">
                <a:ea typeface="Ebrima" pitchFamily="2" charset="0"/>
                <a:cs typeface="Ebrima" pitchFamily="2" charset="0"/>
              </a:rPr>
              <a:t>= Euclidean distance</a:t>
            </a:r>
          </a:p>
          <a:p>
            <a:pPr marL="914400" indent="-225425">
              <a:buFont typeface="Arial" pitchFamily="34" charset="0"/>
              <a:buChar char="•"/>
            </a:pPr>
            <a:r>
              <a:rPr lang="en-US" sz="3600" dirty="0" smtClean="0">
                <a:ea typeface="Ebrima" pitchFamily="2" charset="0"/>
                <a:cs typeface="Ebrima" pitchFamily="2" charset="0"/>
              </a:rPr>
              <a:t>N </a:t>
            </a:r>
            <a:r>
              <a:rPr lang="en-US" sz="3600" dirty="0" smtClean="0">
                <a:ea typeface="Ebrima" pitchFamily="2" charset="0"/>
                <a:cs typeface="Ebrima" pitchFamily="2" charset="0"/>
              </a:rPr>
              <a:t>= Number of detectors</a:t>
            </a:r>
          </a:p>
          <a:p>
            <a:pPr marL="914400" indent="-225425">
              <a:buFont typeface="Arial" pitchFamily="34" charset="0"/>
              <a:buChar char="•"/>
            </a:pPr>
            <a:r>
              <a:rPr lang="en-US" sz="3600" dirty="0" err="1" smtClean="0">
                <a:ea typeface="Ebrima" pitchFamily="2" charset="0"/>
                <a:cs typeface="Ebrima" pitchFamily="2" charset="0"/>
              </a:rPr>
              <a:t>RSSI</a:t>
            </a:r>
            <a:r>
              <a:rPr lang="en-US" sz="3600" baseline="-25000" dirty="0" err="1" smtClean="0">
                <a:ea typeface="Ebrima" pitchFamily="2" charset="0"/>
                <a:cs typeface="Ebrima" pitchFamily="2" charset="0"/>
              </a:rPr>
              <a:t>li</a:t>
            </a:r>
            <a:r>
              <a:rPr lang="en-US" sz="3600" dirty="0" smtClean="0">
                <a:ea typeface="Ebrima" pitchFamily="2" charset="0"/>
                <a:cs typeface="Ebrima" pitchFamily="2" charset="0"/>
              </a:rPr>
              <a:t> </a:t>
            </a:r>
            <a:r>
              <a:rPr lang="en-US" sz="3600" dirty="0" smtClean="0">
                <a:ea typeface="Ebrima" pitchFamily="2" charset="0"/>
                <a:cs typeface="Ebrima" pitchFamily="2" charset="0"/>
              </a:rPr>
              <a:t>= RSSI value from detector </a:t>
            </a:r>
            <a:r>
              <a:rPr lang="en-US" sz="3600" dirty="0" err="1" smtClean="0">
                <a:ea typeface="Ebrima" pitchFamily="2" charset="0"/>
                <a:cs typeface="Ebrima" pitchFamily="2" charset="0"/>
              </a:rPr>
              <a:t>i</a:t>
            </a:r>
            <a:r>
              <a:rPr lang="en-US" sz="3600" dirty="0" smtClean="0">
                <a:ea typeface="Ebrima" pitchFamily="2" charset="0"/>
                <a:cs typeface="Ebrima" pitchFamily="2" charset="0"/>
              </a:rPr>
              <a:t> </a:t>
            </a:r>
            <a:r>
              <a:rPr lang="en-US" sz="3600" dirty="0" smtClean="0">
                <a:ea typeface="Ebrima" pitchFamily="2" charset="0"/>
                <a:cs typeface="Ebrima" pitchFamily="2" charset="0"/>
              </a:rPr>
              <a:t>in locating phase</a:t>
            </a:r>
          </a:p>
          <a:p>
            <a:pPr marL="914400" indent="-225425">
              <a:buFont typeface="Arial" pitchFamily="34" charset="0"/>
              <a:buChar char="•"/>
            </a:pPr>
            <a:r>
              <a:rPr lang="en-US" sz="3600" dirty="0" err="1" smtClean="0">
                <a:ea typeface="Ebrima" pitchFamily="2" charset="0"/>
                <a:cs typeface="Ebrima" pitchFamily="2" charset="0"/>
              </a:rPr>
              <a:t>RSSI</a:t>
            </a:r>
            <a:r>
              <a:rPr lang="en-US" sz="3600" baseline="-25000" dirty="0" err="1" smtClean="0">
                <a:ea typeface="Ebrima" pitchFamily="2" charset="0"/>
                <a:cs typeface="Ebrima" pitchFamily="2" charset="0"/>
              </a:rPr>
              <a:t>ci</a:t>
            </a:r>
            <a:r>
              <a:rPr lang="en-US" sz="3600" dirty="0" smtClean="0">
                <a:ea typeface="Ebrima" pitchFamily="2" charset="0"/>
                <a:cs typeface="Ebrima" pitchFamily="2" charset="0"/>
              </a:rPr>
              <a:t> </a:t>
            </a:r>
            <a:r>
              <a:rPr lang="en-US" sz="3600" dirty="0" smtClean="0">
                <a:ea typeface="Ebrima" pitchFamily="2" charset="0"/>
                <a:cs typeface="Ebrima" pitchFamily="2" charset="0"/>
              </a:rPr>
              <a:t>= RSSI value from detector </a:t>
            </a:r>
            <a:r>
              <a:rPr lang="en-US" sz="3600" dirty="0" err="1" smtClean="0">
                <a:ea typeface="Ebrima" pitchFamily="2" charset="0"/>
                <a:cs typeface="Ebrima" pitchFamily="2" charset="0"/>
              </a:rPr>
              <a:t>i</a:t>
            </a:r>
            <a:r>
              <a:rPr lang="en-US" sz="3600" dirty="0" smtClean="0">
                <a:ea typeface="Ebrima" pitchFamily="2" charset="0"/>
                <a:cs typeface="Ebrima" pitchFamily="2" charset="0"/>
              </a:rPr>
              <a:t> </a:t>
            </a:r>
            <a:r>
              <a:rPr lang="en-US" sz="3600" dirty="0" smtClean="0">
                <a:ea typeface="Ebrima" pitchFamily="2" charset="0"/>
                <a:cs typeface="Ebrima" pitchFamily="2" charset="0"/>
              </a:rPr>
              <a:t>in calibrating phase</a:t>
            </a:r>
          </a:p>
          <a:p>
            <a:pPr>
              <a:spcBef>
                <a:spcPts val="1200"/>
              </a:spcBef>
            </a:pPr>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grpSp>
        <p:nvGrpSpPr>
          <p:cNvPr id="172" name="Group 171"/>
          <p:cNvGrpSpPr/>
          <p:nvPr/>
        </p:nvGrpSpPr>
        <p:grpSpPr>
          <a:xfrm>
            <a:off x="685800" y="24460200"/>
            <a:ext cx="5105400" cy="4648200"/>
            <a:chOff x="609600" y="24765000"/>
            <a:chExt cx="5105400" cy="4648200"/>
          </a:xfrm>
        </p:grpSpPr>
        <p:cxnSp>
          <p:nvCxnSpPr>
            <p:cNvPr id="48" name="Straight Connector 47"/>
            <p:cNvCxnSpPr/>
            <p:nvPr/>
          </p:nvCxnSpPr>
          <p:spPr>
            <a:xfrm rot="10800000">
              <a:off x="609600" y="29107606"/>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088306"/>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8879006"/>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a:off x="38100" y="27469306"/>
              <a:ext cx="1905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rot="10800000">
            <a:off x="9220200" y="10744201"/>
            <a:ext cx="3048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92" name="Picture 191" descr="psu-mcecs_logo.jpg"/>
          <p:cNvPicPr>
            <a:picLocks noChangeAspect="1"/>
          </p:cNvPicPr>
          <p:nvPr/>
        </p:nvPicPr>
        <p:blipFill>
          <a:blip r:embed="rId24" cstate="print">
            <a:clrChange>
              <a:clrFrom>
                <a:srgbClr val="FFFFFE"/>
              </a:clrFrom>
              <a:clrTo>
                <a:srgbClr val="FFFFFE">
                  <a:alpha val="0"/>
                </a:srgbClr>
              </a:clrTo>
            </a:clrChange>
          </a:blip>
          <a:stretch>
            <a:fillRect/>
          </a:stretch>
        </p:blipFill>
        <p:spPr>
          <a:xfrm>
            <a:off x="35661600" y="29443680"/>
            <a:ext cx="6008915" cy="2464595"/>
          </a:xfrm>
          <a:prstGeom prst="rect">
            <a:avLst/>
          </a:prstGeom>
        </p:spPr>
      </p:pic>
      <p:graphicFrame>
        <p:nvGraphicFramePr>
          <p:cNvPr id="5" name="Object 2"/>
          <p:cNvGraphicFramePr>
            <a:graphicFrameLocks noChangeAspect="1"/>
          </p:cNvGraphicFramePr>
          <p:nvPr/>
        </p:nvGraphicFramePr>
        <p:xfrm>
          <a:off x="13711238" y="18391188"/>
          <a:ext cx="6869112" cy="2012950"/>
        </p:xfrm>
        <a:graphic>
          <a:graphicData uri="http://schemas.openxmlformats.org/presentationml/2006/ole">
            <p:oleObj spid="_x0000_s1026" name="Equation" r:id="rId25" imgW="1600200" imgH="46980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2802</TotalTime>
  <Words>608</Words>
  <Application>Microsoft Office PowerPoint</Application>
  <PresentationFormat>Custom</PresentationFormat>
  <Paragraphs>91</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Microsoft Equation 3.0</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495</cp:revision>
  <dcterms:created xsi:type="dcterms:W3CDTF">2011-05-14T19:20:52Z</dcterms:created>
  <dcterms:modified xsi:type="dcterms:W3CDTF">2011-05-24T03:52:29Z</dcterms:modified>
</cp:coreProperties>
</file>