
<file path=[Content_Types].xml><?xml version="1.0" encoding="utf-8"?>
<Types xmlns="http://schemas.openxmlformats.org/package/2006/content-types">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Default Extension="xlsx" ContentType="application/vnd.openxmlformats-officedocument.spreadsheetml.sheet"/>
  <Override PartName="/ppt/diagrams/drawing12.xml" ContentType="application/vnd.ms-office.drawingml.diagramDrawing+xml"/>
  <Override PartName="/ppt/diagrams/drawing11.xml" ContentType="application/vnd.ms-office.drawingml.diagramDrawing+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docProps/core.xml" ContentType="application/vnd.openxmlformats-package.core-properties+xml"/>
  <Override PartName="/ppt/diagrams/drawing10.xml" ContentType="application/vnd.ms-office.drawingml.diagramDrawing+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1D0"/>
    <a:srgbClr val="338BA3"/>
    <a:srgbClr val="399AB5"/>
    <a:srgbClr val="4482E6"/>
    <a:srgbClr val="A8B400"/>
    <a:srgbClr val="CC0000"/>
    <a:srgbClr val="E34429"/>
    <a:srgbClr val="FFFF00"/>
    <a:srgbClr val="0066FF"/>
    <a:srgbClr val="00759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autoAdjust="0"/>
    <p:restoredTop sz="98333" autoAdjust="0"/>
  </p:normalViewPr>
  <p:slideViewPr>
    <p:cSldViewPr>
      <p:cViewPr varScale="1">
        <p:scale>
          <a:sx n="23" d="100"/>
          <a:sy n="23" d="100"/>
        </p:scale>
        <p:origin x="-1578" y="-10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view3D>
      <c:perspective val="30"/>
    </c:view3D>
    <c:plotArea>
      <c:layout/>
      <c:bar3DChart>
        <c:barDir val="col"/>
        <c:grouping val="percent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box"/>
        <c:axId val="38975744"/>
        <c:axId val="38981632"/>
        <c:axId val="0"/>
      </c:bar3DChart>
      <c:catAx>
        <c:axId val="38975744"/>
        <c:scaling>
          <c:orientation val="minMax"/>
        </c:scaling>
        <c:axPos val="b"/>
        <c:tickLblPos val="nextTo"/>
        <c:crossAx val="38981632"/>
        <c:crosses val="autoZero"/>
        <c:auto val="1"/>
        <c:lblAlgn val="ctr"/>
        <c:lblOffset val="100"/>
      </c:catAx>
      <c:valAx>
        <c:axId val="38981632"/>
        <c:scaling>
          <c:orientation val="minMax"/>
        </c:scaling>
        <c:axPos val="l"/>
        <c:majorGridlines/>
        <c:numFmt formatCode="0%" sourceLinked="1"/>
        <c:tickLblPos val="nextTo"/>
        <c:crossAx val="38975744"/>
        <c:crosses val="autoZero"/>
        <c:crossBetween val="between"/>
      </c:valAx>
    </c:plotArea>
    <c:legend>
      <c:legendPos val="r"/>
      <c:layout/>
    </c:legend>
    <c:plotVisOnly val="1"/>
  </c:chart>
  <c:txPr>
    <a:bodyPr/>
    <a:lstStyle/>
    <a:p>
      <a:pPr>
        <a:defRPr sz="1800"/>
      </a:pPr>
      <a:endParaRPr lang="en-US"/>
    </a:p>
  </c:txPr>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pPr algn="ctr"/>
          <a:r>
            <a:rPr lang="en-US" sz="4800" b="1" dirty="0" smtClean="0">
              <a:latin typeface="Ebrima" pitchFamily="2" charset="0"/>
              <a:ea typeface="Ebrima" pitchFamily="2" charset="0"/>
              <a:cs typeface="Ebrima" pitchFamily="2" charset="0"/>
            </a:rPr>
            <a:t>CAPSTONE TEAM</a:t>
          </a:r>
          <a:endParaRPr lang="en-US" sz="48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Y="-8290">
        <dgm:presLayoutVars>
          <dgm:chMax val="0"/>
          <dgm:bulletEnabled val="1"/>
        </dgm:presLayoutVars>
      </dgm:prSet>
      <dgm:spPr/>
      <dgm:t>
        <a:bodyPr/>
        <a:lstStyle/>
        <a:p>
          <a:endParaRPr lang="en-US"/>
        </a:p>
      </dgm:t>
    </dgm:pt>
  </dgm:ptLst>
  <dgm:cxnLst>
    <dgm:cxn modelId="{ACB82A68-B7FE-4807-A2EE-6A51086EDC3B}" type="presOf" srcId="{8FC7F960-B344-4E91-B89A-AE1C9CEA0C11}" destId="{B807F722-C65D-4F79-800E-ABDE0AF23D7C}" srcOrd="0" destOrd="0" presId="urn:microsoft.com/office/officeart/2005/8/layout/vList2"/>
    <dgm:cxn modelId="{2E5954B1-7E90-4675-9BAF-CC93FCC2171D}" srcId="{0996114E-3F9A-4F02-8C72-5172C2AD16DF}" destId="{8FC7F960-B344-4E91-B89A-AE1C9CEA0C11}" srcOrd="0" destOrd="0" parTransId="{4B0A0BAF-40A0-4C71-A8B7-C2362DA2C5CF}" sibTransId="{716E2F1D-8FC6-4A74-A917-CE6089C4305E}"/>
    <dgm:cxn modelId="{5EB37DE9-7845-4FF3-A319-ACA33F2231AB}" type="presOf" srcId="{0996114E-3F9A-4F02-8C72-5172C2AD16DF}" destId="{FBDD42D5-737B-478A-AFD7-507F9CFEDA64}" srcOrd="0" destOrd="0" presId="urn:microsoft.com/office/officeart/2005/8/layout/vList2"/>
    <dgm:cxn modelId="{AD71D83C-BB6C-4E02-BC4B-A9DC303709FE}" type="presParOf" srcId="{FBDD42D5-737B-478A-AFD7-507F9CFEDA64}" destId="{B807F722-C65D-4F79-800E-ABDE0AF23D7C}" srcOrd="0" destOrd="0" presId="urn:microsoft.com/office/officeart/2005/8/layout/vList2"/>
  </dgm:cxnLst>
  <dgm:bg/>
  <dgm:whole/>
  <dgm:extLst>
    <a:ext uri="http://schemas.microsoft.com/office/drawing/2008/diagram">
      <dsp:dataModelExt xmlns=""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dgm:t>
        <a:bodyPr/>
        <a:lstStyle/>
        <a:p>
          <a:pPr algn="ctr"/>
          <a:r>
            <a:rPr lang="en-US" sz="5000" b="1" dirty="0" smtClean="0">
              <a:latin typeface="Ebrima" pitchFamily="2" charset="0"/>
              <a:ea typeface="Ebrima" pitchFamily="2" charset="0"/>
              <a:cs typeface="Ebrima" pitchFamily="2" charset="0"/>
            </a:rPr>
            <a:t>ABSTRACT</a:t>
          </a:r>
          <a:endParaRPr lang="en-US" sz="50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X="-1042">
        <dgm:presLayoutVars>
          <dgm:chMax val="0"/>
          <dgm:bulletEnabled val="1"/>
        </dgm:presLayoutVars>
      </dgm:prSet>
      <dgm:spPr/>
      <dgm:t>
        <a:bodyPr/>
        <a:lstStyle/>
        <a:p>
          <a:endParaRPr lang="en-US"/>
        </a:p>
      </dgm:t>
    </dgm:pt>
  </dgm:ptLst>
  <dgm:cxnLst>
    <dgm:cxn modelId="{2E5954B1-7E90-4675-9BAF-CC93FCC2171D}" srcId="{0996114E-3F9A-4F02-8C72-5172C2AD16DF}" destId="{8FC7F960-B344-4E91-B89A-AE1C9CEA0C11}" srcOrd="0" destOrd="0" parTransId="{4B0A0BAF-40A0-4C71-A8B7-C2362DA2C5CF}" sibTransId="{716E2F1D-8FC6-4A74-A917-CE6089C4305E}"/>
    <dgm:cxn modelId="{63644C5C-C7C5-4202-B46D-61543C50F4BF}" type="presOf" srcId="{8FC7F960-B344-4E91-B89A-AE1C9CEA0C11}" destId="{B807F722-C65D-4F79-800E-ABDE0AF23D7C}" srcOrd="0" destOrd="0" presId="urn:microsoft.com/office/officeart/2005/8/layout/vList2"/>
    <dgm:cxn modelId="{D5ECB690-AC7F-427C-8E96-B986BC7BDFFB}" type="presOf" srcId="{0996114E-3F9A-4F02-8C72-5172C2AD16DF}" destId="{FBDD42D5-737B-478A-AFD7-507F9CFEDA64}" srcOrd="0" destOrd="0" presId="urn:microsoft.com/office/officeart/2005/8/layout/vList2"/>
    <dgm:cxn modelId="{88F230C0-93C4-4C5C-8351-FDE1D10EB762}" type="presParOf" srcId="{FBDD42D5-737B-478A-AFD7-507F9CFEDA64}" destId="{B807F722-C65D-4F79-800E-ABDE0AF23D7C}" srcOrd="0" destOrd="0" presId="urn:microsoft.com/office/officeart/2005/8/layout/vList2"/>
  </dgm:cxnLst>
  <dgm:bg/>
  <dgm:whole/>
  <dgm:extLst>
    <a:ext uri="http://schemas.microsoft.com/office/drawing/2008/diagram">
      <dsp:dataModelExt xmlns=""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pPr algn="ctr"/>
          <a:r>
            <a:rPr lang="en-US" sz="4800" b="1" dirty="0" smtClean="0">
              <a:latin typeface="Ebrima" pitchFamily="2" charset="0"/>
              <a:ea typeface="Ebrima" pitchFamily="2" charset="0"/>
              <a:cs typeface="Ebrima" pitchFamily="2" charset="0"/>
            </a:rPr>
            <a:t>REQUIREMENTS</a:t>
          </a:r>
          <a:endParaRPr lang="en-US" sz="48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X="1042">
        <dgm:presLayoutVars>
          <dgm:chMax val="0"/>
          <dgm:bulletEnabled val="1"/>
        </dgm:presLayoutVars>
      </dgm:prSet>
      <dgm:spPr/>
      <dgm:t>
        <a:bodyPr/>
        <a:lstStyle/>
        <a:p>
          <a:endParaRPr lang="en-US"/>
        </a:p>
      </dgm:t>
    </dgm:pt>
  </dgm:ptLst>
  <dgm:cxnLst>
    <dgm:cxn modelId="{78C6B70C-4DD5-471D-9375-22CA139A7D75}" type="presOf" srcId="{0996114E-3F9A-4F02-8C72-5172C2AD16DF}" destId="{FBDD42D5-737B-478A-AFD7-507F9CFEDA64}" srcOrd="0" destOrd="0" presId="urn:microsoft.com/office/officeart/2005/8/layout/vList2"/>
    <dgm:cxn modelId="{2E5954B1-7E90-4675-9BAF-CC93FCC2171D}" srcId="{0996114E-3F9A-4F02-8C72-5172C2AD16DF}" destId="{8FC7F960-B344-4E91-B89A-AE1C9CEA0C11}" srcOrd="0" destOrd="0" parTransId="{4B0A0BAF-40A0-4C71-A8B7-C2362DA2C5CF}" sibTransId="{716E2F1D-8FC6-4A74-A917-CE6089C4305E}"/>
    <dgm:cxn modelId="{1C1DF1FE-0D05-49B2-B45A-75DC261EE73D}" type="presOf" srcId="{8FC7F960-B344-4E91-B89A-AE1C9CEA0C11}" destId="{B807F722-C65D-4F79-800E-ABDE0AF23D7C}" srcOrd="0" destOrd="0" presId="urn:microsoft.com/office/officeart/2005/8/layout/vList2"/>
    <dgm:cxn modelId="{87C03EEC-E718-4B57-9689-62FEFE1F0785}" type="presParOf" srcId="{FBDD42D5-737B-478A-AFD7-507F9CFEDA64}" destId="{B807F722-C65D-4F79-800E-ABDE0AF23D7C}" srcOrd="0" destOrd="0" presId="urn:microsoft.com/office/officeart/2005/8/layout/vList2"/>
  </dgm:cxnLst>
  <dgm:bg/>
  <dgm:whole/>
  <dgm:extLst>
    <a:ext uri="http://schemas.microsoft.com/office/drawing/2008/diagram">
      <dsp:dataModelExt xmlns="" xmlns:dsp="http://schemas.microsoft.com/office/drawing/2008/diagram" relId="rId20" minVer="http://schemas.openxmlformats.org/drawingml/2006/diagram"/>
    </a:ext>
  </dgm:extLst>
</dgm:dataModel>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0"/>
          <a:ext cx="7315199" cy="923020"/>
        </a:xfrm>
        <a:prstGeom prst="roundRect">
          <a:avLst/>
        </a:prstGeom>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CAPSTONE TEAM</a:t>
          </a:r>
          <a:endParaRPr lang="en-US" sz="4800" b="1" kern="1200" dirty="0">
            <a:latin typeface="Ebrima" pitchFamily="2" charset="0"/>
            <a:ea typeface="Ebrima" pitchFamily="2" charset="0"/>
            <a:cs typeface="Ebrima" pitchFamily="2" charset="0"/>
          </a:endParaRPr>
        </a:p>
      </dsp:txBody>
      <dsp:txXfrm>
        <a:off x="0" y="0"/>
        <a:ext cx="7315199" cy="92302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450"/>
          <a:ext cx="7315199" cy="11420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b="1" kern="1200" dirty="0" smtClean="0">
              <a:latin typeface="Ebrima" pitchFamily="2" charset="0"/>
              <a:ea typeface="Ebrima" pitchFamily="2" charset="0"/>
              <a:cs typeface="Ebrima" pitchFamily="2" charset="0"/>
            </a:rPr>
            <a:t>ABSTRACT</a:t>
          </a:r>
          <a:endParaRPr lang="en-US" sz="5000" b="1" kern="1200" dirty="0">
            <a:latin typeface="Ebrima" pitchFamily="2" charset="0"/>
            <a:ea typeface="Ebrima" pitchFamily="2" charset="0"/>
            <a:cs typeface="Ebrima" pitchFamily="2" charset="0"/>
          </a:endParaRPr>
        </a:p>
      </dsp:txBody>
      <dsp:txXfrm>
        <a:off x="0" y="450"/>
        <a:ext cx="7315199" cy="114209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128"/>
          <a:ext cx="7315199" cy="837943"/>
        </a:xfrm>
        <a:prstGeom prst="roundRect">
          <a:avLst/>
        </a:prstGeom>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REQUIREMENTS</a:t>
          </a:r>
          <a:endParaRPr lang="en-US" sz="4800" b="1" kern="1200" dirty="0">
            <a:latin typeface="Ebrima" pitchFamily="2" charset="0"/>
            <a:ea typeface="Ebrima" pitchFamily="2" charset="0"/>
            <a:cs typeface="Ebrima" pitchFamily="2" charset="0"/>
          </a:endParaRPr>
        </a:p>
      </dsp:txBody>
      <dsp:txXfrm>
        <a:off x="0" y="128"/>
        <a:ext cx="7315199" cy="837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7A96E-796C-4EB3-8EAD-EAB33AF58E9F}" type="datetimeFigureOut">
              <a:rPr lang="en-US" smtClean="0"/>
              <a:pPr/>
              <a:t>5/16/2011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4AE84-B317-47A7-8E0D-59E354A02E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4AE84-B317-47A7-8E0D-59E354A02EE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5/16/2011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5/16/2011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5/16/2011</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QuickStyle" Target="../diagrams/quickStyle2.xml"/><Relationship Id="rId18" Type="http://schemas.openxmlformats.org/officeDocument/2006/relationships/diagramColors" Target="../diagrams/colors3.xml"/><Relationship Id="rId26" Type="http://schemas.openxmlformats.org/officeDocument/2006/relationships/image" Target="../media/image11.png"/><Relationship Id="rId39" Type="http://schemas.openxmlformats.org/officeDocument/2006/relationships/image" Target="../media/image24.png"/><Relationship Id="rId3" Type="http://schemas.openxmlformats.org/officeDocument/2006/relationships/notesSlide" Target="../notesSlides/notesSlide1.xml"/><Relationship Id="rId21" Type="http://schemas.openxmlformats.org/officeDocument/2006/relationships/image" Target="../media/image7.png"/><Relationship Id="rId34" Type="http://schemas.openxmlformats.org/officeDocument/2006/relationships/image" Target="../media/image19.png"/><Relationship Id="rId42" Type="http://schemas.openxmlformats.org/officeDocument/2006/relationships/image" Target="../media/image27.jpeg"/><Relationship Id="rId47" Type="http://schemas.openxmlformats.org/officeDocument/2006/relationships/oleObject" Target="../embeddings/oleObject1.bin"/><Relationship Id="rId7" Type="http://schemas.openxmlformats.org/officeDocument/2006/relationships/diagramData" Target="../diagrams/data1.xml"/><Relationship Id="rId12" Type="http://schemas.openxmlformats.org/officeDocument/2006/relationships/diagramLayout" Target="../diagrams/layout2.xml"/><Relationship Id="rId17" Type="http://schemas.openxmlformats.org/officeDocument/2006/relationships/diagramQuickStyle" Target="../diagrams/quickStyle3.xml"/><Relationship Id="rId25" Type="http://schemas.openxmlformats.org/officeDocument/2006/relationships/image" Target="../media/image10.png"/><Relationship Id="rId33" Type="http://schemas.openxmlformats.org/officeDocument/2006/relationships/image" Target="../media/image18.jpeg"/><Relationship Id="rId38" Type="http://schemas.openxmlformats.org/officeDocument/2006/relationships/image" Target="../media/image23.png"/><Relationship Id="rId46" Type="http://schemas.openxmlformats.org/officeDocument/2006/relationships/image" Target="../media/image31.png"/><Relationship Id="rId2" Type="http://schemas.openxmlformats.org/officeDocument/2006/relationships/slideLayout" Target="../slideLayouts/slideLayout1.xml"/><Relationship Id="rId16" Type="http://schemas.openxmlformats.org/officeDocument/2006/relationships/diagramLayout" Target="../diagrams/layout3.xml"/><Relationship Id="rId20" Type="http://schemas.openxmlformats.org/officeDocument/2006/relationships/image" Target="../media/image6.png"/><Relationship Id="rId29" Type="http://schemas.openxmlformats.org/officeDocument/2006/relationships/image" Target="../media/image14.png"/><Relationship Id="rId41" Type="http://schemas.openxmlformats.org/officeDocument/2006/relationships/image" Target="../media/image26.png"/><Relationship Id="rId1" Type="http://schemas.openxmlformats.org/officeDocument/2006/relationships/vmlDrawing" Target="../drawings/vmlDrawing1.vml"/><Relationship Id="rId6" Type="http://schemas.openxmlformats.org/officeDocument/2006/relationships/image" Target="../media/image4.tiff"/><Relationship Id="rId11" Type="http://schemas.openxmlformats.org/officeDocument/2006/relationships/diagramData" Target="../diagrams/data2.xml"/><Relationship Id="rId24" Type="http://schemas.openxmlformats.org/officeDocument/2006/relationships/image" Target="../media/image9.png"/><Relationship Id="rId32" Type="http://schemas.openxmlformats.org/officeDocument/2006/relationships/image" Target="../media/image17.png"/><Relationship Id="rId37" Type="http://schemas.openxmlformats.org/officeDocument/2006/relationships/image" Target="../media/image22.png"/><Relationship Id="rId40" Type="http://schemas.openxmlformats.org/officeDocument/2006/relationships/image" Target="../media/image25.png"/><Relationship Id="rId45" Type="http://schemas.openxmlformats.org/officeDocument/2006/relationships/image" Target="../media/image30.png"/><Relationship Id="rId53" Type="http://schemas.microsoft.com/office/2007/relationships/diagramDrawing" Target="../diagrams/drawing12.xml"/><Relationship Id="rId5" Type="http://schemas.openxmlformats.org/officeDocument/2006/relationships/image" Target="../media/image3.tiff"/><Relationship Id="rId15" Type="http://schemas.openxmlformats.org/officeDocument/2006/relationships/diagramData" Target="../diagrams/data3.xml"/><Relationship Id="rId23" Type="http://schemas.openxmlformats.org/officeDocument/2006/relationships/chart" Target="../charts/chart1.xml"/><Relationship Id="rId28" Type="http://schemas.openxmlformats.org/officeDocument/2006/relationships/image" Target="../media/image13.jpeg"/><Relationship Id="rId36" Type="http://schemas.openxmlformats.org/officeDocument/2006/relationships/image" Target="../media/image21.png"/><Relationship Id="rId10" Type="http://schemas.openxmlformats.org/officeDocument/2006/relationships/diagramColors" Target="../diagrams/colors1.xml"/><Relationship Id="rId19" Type="http://schemas.openxmlformats.org/officeDocument/2006/relationships/image" Target="../media/image5.png"/><Relationship Id="rId31" Type="http://schemas.openxmlformats.org/officeDocument/2006/relationships/image" Target="../media/image16.png"/><Relationship Id="rId44" Type="http://schemas.openxmlformats.org/officeDocument/2006/relationships/image" Target="../media/image29.png"/><Relationship Id="rId52" Type="http://schemas.microsoft.com/office/2007/relationships/diagramDrawing" Target="../diagrams/drawing10.xml"/><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diagramColors" Target="../diagrams/colors2.xml"/><Relationship Id="rId22" Type="http://schemas.openxmlformats.org/officeDocument/2006/relationships/image" Target="../media/image8.png"/><Relationship Id="rId27" Type="http://schemas.openxmlformats.org/officeDocument/2006/relationships/image" Target="../media/image12.png"/><Relationship Id="rId30" Type="http://schemas.openxmlformats.org/officeDocument/2006/relationships/image" Target="../media/image15.png"/><Relationship Id="rId35" Type="http://schemas.openxmlformats.org/officeDocument/2006/relationships/image" Target="../media/image20.png"/><Relationship Id="rId43" Type="http://schemas.openxmlformats.org/officeDocument/2006/relationships/image" Target="../media/image28.png"/><Relationship Id="rId48" Type="http://schemas.openxmlformats.org/officeDocument/2006/relationships/image" Target="../media/image32.png"/><Relationship Id="rId8" Type="http://schemas.openxmlformats.org/officeDocument/2006/relationships/diagramLayout" Target="../diagrams/layout1.xml"/><Relationship Id="rId51" Type="http://schemas.microsoft.com/office/2007/relationships/diagramDrawing" Target="../diagrams/drawin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21945600" y="9372601"/>
            <a:ext cx="3581400" cy="3429000"/>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83" name="Rectangle 82"/>
          <p:cNvSpPr/>
          <p:nvPr/>
        </p:nvSpPr>
        <p:spPr>
          <a:xfrm>
            <a:off x="17983200" y="9296401"/>
            <a:ext cx="3581400" cy="3505200"/>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81" name="Rectangle 80"/>
          <p:cNvSpPr/>
          <p:nvPr/>
        </p:nvSpPr>
        <p:spPr>
          <a:xfrm>
            <a:off x="10058400" y="9296401"/>
            <a:ext cx="3581400" cy="3505199"/>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14" name="TextBox 13"/>
          <p:cNvSpPr txBox="1"/>
          <p:nvPr/>
        </p:nvSpPr>
        <p:spPr>
          <a:xfrm>
            <a:off x="221673" y="571500"/>
            <a:ext cx="43669527" cy="3053637"/>
          </a:xfrm>
          <a:prstGeom prst="rect">
            <a:avLst/>
          </a:prstGeom>
          <a:solidFill>
            <a:schemeClr val="bg1"/>
          </a:solidFill>
          <a:effectLst>
            <a:outerShdw blurRad="50800" dist="152400" dir="5400000" algn="tl" rotWithShape="0">
              <a:srgbClr val="0066FF"/>
            </a:outerShdw>
          </a:effectLst>
          <a:scene3d>
            <a:camera prst="orthographicFront"/>
            <a:lightRig rig="threePt" dir="t">
              <a:rot lat="0" lon="0" rev="5400000"/>
            </a:lightRig>
          </a:scene3d>
          <a:sp3d extrusionH="76200" contourW="12700">
            <a:bevelB w="6350"/>
            <a:extrusionClr>
              <a:srgbClr val="0066FF"/>
            </a:extrusionClr>
            <a:contourClr>
              <a:srgbClr val="0066FF"/>
            </a:contourClr>
          </a:sp3d>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15" name="Rectangle 14"/>
          <p:cNvSpPr/>
          <p:nvPr/>
        </p:nvSpPr>
        <p:spPr>
          <a:xfrm flipH="1">
            <a:off x="1" y="0"/>
            <a:ext cx="391885"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8" name="Picture 17" descr="Intel-logo.png"/>
          <p:cNvPicPr>
            <a:picLocks noChangeAspect="1"/>
          </p:cNvPicPr>
          <p:nvPr/>
        </p:nvPicPr>
        <p:blipFill>
          <a:blip r:embed="rId4" cstate="print"/>
          <a:stretch>
            <a:fillRect/>
          </a:stretch>
        </p:blipFill>
        <p:spPr>
          <a:xfrm>
            <a:off x="2133600" y="914400"/>
            <a:ext cx="3581400" cy="2325585"/>
          </a:xfrm>
          <a:prstGeom prst="rect">
            <a:avLst/>
          </a:prstGeom>
        </p:spPr>
      </p:pic>
      <p:pic>
        <p:nvPicPr>
          <p:cNvPr id="1027" name="Picture 3" descr="E:\PSU\ECE 412\Winter 2011\Poster\Logo\psulogo.tif"/>
          <p:cNvPicPr>
            <a:picLocks noChangeAspect="1" noChangeArrowheads="1"/>
          </p:cNvPicPr>
          <p:nvPr/>
        </p:nvPicPr>
        <p:blipFill>
          <a:blip r:embed="rId5" cstate="print"/>
          <a:srcRect/>
          <a:stretch>
            <a:fillRect/>
          </a:stretch>
        </p:blipFill>
        <p:spPr bwMode="auto">
          <a:xfrm>
            <a:off x="40359671" y="990600"/>
            <a:ext cx="2236129" cy="2286000"/>
          </a:xfrm>
          <a:prstGeom prst="rect">
            <a:avLst/>
          </a:prstGeom>
          <a:noFill/>
        </p:spPr>
      </p:pic>
      <p:sp>
        <p:nvSpPr>
          <p:cNvPr id="24" name="TextBox 23"/>
          <p:cNvSpPr txBox="1"/>
          <p:nvPr/>
        </p:nvSpPr>
        <p:spPr>
          <a:xfrm>
            <a:off x="762000" y="29413200"/>
            <a:ext cx="43129200" cy="2998440"/>
          </a:xfrm>
          <a:prstGeom prst="rect">
            <a:avLst/>
          </a:prstGeom>
          <a:solidFill>
            <a:schemeClr val="bg1"/>
          </a:solidFill>
          <a:effectLst>
            <a:outerShdw blurRad="50800" dist="152400" dir="18000000" algn="bl" rotWithShape="0">
              <a:srgbClr val="0066FF"/>
            </a:outerShdw>
          </a:effectLst>
          <a:scene3d>
            <a:camera prst="orthographicFront"/>
            <a:lightRig rig="threePt" dir="t">
              <a:rot lat="0" lon="0" rev="5400000"/>
            </a:lightRig>
          </a:scene3d>
          <a:sp3d extrusionH="76200" contourW="12700">
            <a:bevelB w="6350"/>
            <a:extrusionClr>
              <a:srgbClr val="0066FF"/>
            </a:extrusionClr>
            <a:contourClr>
              <a:srgbClr val="0066FF"/>
            </a:contourClr>
          </a:sp3d>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26" name="TextBox 25"/>
          <p:cNvSpPr txBox="1"/>
          <p:nvPr/>
        </p:nvSpPr>
        <p:spPr>
          <a:xfrm>
            <a:off x="2068285" y="3040380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pic>
        <p:nvPicPr>
          <p:cNvPr id="1028" name="Picture 4" descr="E:\PSU\ECE 412\Winter 2011\Poster\Logo\psulogo_horiz_msword.tif"/>
          <p:cNvPicPr>
            <a:picLocks noChangeAspect="1" noChangeArrowheads="1"/>
          </p:cNvPicPr>
          <p:nvPr/>
        </p:nvPicPr>
        <p:blipFill>
          <a:blip r:embed="rId6" cstate="print"/>
          <a:srcRect/>
          <a:stretch>
            <a:fillRect/>
          </a:stretch>
        </p:blipFill>
        <p:spPr bwMode="auto">
          <a:xfrm>
            <a:off x="32675404" y="30022800"/>
            <a:ext cx="9920396" cy="1981200"/>
          </a:xfrm>
          <a:prstGeom prst="rect">
            <a:avLst/>
          </a:prstGeom>
          <a:noFill/>
        </p:spPr>
      </p:pic>
      <p:sp>
        <p:nvSpPr>
          <p:cNvPr id="31" name="Rectangle 30"/>
          <p:cNvSpPr/>
          <p:nvPr/>
        </p:nvSpPr>
        <p:spPr>
          <a:xfrm>
            <a:off x="7086600" y="838200"/>
            <a:ext cx="30861000" cy="1938992"/>
          </a:xfrm>
          <a:prstGeom prst="rect">
            <a:avLst/>
          </a:prstGeom>
          <a:noFill/>
        </p:spPr>
        <p:txBody>
          <a:bodyPr wrap="square" lIns="91440" tIns="45720" rIns="91440" bIns="45720">
            <a:spAutoFit/>
          </a:bodyPr>
          <a:lstStyle/>
          <a:p>
            <a:pPr algn="ctr"/>
            <a:r>
              <a:rPr lang="en-US" sz="12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Black" pitchFamily="34" charset="0"/>
              </a:rPr>
              <a:t>TIU TRACKING SYSTEM</a:t>
            </a:r>
            <a:endParaRPr lang="en-US" sz="12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Black" pitchFamily="34" charset="0"/>
            </a:endParaRPr>
          </a:p>
        </p:txBody>
      </p:sp>
      <p:graphicFrame>
        <p:nvGraphicFramePr>
          <p:cNvPr id="32" name="Diagram 31"/>
          <p:cNvGraphicFramePr/>
          <p:nvPr/>
        </p:nvGraphicFramePr>
        <p:xfrm>
          <a:off x="1828800" y="22479000"/>
          <a:ext cx="7315200" cy="9238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5" name="TextBox 34"/>
          <p:cNvSpPr txBox="1"/>
          <p:nvPr/>
        </p:nvSpPr>
        <p:spPr>
          <a:xfrm>
            <a:off x="1828800" y="23622000"/>
            <a:ext cx="7543800" cy="5324535"/>
          </a:xfrm>
          <a:prstGeom prst="rect">
            <a:avLst/>
          </a:prstGeom>
          <a:noFill/>
        </p:spPr>
        <p:txBody>
          <a:bodyPr wrap="square" rtlCol="0">
            <a:spAutoFit/>
          </a:bodyPr>
          <a:lstStyle/>
          <a:p>
            <a:pPr lvl="0">
              <a:spcBef>
                <a:spcPts val="600"/>
              </a:spcBef>
              <a:spcAft>
                <a:spcPts val="600"/>
              </a:spcAft>
            </a:pPr>
            <a:r>
              <a:rPr lang="en-US" sz="4000" dirty="0" smtClean="0">
                <a:latin typeface="Ebrima" pitchFamily="2" charset="0"/>
                <a:ea typeface="Ebrima" pitchFamily="2" charset="0"/>
                <a:cs typeface="Ebrima" pitchFamily="2" charset="0"/>
              </a:rPr>
              <a:t>Sponsor: </a:t>
            </a:r>
            <a:r>
              <a:rPr lang="en-US" sz="4000" dirty="0" smtClean="0">
                <a:latin typeface="Ebrima" pitchFamily="2" charset="0"/>
                <a:ea typeface="Ebrima" pitchFamily="2" charset="0"/>
                <a:cs typeface="Ebrima" pitchFamily="2" charset="0"/>
              </a:rPr>
              <a:t>   Intel</a:t>
            </a:r>
            <a:endParaRPr lang="en-US" sz="4000" dirty="0" smtClean="0">
              <a:latin typeface="Ebrima" pitchFamily="2" charset="0"/>
              <a:ea typeface="Ebrima" pitchFamily="2" charset="0"/>
              <a:cs typeface="Ebrima" pitchFamily="2" charset="0"/>
            </a:endParaRPr>
          </a:p>
          <a:p>
            <a:pPr lvl="0">
              <a:spcBef>
                <a:spcPts val="600"/>
              </a:spcBef>
              <a:spcAft>
                <a:spcPts val="600"/>
              </a:spcAft>
            </a:pPr>
            <a:r>
              <a:rPr lang="en-US" sz="4000" dirty="0" smtClean="0">
                <a:latin typeface="Ebrima" pitchFamily="2" charset="0"/>
                <a:ea typeface="Ebrima" pitchFamily="2" charset="0"/>
                <a:cs typeface="Ebrima" pitchFamily="2" charset="0"/>
              </a:rPr>
              <a:t>Advisor: </a:t>
            </a:r>
            <a:r>
              <a:rPr lang="en-US" sz="4000" dirty="0" smtClean="0">
                <a:latin typeface="Ebrima" pitchFamily="2" charset="0"/>
                <a:ea typeface="Ebrima" pitchFamily="2" charset="0"/>
                <a:cs typeface="Ebrima" pitchFamily="2" charset="0"/>
              </a:rPr>
              <a:t>    Prof</a:t>
            </a:r>
            <a:r>
              <a:rPr lang="en-US" sz="4000" dirty="0" smtClean="0">
                <a:latin typeface="Ebrima" pitchFamily="2" charset="0"/>
                <a:ea typeface="Ebrima" pitchFamily="2" charset="0"/>
                <a:cs typeface="Ebrima" pitchFamily="2" charset="0"/>
              </a:rPr>
              <a:t>. Robert </a:t>
            </a:r>
            <a:r>
              <a:rPr lang="en-US" sz="4000" dirty="0" err="1" smtClean="0">
                <a:latin typeface="Ebrima" pitchFamily="2" charset="0"/>
                <a:ea typeface="Ebrima" pitchFamily="2" charset="0"/>
                <a:cs typeface="Ebrima" pitchFamily="2" charset="0"/>
              </a:rPr>
              <a:t>Daasch</a:t>
            </a:r>
            <a:endParaRPr lang="en-US" sz="4000" dirty="0" smtClean="0">
              <a:latin typeface="Ebrima" pitchFamily="2" charset="0"/>
              <a:ea typeface="Ebrima" pitchFamily="2" charset="0"/>
              <a:cs typeface="Ebrima" pitchFamily="2" charset="0"/>
            </a:endParaRPr>
          </a:p>
          <a:p>
            <a:pPr lvl="0">
              <a:spcBef>
                <a:spcPts val="600"/>
              </a:spcBef>
              <a:spcAft>
                <a:spcPts val="600"/>
              </a:spcAft>
            </a:pPr>
            <a:r>
              <a:rPr lang="en-US" sz="4000" dirty="0" smtClean="0">
                <a:latin typeface="Ebrima" pitchFamily="2" charset="0"/>
                <a:ea typeface="Ebrima" pitchFamily="2" charset="0"/>
                <a:cs typeface="Ebrima" pitchFamily="2" charset="0"/>
              </a:rPr>
              <a:t>Members: </a:t>
            </a:r>
            <a:r>
              <a:rPr lang="en-US" sz="4000" dirty="0" smtClean="0">
                <a:latin typeface="Ebrima" pitchFamily="2" charset="0"/>
                <a:ea typeface="Ebrima" pitchFamily="2" charset="0"/>
                <a:cs typeface="Ebrima" pitchFamily="2" charset="0"/>
              </a:rPr>
              <a:t> Dung </a:t>
            </a:r>
            <a:r>
              <a:rPr lang="en-US" sz="4000" dirty="0" smtClean="0">
                <a:latin typeface="Ebrima" pitchFamily="2" charset="0"/>
                <a:ea typeface="Ebrima" pitchFamily="2" charset="0"/>
                <a:cs typeface="Ebrima" pitchFamily="2" charset="0"/>
              </a:rPr>
              <a:t>Le</a:t>
            </a:r>
          </a:p>
          <a:p>
            <a:pPr lvl="1">
              <a:spcBef>
                <a:spcPts val="600"/>
              </a:spcBef>
              <a:spcAft>
                <a:spcPts val="600"/>
              </a:spcAft>
            </a:pPr>
            <a:r>
              <a:rPr lang="en-US" sz="4000" dirty="0" smtClean="0">
                <a:latin typeface="Ebrima" pitchFamily="2" charset="0"/>
                <a:ea typeface="Ebrima" pitchFamily="2" charset="0"/>
                <a:cs typeface="Ebrima" pitchFamily="2" charset="0"/>
              </a:rPr>
              <a:t>  Tri Truong</a:t>
            </a:r>
          </a:p>
          <a:p>
            <a:pPr lvl="1">
              <a:spcBef>
                <a:spcPts val="600"/>
              </a:spcBef>
              <a:spcAft>
                <a:spcPts val="600"/>
              </a:spcAft>
            </a:pPr>
            <a:r>
              <a:rPr lang="en-US" sz="4000" dirty="0" smtClean="0">
                <a:latin typeface="Ebrima" pitchFamily="2" charset="0"/>
                <a:ea typeface="Ebrima" pitchFamily="2" charset="0"/>
                <a:cs typeface="Ebrima" pitchFamily="2" charset="0"/>
              </a:rPr>
              <a:t>  Lynh Pham</a:t>
            </a:r>
          </a:p>
          <a:p>
            <a:pPr lvl="1">
              <a:spcBef>
                <a:spcPts val="600"/>
              </a:spcBef>
              <a:spcAft>
                <a:spcPts val="600"/>
              </a:spcAft>
            </a:pPr>
            <a:r>
              <a:rPr lang="en-US" sz="4000" dirty="0" smtClean="0">
                <a:latin typeface="Ebrima" pitchFamily="2" charset="0"/>
                <a:ea typeface="Ebrima" pitchFamily="2" charset="0"/>
                <a:cs typeface="Ebrima" pitchFamily="2" charset="0"/>
              </a:rPr>
              <a:t>  Man Hoang</a:t>
            </a:r>
          </a:p>
          <a:p>
            <a:pPr lvl="1">
              <a:spcBef>
                <a:spcPts val="600"/>
              </a:spcBef>
              <a:spcAft>
                <a:spcPts val="600"/>
              </a:spcAft>
            </a:pPr>
            <a:r>
              <a:rPr lang="en-US" sz="4000" dirty="0" smtClean="0">
                <a:latin typeface="Ebrima" pitchFamily="2" charset="0"/>
                <a:ea typeface="Ebrima" pitchFamily="2" charset="0"/>
                <a:cs typeface="Ebrima" pitchFamily="2" charset="0"/>
              </a:rPr>
              <a:t>  Daniel Ferguson</a:t>
            </a:r>
            <a:endParaRPr lang="en-US" sz="4000" dirty="0">
              <a:latin typeface="Ebrima" pitchFamily="2" charset="0"/>
              <a:ea typeface="Ebrima" pitchFamily="2" charset="0"/>
              <a:cs typeface="Ebrima" pitchFamily="2" charset="0"/>
            </a:endParaRPr>
          </a:p>
        </p:txBody>
      </p:sp>
      <p:graphicFrame>
        <p:nvGraphicFramePr>
          <p:cNvPr id="36" name="Diagram 35"/>
          <p:cNvGraphicFramePr/>
          <p:nvPr/>
        </p:nvGraphicFramePr>
        <p:xfrm>
          <a:off x="1828800" y="4495800"/>
          <a:ext cx="7315200" cy="1143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8" name="Diagram 37"/>
          <p:cNvGraphicFramePr/>
          <p:nvPr/>
        </p:nvGraphicFramePr>
        <p:xfrm>
          <a:off x="1828800" y="14173200"/>
          <a:ext cx="7315200" cy="838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39" name="TextBox 38"/>
          <p:cNvSpPr txBox="1"/>
          <p:nvPr/>
        </p:nvSpPr>
        <p:spPr>
          <a:xfrm>
            <a:off x="1752600" y="15252442"/>
            <a:ext cx="7315200" cy="6093976"/>
          </a:xfrm>
          <a:prstGeom prst="rect">
            <a:avLst/>
          </a:prstGeom>
          <a:noFill/>
        </p:spPr>
        <p:txBody>
          <a:bodyPr wrap="square" rtlCol="0">
            <a:spAutoFit/>
          </a:bodyPr>
          <a:lstStyle/>
          <a:p>
            <a:pPr algn="just">
              <a:spcBef>
                <a:spcPts val="600"/>
              </a:spcBef>
              <a:spcAft>
                <a:spcPts val="600"/>
              </a:spcAft>
              <a:buFont typeface="Arial" pitchFamily="34" charset="0"/>
              <a:buChar char="•"/>
            </a:pPr>
            <a:r>
              <a:rPr lang="en-US" sz="4000" dirty="0" smtClean="0">
                <a:latin typeface="Arial" pitchFamily="34" charset="0"/>
                <a:cs typeface="Arial" pitchFamily="34" charset="0"/>
              </a:rPr>
              <a:t> </a:t>
            </a:r>
            <a:r>
              <a:rPr lang="en-US" sz="4000" dirty="0" smtClean="0">
                <a:latin typeface="Ebrima" pitchFamily="2" charset="0"/>
                <a:ea typeface="Ebrima" pitchFamily="2" charset="0"/>
                <a:cs typeface="Ebrima" pitchFamily="2" charset="0"/>
              </a:rPr>
              <a:t>Asset tag’s  size: 1” x 1” x 1” </a:t>
            </a:r>
          </a:p>
          <a:p>
            <a:pPr lvl="0" algn="just">
              <a:spcBef>
                <a:spcPts val="600"/>
              </a:spcBef>
              <a:spcAft>
                <a:spcPts val="600"/>
              </a:spcAft>
              <a:buFont typeface="Arial" pitchFamily="34" charset="0"/>
              <a:buChar char="•"/>
            </a:pPr>
            <a:r>
              <a:rPr lang="en-US" sz="4000" dirty="0" smtClean="0">
                <a:latin typeface="Ebrima" pitchFamily="2" charset="0"/>
                <a:ea typeface="Ebrima" pitchFamily="2" charset="0"/>
                <a:cs typeface="Ebrima" pitchFamily="2" charset="0"/>
              </a:rPr>
              <a:t> Low power consumption</a:t>
            </a:r>
            <a:endParaRPr lang="en-US" sz="4000" dirty="0" smtClean="0">
              <a:latin typeface="Arial" pitchFamily="34" charset="0"/>
              <a:cs typeface="Arial" pitchFamily="34" charset="0"/>
            </a:endParaRPr>
          </a:p>
          <a:p>
            <a:pPr lvl="0" algn="just">
              <a:spcBef>
                <a:spcPts val="600"/>
              </a:spcBef>
              <a:spcAft>
                <a:spcPts val="600"/>
              </a:spcAft>
              <a:buFont typeface="Arial" pitchFamily="34" charset="0"/>
              <a:buChar char="•"/>
            </a:pPr>
            <a:r>
              <a:rPr lang="en-US" sz="4000" dirty="0" smtClean="0">
                <a:latin typeface="Ebrima" pitchFamily="2" charset="0"/>
                <a:ea typeface="Ebrima" pitchFamily="2" charset="0"/>
                <a:cs typeface="Ebrima" pitchFamily="2" charset="0"/>
              </a:rPr>
              <a:t> High accuracy</a:t>
            </a:r>
            <a:endParaRPr lang="en-US" sz="4000" dirty="0" smtClean="0">
              <a:latin typeface="Arial" pitchFamily="34" charset="0"/>
              <a:cs typeface="Arial" pitchFamily="34" charset="0"/>
            </a:endParaRPr>
          </a:p>
          <a:p>
            <a:pPr lvl="0" algn="just">
              <a:spcBef>
                <a:spcPts val="600"/>
              </a:spcBef>
              <a:spcAft>
                <a:spcPts val="600"/>
              </a:spcAft>
              <a:buFont typeface="Arial" pitchFamily="34" charset="0"/>
              <a:buChar char="•"/>
            </a:pPr>
            <a:r>
              <a:rPr lang="en-US" sz="4000" dirty="0" smtClean="0">
                <a:latin typeface="Ebrima" pitchFamily="2" charset="0"/>
                <a:ea typeface="Ebrima" pitchFamily="2" charset="0"/>
                <a:cs typeface="Ebrima" pitchFamily="2" charset="0"/>
              </a:rPr>
              <a:t> Web application as user </a:t>
            </a:r>
          </a:p>
          <a:p>
            <a:pPr lvl="0" algn="just">
              <a:spcBef>
                <a:spcPts val="600"/>
              </a:spcBef>
              <a:spcAft>
                <a:spcPts val="600"/>
              </a:spcAft>
            </a:pPr>
            <a:r>
              <a:rPr lang="en-US" sz="4000" dirty="0" smtClean="0">
                <a:latin typeface="Ebrima" pitchFamily="2" charset="0"/>
                <a:ea typeface="Ebrima" pitchFamily="2" charset="0"/>
                <a:cs typeface="Ebrima" pitchFamily="2" charset="0"/>
              </a:rPr>
              <a:t>  interface</a:t>
            </a:r>
          </a:p>
          <a:p>
            <a:pPr lvl="0" algn="just">
              <a:spcBef>
                <a:spcPts val="600"/>
              </a:spcBef>
              <a:spcAft>
                <a:spcPts val="600"/>
              </a:spcAft>
              <a:buFont typeface="Arial" pitchFamily="34" charset="0"/>
              <a:buChar char="•"/>
            </a:pPr>
            <a:r>
              <a:rPr lang="en-US" sz="4000" dirty="0" smtClean="0">
                <a:latin typeface="Ebrima" pitchFamily="2" charset="0"/>
                <a:ea typeface="Ebrima" pitchFamily="2" charset="0"/>
                <a:cs typeface="Ebrima" pitchFamily="2" charset="0"/>
              </a:rPr>
              <a:t> 2D map display</a:t>
            </a:r>
          </a:p>
          <a:p>
            <a:pPr lvl="0" algn="just">
              <a:spcBef>
                <a:spcPts val="600"/>
              </a:spcBef>
              <a:spcAft>
                <a:spcPts val="600"/>
              </a:spcAft>
              <a:buFont typeface="Arial" pitchFamily="34" charset="0"/>
              <a:buChar char="•"/>
            </a:pPr>
            <a:r>
              <a:rPr lang="en-US" sz="4000" dirty="0" smtClean="0">
                <a:latin typeface="Ebrima" pitchFamily="2" charset="0"/>
                <a:ea typeface="Ebrima" pitchFamily="2" charset="0"/>
                <a:cs typeface="Ebrima" pitchFamily="2" charset="0"/>
              </a:rPr>
              <a:t> Scalable tracking area</a:t>
            </a:r>
            <a:endParaRPr lang="en-US" sz="4000" dirty="0">
              <a:latin typeface="Ebrima" pitchFamily="2" charset="0"/>
              <a:ea typeface="Ebrima" pitchFamily="2" charset="0"/>
              <a:cs typeface="Ebrima" pitchFamily="2" charset="0"/>
            </a:endParaRPr>
          </a:p>
          <a:p>
            <a:pPr lvl="0">
              <a:spcBef>
                <a:spcPts val="600"/>
              </a:spcBef>
              <a:spcAft>
                <a:spcPts val="600"/>
              </a:spcAft>
              <a:buFont typeface="Arial" pitchFamily="34" charset="0"/>
              <a:buChar char="•"/>
            </a:pPr>
            <a:r>
              <a:rPr lang="en-US" sz="4000" dirty="0" smtClean="0">
                <a:latin typeface="Ebrima" pitchFamily="2" charset="0"/>
                <a:ea typeface="Ebrima" pitchFamily="2" charset="0"/>
                <a:cs typeface="Ebrima" pitchFamily="2" charset="0"/>
              </a:rPr>
              <a:t> Low cost solution</a:t>
            </a:r>
          </a:p>
        </p:txBody>
      </p:sp>
      <p:grpSp>
        <p:nvGrpSpPr>
          <p:cNvPr id="2" name="Group 18"/>
          <p:cNvGrpSpPr/>
          <p:nvPr/>
        </p:nvGrpSpPr>
        <p:grpSpPr>
          <a:xfrm>
            <a:off x="10058400" y="4495800"/>
            <a:ext cx="15544800" cy="1140600"/>
            <a:chOff x="0" y="1199"/>
            <a:chExt cx="7315200" cy="1216800"/>
          </a:xfrm>
        </p:grpSpPr>
        <p:sp>
          <p:nvSpPr>
            <p:cNvPr id="20" name="Rounded Rectangle 19"/>
            <p:cNvSpPr/>
            <p:nvPr/>
          </p:nvSpPr>
          <p:spPr>
            <a:xfrm>
              <a:off x="0" y="1199"/>
              <a:ext cx="7315200" cy="12168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1" name="Rounded Rectangle 4"/>
            <p:cNvSpPr/>
            <p:nvPr/>
          </p:nvSpPr>
          <p:spPr>
            <a:xfrm>
              <a:off x="59399" y="60598"/>
              <a:ext cx="71964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5000" b="1" dirty="0" smtClean="0">
                  <a:latin typeface="Ebrima" pitchFamily="2" charset="0"/>
                  <a:ea typeface="Ebrima" pitchFamily="2" charset="0"/>
                  <a:cs typeface="Ebrima" pitchFamily="2" charset="0"/>
                </a:rPr>
                <a:t>METHODS &amp; APPROACH</a:t>
              </a:r>
              <a:endParaRPr lang="en-US" sz="5000" b="1" kern="1200" dirty="0">
                <a:latin typeface="Ebrima" pitchFamily="2" charset="0"/>
                <a:ea typeface="Ebrima" pitchFamily="2" charset="0"/>
                <a:cs typeface="Ebrima" pitchFamily="2" charset="0"/>
              </a:endParaRPr>
            </a:p>
          </p:txBody>
        </p:sp>
      </p:grpSp>
      <p:grpSp>
        <p:nvGrpSpPr>
          <p:cNvPr id="3" name="Group 39"/>
          <p:cNvGrpSpPr/>
          <p:nvPr/>
        </p:nvGrpSpPr>
        <p:grpSpPr>
          <a:xfrm>
            <a:off x="26593800" y="25492301"/>
            <a:ext cx="16383000" cy="914400"/>
            <a:chOff x="0" y="1199"/>
            <a:chExt cx="7315200" cy="1216800"/>
          </a:xfrm>
          <a:gradFill>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grpSpPr>
        <p:sp>
          <p:nvSpPr>
            <p:cNvPr id="41" name="Rounded Rectangle 40"/>
            <p:cNvSpPr/>
            <p:nvPr/>
          </p:nvSpPr>
          <p:spPr>
            <a:xfrm>
              <a:off x="0" y="1199"/>
              <a:ext cx="7315200" cy="121680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2" name="Rounded Rectangle 4"/>
            <p:cNvSpPr/>
            <p:nvPr/>
          </p:nvSpPr>
          <p:spPr>
            <a:xfrm>
              <a:off x="59399" y="60598"/>
              <a:ext cx="7196402" cy="10980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CONCLUSIONS</a:t>
              </a:r>
              <a:endParaRPr lang="en-US" sz="4800" b="1" kern="1200" dirty="0">
                <a:latin typeface="Ebrima" pitchFamily="2" charset="0"/>
                <a:ea typeface="Ebrima" pitchFamily="2" charset="0"/>
                <a:cs typeface="Ebrima" pitchFamily="2" charset="0"/>
              </a:endParaRPr>
            </a:p>
          </p:txBody>
        </p:sp>
      </p:grpSp>
      <p:sp>
        <p:nvSpPr>
          <p:cNvPr id="45" name="TextBox 44"/>
          <p:cNvSpPr txBox="1"/>
          <p:nvPr/>
        </p:nvSpPr>
        <p:spPr>
          <a:xfrm>
            <a:off x="1752600" y="5854541"/>
            <a:ext cx="7391400" cy="7632859"/>
          </a:xfrm>
          <a:prstGeom prst="rect">
            <a:avLst/>
          </a:prstGeom>
          <a:noFill/>
        </p:spPr>
        <p:txBody>
          <a:bodyPr wrap="square" rtlCol="0">
            <a:spAutoFit/>
          </a:bodyPr>
          <a:lstStyle/>
          <a:p>
            <a:pPr lvl="0" algn="just">
              <a:spcBef>
                <a:spcPts val="600"/>
              </a:spcBef>
              <a:spcAft>
                <a:spcPts val="600"/>
              </a:spcAft>
            </a:pPr>
            <a:r>
              <a:rPr lang="en-US" sz="4000" dirty="0" smtClean="0">
                <a:latin typeface="Ebrima" pitchFamily="2" charset="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a:p>
            <a:pPr lvl="0" algn="just">
              <a:spcBef>
                <a:spcPts val="600"/>
              </a:spcBef>
              <a:spcAft>
                <a:spcPts val="600"/>
              </a:spcAft>
            </a:pPr>
            <a:endParaRPr lang="en-US" sz="4000" dirty="0">
              <a:latin typeface="Arial" pitchFamily="34" charset="0"/>
              <a:cs typeface="Arial" pitchFamily="34" charset="0"/>
            </a:endParaRPr>
          </a:p>
        </p:txBody>
      </p:sp>
      <p:grpSp>
        <p:nvGrpSpPr>
          <p:cNvPr id="4" name="Group 43"/>
          <p:cNvGrpSpPr/>
          <p:nvPr/>
        </p:nvGrpSpPr>
        <p:grpSpPr>
          <a:xfrm>
            <a:off x="26517600" y="4495800"/>
            <a:ext cx="16459200" cy="1140600"/>
            <a:chOff x="0" y="1199"/>
            <a:chExt cx="7315200" cy="1216800"/>
          </a:xfrm>
        </p:grpSpPr>
        <p:sp>
          <p:nvSpPr>
            <p:cNvPr id="48" name="Rounded Rectangle 47"/>
            <p:cNvSpPr/>
            <p:nvPr/>
          </p:nvSpPr>
          <p:spPr>
            <a:xfrm>
              <a:off x="0" y="1199"/>
              <a:ext cx="7315200" cy="12168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0" name="Rounded Rectangle 4"/>
            <p:cNvSpPr/>
            <p:nvPr/>
          </p:nvSpPr>
          <p:spPr>
            <a:xfrm>
              <a:off x="59399" y="60598"/>
              <a:ext cx="71964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5000" b="1" dirty="0" smtClean="0">
                  <a:latin typeface="Ebrima" pitchFamily="2" charset="0"/>
                  <a:ea typeface="Ebrima" pitchFamily="2" charset="0"/>
                  <a:cs typeface="Ebrima" pitchFamily="2" charset="0"/>
                </a:rPr>
                <a:t>RESULTS</a:t>
              </a:r>
              <a:endParaRPr lang="en-US" sz="5000" b="1" kern="1200" dirty="0">
                <a:latin typeface="Ebrima" pitchFamily="2" charset="0"/>
                <a:ea typeface="Ebrima" pitchFamily="2" charset="0"/>
                <a:cs typeface="Ebrima" pitchFamily="2" charset="0"/>
              </a:endParaRPr>
            </a:p>
          </p:txBody>
        </p:sp>
      </p:grpSp>
      <p:sp>
        <p:nvSpPr>
          <p:cNvPr id="66" name="Rectangle 65"/>
          <p:cNvSpPr/>
          <p:nvPr/>
        </p:nvSpPr>
        <p:spPr>
          <a:xfrm>
            <a:off x="14020800" y="9296401"/>
            <a:ext cx="3581400" cy="3505199"/>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76" name="Rounded Rectangle 75"/>
          <p:cNvSpPr/>
          <p:nvPr/>
        </p:nvSpPr>
        <p:spPr>
          <a:xfrm>
            <a:off x="10058400" y="8229600"/>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Infrastructure</a:t>
            </a:r>
          </a:p>
          <a:p>
            <a:pPr algn="ctr"/>
            <a:endParaRPr lang="en-US" sz="2400" dirty="0">
              <a:latin typeface="Ebrima" pitchFamily="2" charset="0"/>
              <a:ea typeface="Ebrima" pitchFamily="2" charset="0"/>
              <a:cs typeface="Ebrima" pitchFamily="2" charset="0"/>
            </a:endParaRPr>
          </a:p>
        </p:txBody>
      </p:sp>
      <p:sp>
        <p:nvSpPr>
          <p:cNvPr id="78" name="Rounded Rectangle 77"/>
          <p:cNvSpPr/>
          <p:nvPr/>
        </p:nvSpPr>
        <p:spPr>
          <a:xfrm>
            <a:off x="140208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Locating Algorithm</a:t>
            </a:r>
          </a:p>
          <a:p>
            <a:pPr algn="ctr"/>
            <a:endParaRPr lang="en-US" sz="2400" dirty="0">
              <a:latin typeface="Ebrima" pitchFamily="2" charset="0"/>
              <a:ea typeface="Ebrima" pitchFamily="2" charset="0"/>
              <a:cs typeface="Ebrima" pitchFamily="2" charset="0"/>
            </a:endParaRPr>
          </a:p>
        </p:txBody>
      </p:sp>
      <p:sp>
        <p:nvSpPr>
          <p:cNvPr id="79" name="Rounded Rectangle 78"/>
          <p:cNvSpPr/>
          <p:nvPr/>
        </p:nvSpPr>
        <p:spPr>
          <a:xfrm>
            <a:off x="179832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User Interface</a:t>
            </a:r>
          </a:p>
          <a:p>
            <a:pPr algn="ctr"/>
            <a:endParaRPr lang="en-US" sz="2400" dirty="0">
              <a:latin typeface="Ebrima" pitchFamily="2" charset="0"/>
              <a:ea typeface="Ebrima" pitchFamily="2" charset="0"/>
              <a:cs typeface="Ebrima" pitchFamily="2" charset="0"/>
            </a:endParaRPr>
          </a:p>
        </p:txBody>
      </p:sp>
      <p:sp>
        <p:nvSpPr>
          <p:cNvPr id="80" name="Rounded Rectangle 79"/>
          <p:cNvSpPr/>
          <p:nvPr/>
        </p:nvSpPr>
        <p:spPr>
          <a:xfrm>
            <a:off x="219456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Data Management</a:t>
            </a:r>
          </a:p>
          <a:p>
            <a:pPr algn="ctr"/>
            <a:endParaRPr lang="en-US" sz="2400" dirty="0">
              <a:latin typeface="Ebrima" pitchFamily="2" charset="0"/>
              <a:ea typeface="Ebrima" pitchFamily="2" charset="0"/>
              <a:cs typeface="Ebrima" pitchFamily="2" charset="0"/>
            </a:endParaRPr>
          </a:p>
        </p:txBody>
      </p:sp>
      <p:sp>
        <p:nvSpPr>
          <p:cNvPr id="86" name="TextBox 85"/>
          <p:cNvSpPr txBox="1"/>
          <p:nvPr/>
        </p:nvSpPr>
        <p:spPr>
          <a:xfrm>
            <a:off x="10210800" y="9982200"/>
            <a:ext cx="3504486" cy="2062103"/>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RF Transceiver</a:t>
            </a:r>
          </a:p>
          <a:p>
            <a:pPr>
              <a:buFont typeface="Arial" pitchFamily="34" charset="0"/>
              <a:buChar char="•"/>
            </a:pPr>
            <a:r>
              <a:rPr lang="en-US" sz="3200" dirty="0" smtClean="0">
                <a:latin typeface="Ebrima" pitchFamily="2" charset="0"/>
                <a:ea typeface="Ebrima" pitchFamily="2" charset="0"/>
                <a:cs typeface="Ebrima" pitchFamily="2" charset="0"/>
              </a:rPr>
              <a:t> Mesh Network</a:t>
            </a:r>
          </a:p>
          <a:p>
            <a:pPr>
              <a:buFont typeface="Arial" pitchFamily="34" charset="0"/>
              <a:buChar char="•"/>
            </a:pPr>
            <a:r>
              <a:rPr lang="en-US" sz="3200" dirty="0" smtClean="0">
                <a:latin typeface="Ebrima" pitchFamily="2" charset="0"/>
                <a:ea typeface="Ebrima" pitchFamily="2" charset="0"/>
                <a:cs typeface="Ebrima" pitchFamily="2" charset="0"/>
              </a:rPr>
              <a:t> Wi-Fi Proxy</a:t>
            </a:r>
          </a:p>
          <a:p>
            <a:pPr>
              <a:buFont typeface="Arial" pitchFamily="34" charset="0"/>
              <a:buChar char="•"/>
            </a:pPr>
            <a:r>
              <a:rPr lang="en-US" sz="3200" dirty="0" smtClean="0">
                <a:latin typeface="Ebrima" pitchFamily="2" charset="0"/>
                <a:ea typeface="Ebrima" pitchFamily="2" charset="0"/>
                <a:cs typeface="Ebrima" pitchFamily="2" charset="0"/>
              </a:rPr>
              <a:t> Server Computer</a:t>
            </a:r>
          </a:p>
        </p:txBody>
      </p:sp>
      <p:pic>
        <p:nvPicPr>
          <p:cNvPr id="88" name="Picture 87" descr="radio_icon.png"/>
          <p:cNvPicPr>
            <a:picLocks noChangeAspect="1"/>
          </p:cNvPicPr>
          <p:nvPr/>
        </p:nvPicPr>
        <p:blipFill>
          <a:blip r:embed="rId19" cstate="print"/>
          <a:stretch>
            <a:fillRect/>
          </a:stretch>
        </p:blipFill>
        <p:spPr>
          <a:xfrm>
            <a:off x="10744200" y="6019800"/>
            <a:ext cx="2057400" cy="2057400"/>
          </a:xfrm>
          <a:prstGeom prst="rect">
            <a:avLst/>
          </a:prstGeom>
        </p:spPr>
      </p:pic>
      <p:pic>
        <p:nvPicPr>
          <p:cNvPr id="90" name="Picture 89" descr="Data_Managament.png"/>
          <p:cNvPicPr>
            <a:picLocks noChangeAspect="1"/>
          </p:cNvPicPr>
          <p:nvPr/>
        </p:nvPicPr>
        <p:blipFill>
          <a:blip r:embed="rId20" cstate="print"/>
          <a:stretch>
            <a:fillRect/>
          </a:stretch>
        </p:blipFill>
        <p:spPr>
          <a:xfrm>
            <a:off x="22479000" y="5715000"/>
            <a:ext cx="2438400" cy="2438400"/>
          </a:xfrm>
          <a:prstGeom prst="rect">
            <a:avLst/>
          </a:prstGeom>
        </p:spPr>
      </p:pic>
      <p:pic>
        <p:nvPicPr>
          <p:cNvPr id="91" name="Picture 90" descr="User_2.png"/>
          <p:cNvPicPr>
            <a:picLocks noChangeAspect="1"/>
          </p:cNvPicPr>
          <p:nvPr/>
        </p:nvPicPr>
        <p:blipFill>
          <a:blip r:embed="rId21" cstate="print"/>
          <a:stretch>
            <a:fillRect/>
          </a:stretch>
        </p:blipFill>
        <p:spPr>
          <a:xfrm>
            <a:off x="18592800" y="5867400"/>
            <a:ext cx="2438400" cy="2438400"/>
          </a:xfrm>
          <a:prstGeom prst="rect">
            <a:avLst/>
          </a:prstGeom>
        </p:spPr>
      </p:pic>
      <p:pic>
        <p:nvPicPr>
          <p:cNvPr id="92" name="Picture 91" descr="20071261737248597780103.png"/>
          <p:cNvPicPr>
            <a:picLocks noChangeAspect="1"/>
          </p:cNvPicPr>
          <p:nvPr/>
        </p:nvPicPr>
        <p:blipFill>
          <a:blip r:embed="rId22" cstate="print"/>
          <a:stretch>
            <a:fillRect/>
          </a:stretch>
        </p:blipFill>
        <p:spPr>
          <a:xfrm>
            <a:off x="14630400" y="5715000"/>
            <a:ext cx="2362200" cy="2362200"/>
          </a:xfrm>
          <a:prstGeom prst="rect">
            <a:avLst/>
          </a:prstGeom>
        </p:spPr>
      </p:pic>
      <p:sp>
        <p:nvSpPr>
          <p:cNvPr id="99" name="TextBox 98"/>
          <p:cNvSpPr txBox="1"/>
          <p:nvPr/>
        </p:nvSpPr>
        <p:spPr>
          <a:xfrm>
            <a:off x="14097000" y="10058400"/>
            <a:ext cx="3199915" cy="1077218"/>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Finger-Print</a:t>
            </a:r>
          </a:p>
          <a:p>
            <a:pPr>
              <a:buFont typeface="Arial" pitchFamily="34" charset="0"/>
              <a:buChar char="•"/>
            </a:pPr>
            <a:r>
              <a:rPr lang="en-US" sz="3200" dirty="0" smtClean="0">
                <a:latin typeface="Ebrima" pitchFamily="2" charset="0"/>
                <a:ea typeface="Ebrima" pitchFamily="2" charset="0"/>
                <a:cs typeface="Ebrima" pitchFamily="2" charset="0"/>
              </a:rPr>
              <a:t> Voting Method</a:t>
            </a:r>
          </a:p>
        </p:txBody>
      </p:sp>
      <p:sp>
        <p:nvSpPr>
          <p:cNvPr id="68" name="TextBox 67"/>
          <p:cNvSpPr txBox="1"/>
          <p:nvPr/>
        </p:nvSpPr>
        <p:spPr>
          <a:xfrm>
            <a:off x="18135600" y="10058400"/>
            <a:ext cx="3449983" cy="1569660"/>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Web Application</a:t>
            </a:r>
          </a:p>
          <a:p>
            <a:pPr>
              <a:buFont typeface="Arial" pitchFamily="34" charset="0"/>
              <a:buChar char="•"/>
            </a:pPr>
            <a:r>
              <a:rPr lang="en-US" sz="3200" dirty="0" smtClean="0">
                <a:latin typeface="Ebrima" pitchFamily="2" charset="0"/>
                <a:ea typeface="Ebrima" pitchFamily="2" charset="0"/>
                <a:cs typeface="Ebrima" pitchFamily="2" charset="0"/>
              </a:rPr>
              <a:t> User Interface</a:t>
            </a:r>
          </a:p>
          <a:p>
            <a:pPr>
              <a:buFont typeface="Arial" pitchFamily="34" charset="0"/>
              <a:buChar char="•"/>
            </a:pPr>
            <a:r>
              <a:rPr lang="en-US" sz="3200" dirty="0" smtClean="0">
                <a:latin typeface="Ebrima" pitchFamily="2" charset="0"/>
                <a:ea typeface="Ebrima" pitchFamily="2" charset="0"/>
                <a:cs typeface="Ebrima" pitchFamily="2" charset="0"/>
              </a:rPr>
              <a:t> Admin Interface</a:t>
            </a:r>
          </a:p>
        </p:txBody>
      </p:sp>
      <p:sp>
        <p:nvSpPr>
          <p:cNvPr id="69" name="TextBox 68"/>
          <p:cNvSpPr txBox="1"/>
          <p:nvPr/>
        </p:nvSpPr>
        <p:spPr>
          <a:xfrm>
            <a:off x="22077017" y="10058400"/>
            <a:ext cx="3028393" cy="2062103"/>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Controller </a:t>
            </a:r>
          </a:p>
          <a:p>
            <a:pPr>
              <a:buFont typeface="Arial" pitchFamily="34" charset="0"/>
              <a:buChar char="•"/>
            </a:pPr>
            <a:r>
              <a:rPr lang="en-US" sz="3200" dirty="0" smtClean="0">
                <a:latin typeface="Ebrima" pitchFamily="2" charset="0"/>
                <a:ea typeface="Ebrima" pitchFamily="2" charset="0"/>
                <a:cs typeface="Ebrima" pitchFamily="2" charset="0"/>
              </a:rPr>
              <a:t> SQL Database</a:t>
            </a:r>
          </a:p>
          <a:p>
            <a:pPr>
              <a:buFont typeface="Arial" pitchFamily="34" charset="0"/>
              <a:buChar char="•"/>
            </a:pPr>
            <a:r>
              <a:rPr lang="en-US" sz="3200" dirty="0" smtClean="0">
                <a:latin typeface="Ebrima" pitchFamily="2" charset="0"/>
                <a:ea typeface="Ebrima" pitchFamily="2" charset="0"/>
                <a:cs typeface="Ebrima" pitchFamily="2" charset="0"/>
              </a:rPr>
              <a:t> Tracking Area </a:t>
            </a:r>
          </a:p>
          <a:p>
            <a:pPr>
              <a:buFont typeface="Arial" pitchFamily="34" charset="0"/>
              <a:buChar char="•"/>
            </a:pPr>
            <a:r>
              <a:rPr lang="en-US" sz="3200" dirty="0" smtClean="0">
                <a:latin typeface="Ebrima" pitchFamily="2" charset="0"/>
                <a:ea typeface="Ebrima" pitchFamily="2" charset="0"/>
                <a:cs typeface="Ebrima" pitchFamily="2" charset="0"/>
              </a:rPr>
              <a:t> Battery Level</a:t>
            </a:r>
          </a:p>
        </p:txBody>
      </p:sp>
      <p:graphicFrame>
        <p:nvGraphicFramePr>
          <p:cNvPr id="191" name="Chart 190"/>
          <p:cNvGraphicFramePr/>
          <p:nvPr/>
        </p:nvGraphicFramePr>
        <p:xfrm>
          <a:off x="35737800" y="14554200"/>
          <a:ext cx="7391400" cy="5638800"/>
        </p:xfrm>
        <a:graphic>
          <a:graphicData uri="http://schemas.openxmlformats.org/drawingml/2006/chart">
            <c:chart xmlns:c="http://schemas.openxmlformats.org/drawingml/2006/chart" xmlns:r="http://schemas.openxmlformats.org/officeDocument/2006/relationships" r:id="rId23"/>
          </a:graphicData>
        </a:graphic>
      </p:graphicFrame>
      <p:pic>
        <p:nvPicPr>
          <p:cNvPr id="25" name="Picture 2" descr="C:\Users\WOODY\Desktop\Image\Java.png"/>
          <p:cNvPicPr>
            <a:picLocks noChangeAspect="1" noChangeArrowheads="1"/>
          </p:cNvPicPr>
          <p:nvPr/>
        </p:nvPicPr>
        <p:blipFill>
          <a:blip r:embed="rId24" cstate="print"/>
          <a:srcRect/>
          <a:stretch>
            <a:fillRect/>
          </a:stretch>
        </p:blipFill>
        <p:spPr bwMode="auto">
          <a:xfrm>
            <a:off x="40690800" y="6096000"/>
            <a:ext cx="1981200" cy="1981200"/>
          </a:xfrm>
          <a:prstGeom prst="rect">
            <a:avLst/>
          </a:prstGeom>
          <a:noFill/>
        </p:spPr>
      </p:pic>
      <p:sp>
        <p:nvSpPr>
          <p:cNvPr id="116" name="Rounded Rectangle 115"/>
          <p:cNvSpPr/>
          <p:nvPr/>
        </p:nvSpPr>
        <p:spPr>
          <a:xfrm>
            <a:off x="26517600" y="5943600"/>
            <a:ext cx="8305800" cy="7772400"/>
          </a:xfrm>
          <a:prstGeom prst="roundRect">
            <a:avLst/>
          </a:pr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descr="C:\Users\WOODY\Desktop\Image\html_icon.png"/>
          <p:cNvPicPr>
            <a:picLocks noChangeAspect="1" noChangeArrowheads="1"/>
          </p:cNvPicPr>
          <p:nvPr/>
        </p:nvPicPr>
        <p:blipFill>
          <a:blip r:embed="rId25" cstate="print"/>
          <a:srcRect/>
          <a:stretch>
            <a:fillRect/>
          </a:stretch>
        </p:blipFill>
        <p:spPr bwMode="auto">
          <a:xfrm>
            <a:off x="35280600" y="8534400"/>
            <a:ext cx="2082800" cy="2082800"/>
          </a:xfrm>
          <a:prstGeom prst="rect">
            <a:avLst/>
          </a:prstGeom>
          <a:noFill/>
        </p:spPr>
      </p:pic>
      <p:sp>
        <p:nvSpPr>
          <p:cNvPr id="120" name="Rounded Rectangle 119"/>
          <p:cNvSpPr/>
          <p:nvPr/>
        </p:nvSpPr>
        <p:spPr>
          <a:xfrm>
            <a:off x="35052000" y="5943600"/>
            <a:ext cx="7924800" cy="7772400"/>
          </a:xfrm>
          <a:prstGeom prst="roundRect">
            <a:avLst/>
          </a:pr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Users\WOODY\Desktop\Image\Free-Database-Add-icon.png"/>
          <p:cNvPicPr>
            <a:picLocks noChangeAspect="1" noChangeArrowheads="1"/>
          </p:cNvPicPr>
          <p:nvPr/>
        </p:nvPicPr>
        <p:blipFill>
          <a:blip r:embed="rId26" cstate="print"/>
          <a:srcRect/>
          <a:stretch>
            <a:fillRect/>
          </a:stretch>
        </p:blipFill>
        <p:spPr bwMode="auto">
          <a:xfrm>
            <a:off x="41071800" y="11353800"/>
            <a:ext cx="1785258" cy="1785258"/>
          </a:xfrm>
          <a:prstGeom prst="rect">
            <a:avLst/>
          </a:prstGeom>
          <a:noFill/>
        </p:spPr>
      </p:pic>
      <p:sp>
        <p:nvSpPr>
          <p:cNvPr id="16" name="Rectangle 15"/>
          <p:cNvSpPr/>
          <p:nvPr/>
        </p:nvSpPr>
        <p:spPr>
          <a:xfrm flipH="1">
            <a:off x="391887" y="0"/>
            <a:ext cx="391885" cy="3291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22" name="TextBox 121"/>
          <p:cNvSpPr txBox="1"/>
          <p:nvPr/>
        </p:nvSpPr>
        <p:spPr>
          <a:xfrm>
            <a:off x="26517600" y="26493787"/>
            <a:ext cx="16383000" cy="2462213"/>
          </a:xfrm>
          <a:prstGeom prst="rect">
            <a:avLst/>
          </a:prstGeom>
          <a:noFill/>
        </p:spPr>
        <p:txBody>
          <a:bodyPr wrap="square" rtlCol="0">
            <a:spAutoFit/>
          </a:bodyPr>
          <a:lstStyle/>
          <a:p>
            <a:pPr lvl="0" algn="just">
              <a:spcBef>
                <a:spcPts val="600"/>
              </a:spcBef>
              <a:spcAft>
                <a:spcPts val="600"/>
              </a:spcAft>
            </a:pPr>
            <a:r>
              <a:rPr lang="en-US" sz="3600" dirty="0" smtClean="0">
                <a:latin typeface="Ebrima" pitchFamily="2" charset="0"/>
                <a:ea typeface="Ebrima" pitchFamily="2" charset="0"/>
                <a:cs typeface="Ebrima" pitchFamily="2" charset="0"/>
              </a:rPr>
              <a:t>The tracking system consists of two primary parts: hardware and software. The hardware infrastructure is built upon RF technology. The number of detectors will be scaled in order to achieve the desired accuracy and efficiency</a:t>
            </a:r>
            <a:r>
              <a:rPr lang="en-US" sz="3600" dirty="0" smtClean="0"/>
              <a:t>..</a:t>
            </a:r>
          </a:p>
          <a:p>
            <a:pPr lvl="0" algn="just">
              <a:spcBef>
                <a:spcPts val="600"/>
              </a:spcBef>
              <a:spcAft>
                <a:spcPts val="600"/>
              </a:spcAft>
            </a:pPr>
            <a:r>
              <a:rPr lang="en-US" sz="3600" dirty="0" smtClean="0">
                <a:latin typeface="Arial" pitchFamily="34" charset="0"/>
                <a:cs typeface="Arial" pitchFamily="34" charset="0"/>
              </a:rPr>
              <a:t>……………………………….</a:t>
            </a:r>
            <a:endParaRPr lang="en-US" sz="3600" dirty="0">
              <a:latin typeface="Arial" pitchFamily="34" charset="0"/>
              <a:cs typeface="Arial" pitchFamily="34" charset="0"/>
            </a:endParaRPr>
          </a:p>
        </p:txBody>
      </p:sp>
      <p:pic>
        <p:nvPicPr>
          <p:cNvPr id="125" name="Picture 2"/>
          <p:cNvPicPr>
            <a:picLocks noChangeAspect="1" noChangeArrowheads="1"/>
          </p:cNvPicPr>
          <p:nvPr/>
        </p:nvPicPr>
        <p:blipFill>
          <a:blip r:embed="rId27"/>
          <a:srcRect/>
          <a:stretch>
            <a:fillRect/>
          </a:stretch>
        </p:blipFill>
        <p:spPr bwMode="auto">
          <a:xfrm>
            <a:off x="26517600" y="14554200"/>
            <a:ext cx="9144000" cy="5410200"/>
          </a:xfrm>
          <a:prstGeom prst="rect">
            <a:avLst/>
          </a:prstGeom>
          <a:noFill/>
          <a:ln w="9525">
            <a:noFill/>
            <a:miter lim="800000"/>
            <a:headEnd/>
            <a:tailEnd/>
          </a:ln>
          <a:effectLst/>
        </p:spPr>
      </p:pic>
      <p:pic>
        <p:nvPicPr>
          <p:cNvPr id="5" name="Picture 2" descr="E:\PSU\ECE 412\Winter 2011\Pictures\Real boards\JPG\Tag_Poster.JPG"/>
          <p:cNvPicPr>
            <a:picLocks noChangeAspect="1" noChangeArrowheads="1"/>
          </p:cNvPicPr>
          <p:nvPr/>
        </p:nvPicPr>
        <p:blipFill>
          <a:blip r:embed="rId28" cstate="print"/>
          <a:srcRect/>
          <a:stretch>
            <a:fillRect/>
          </a:stretch>
        </p:blipFill>
        <p:spPr bwMode="auto">
          <a:xfrm rot="20948527">
            <a:off x="31454344" y="6511393"/>
            <a:ext cx="2980532" cy="1981200"/>
          </a:xfrm>
          <a:prstGeom prst="rect">
            <a:avLst/>
          </a:prstGeom>
          <a:noFill/>
        </p:spPr>
      </p:pic>
      <p:pic>
        <p:nvPicPr>
          <p:cNvPr id="6" name="Picture 3" descr="E:\PSU\ECE 412\Winter 2011\Pictures\Real boards\JPG\Detector_Poster.JPG"/>
          <p:cNvPicPr>
            <a:picLocks noChangeAspect="1" noChangeArrowheads="1"/>
          </p:cNvPicPr>
          <p:nvPr/>
        </p:nvPicPr>
        <p:blipFill>
          <a:blip r:embed="rId29" cstate="print"/>
          <a:stretch>
            <a:fillRect/>
          </a:stretch>
        </p:blipFill>
        <p:spPr bwMode="auto">
          <a:xfrm>
            <a:off x="26625731" y="9067800"/>
            <a:ext cx="3778069" cy="1219200"/>
          </a:xfrm>
          <a:prstGeom prst="rect">
            <a:avLst/>
          </a:prstGeom>
          <a:noFill/>
        </p:spPr>
      </p:pic>
      <p:pic>
        <p:nvPicPr>
          <p:cNvPr id="28" name="Picture 4" descr="E:\PSU\ECE 412\Winter 2011\Pictures\Real boards\JPG\wify_1.png"/>
          <p:cNvPicPr>
            <a:picLocks noChangeAspect="1" noChangeArrowheads="1"/>
          </p:cNvPicPr>
          <p:nvPr/>
        </p:nvPicPr>
        <p:blipFill>
          <a:blip r:embed="rId30" cstate="print"/>
          <a:stretch>
            <a:fillRect/>
          </a:stretch>
        </p:blipFill>
        <p:spPr bwMode="auto">
          <a:xfrm>
            <a:off x="32440024" y="11963400"/>
            <a:ext cx="2002376" cy="1566921"/>
          </a:xfrm>
          <a:prstGeom prst="rect">
            <a:avLst/>
          </a:prstGeom>
          <a:noFill/>
        </p:spPr>
      </p:pic>
      <p:grpSp>
        <p:nvGrpSpPr>
          <p:cNvPr id="173" name="Group 172"/>
          <p:cNvGrpSpPr/>
          <p:nvPr/>
        </p:nvGrpSpPr>
        <p:grpSpPr>
          <a:xfrm>
            <a:off x="10134600" y="22402800"/>
            <a:ext cx="7391400" cy="6400800"/>
            <a:chOff x="10134600" y="22402800"/>
            <a:chExt cx="7391400" cy="6400800"/>
          </a:xfrm>
        </p:grpSpPr>
        <p:sp>
          <p:nvSpPr>
            <p:cNvPr id="136" name="Rounded Rectangle 135"/>
            <p:cNvSpPr/>
            <p:nvPr/>
          </p:nvSpPr>
          <p:spPr>
            <a:xfrm>
              <a:off x="10134600" y="23241000"/>
              <a:ext cx="7391400" cy="55626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Users\WOODY\Desktop\Image\ies_check.png"/>
            <p:cNvPicPr>
              <a:picLocks noChangeAspect="1" noChangeArrowheads="1"/>
            </p:cNvPicPr>
            <p:nvPr/>
          </p:nvPicPr>
          <p:blipFill>
            <a:blip r:embed="rId31" cstate="print"/>
            <a:srcRect/>
            <a:stretch>
              <a:fillRect/>
            </a:stretch>
          </p:blipFill>
          <p:spPr bwMode="auto">
            <a:xfrm>
              <a:off x="10287000" y="22479000"/>
              <a:ext cx="1899009" cy="1659025"/>
            </a:xfrm>
            <a:prstGeom prst="rect">
              <a:avLst/>
            </a:prstGeom>
            <a:noFill/>
          </p:spPr>
        </p:pic>
        <p:sp>
          <p:nvSpPr>
            <p:cNvPr id="140" name="TextBox 139"/>
            <p:cNvSpPr txBox="1"/>
            <p:nvPr/>
          </p:nvSpPr>
          <p:spPr>
            <a:xfrm>
              <a:off x="12039600" y="22402800"/>
              <a:ext cx="3366627"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Advantages</a:t>
              </a:r>
              <a:endParaRPr lang="en-US" sz="4800" dirty="0">
                <a:solidFill>
                  <a:srgbClr val="4081D0"/>
                </a:solidFill>
                <a:latin typeface="Ebrima" pitchFamily="2" charset="0"/>
                <a:ea typeface="Ebrima" pitchFamily="2" charset="0"/>
                <a:cs typeface="Ebrima" pitchFamily="2" charset="0"/>
              </a:endParaRPr>
            </a:p>
          </p:txBody>
        </p:sp>
        <p:sp>
          <p:nvSpPr>
            <p:cNvPr id="160" name="Rectangle 159"/>
            <p:cNvSpPr/>
            <p:nvPr/>
          </p:nvSpPr>
          <p:spPr>
            <a:xfrm>
              <a:off x="10515600" y="24231600"/>
              <a:ext cx="6553200" cy="2554545"/>
            </a:xfrm>
            <a:prstGeom prst="rect">
              <a:avLst/>
            </a:prstGeom>
          </p:spPr>
          <p:txBody>
            <a:bodyPr wrap="square">
              <a:spAutoFit/>
            </a:bodyPr>
            <a:lstStyle/>
            <a:p>
              <a:pPr lvl="0">
                <a:buFont typeface="Arial" pitchFamily="34" charset="0"/>
                <a:buChar char="•"/>
              </a:pPr>
              <a:r>
                <a:rPr lang="en-US" sz="4000" dirty="0" smtClean="0">
                  <a:latin typeface="Ebrima" pitchFamily="2" charset="0"/>
                  <a:ea typeface="Ebrima" pitchFamily="2" charset="0"/>
                  <a:cs typeface="Ebrima" pitchFamily="2" charset="0"/>
                </a:rPr>
                <a:t> Small size</a:t>
              </a:r>
              <a:endParaRPr lang="en-US" sz="4000" dirty="0" smtClean="0"/>
            </a:p>
            <a:p>
              <a:pPr lvl="0">
                <a:buFont typeface="Arial" pitchFamily="34" charset="0"/>
                <a:buChar char="•"/>
              </a:pPr>
              <a:r>
                <a:rPr lang="en-US" sz="4000" dirty="0" smtClean="0">
                  <a:latin typeface="Ebrima" pitchFamily="2" charset="0"/>
                  <a:ea typeface="Ebrima" pitchFamily="2" charset="0"/>
                  <a:cs typeface="Ebrima" pitchFamily="2" charset="0"/>
                </a:rPr>
                <a:t> Low power consumption</a:t>
              </a:r>
            </a:p>
            <a:p>
              <a:pPr lvl="0">
                <a:buFont typeface="Arial" pitchFamily="34" charset="0"/>
                <a:buChar char="•"/>
              </a:pPr>
              <a:r>
                <a:rPr lang="en-US" sz="4000" dirty="0" smtClean="0">
                  <a:latin typeface="Ebrima" pitchFamily="2" charset="0"/>
                  <a:ea typeface="Ebrima" pitchFamily="2" charset="0"/>
                  <a:cs typeface="Ebrima" pitchFamily="2" charset="0"/>
                </a:rPr>
                <a:t> Easy scalability</a:t>
              </a:r>
            </a:p>
            <a:p>
              <a:pPr lvl="0">
                <a:buFont typeface="Arial" pitchFamily="34" charset="0"/>
                <a:buChar char="•"/>
              </a:pPr>
              <a:r>
                <a:rPr lang="en-US" sz="4000" dirty="0" smtClean="0">
                  <a:latin typeface="Ebrima" pitchFamily="2" charset="0"/>
                  <a:ea typeface="Ebrima" pitchFamily="2" charset="0"/>
                  <a:cs typeface="Ebrima" pitchFamily="2" charset="0"/>
                </a:rPr>
                <a:t> Low cost</a:t>
              </a:r>
              <a:endParaRPr lang="en-US" sz="4000" dirty="0"/>
            </a:p>
          </p:txBody>
        </p:sp>
      </p:grpSp>
      <p:grpSp>
        <p:nvGrpSpPr>
          <p:cNvPr id="177" name="Group 176"/>
          <p:cNvGrpSpPr/>
          <p:nvPr/>
        </p:nvGrpSpPr>
        <p:grpSpPr>
          <a:xfrm>
            <a:off x="17983200" y="22402800"/>
            <a:ext cx="7391400" cy="6400800"/>
            <a:chOff x="17983200" y="22402800"/>
            <a:chExt cx="7391400" cy="6400800"/>
          </a:xfrm>
        </p:grpSpPr>
        <p:sp>
          <p:nvSpPr>
            <p:cNvPr id="142" name="Rounded Rectangle 141"/>
            <p:cNvSpPr/>
            <p:nvPr/>
          </p:nvSpPr>
          <p:spPr>
            <a:xfrm>
              <a:off x="17983200" y="23164800"/>
              <a:ext cx="7391400" cy="56388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1" name="Picture 13" descr="C:\Users\WOODY\Desktop\Image\button_cancel.png"/>
            <p:cNvPicPr>
              <a:picLocks noChangeAspect="1" noChangeArrowheads="1"/>
            </p:cNvPicPr>
            <p:nvPr/>
          </p:nvPicPr>
          <p:blipFill>
            <a:blip r:embed="rId32" cstate="print"/>
            <a:srcRect/>
            <a:stretch>
              <a:fillRect/>
            </a:stretch>
          </p:blipFill>
          <p:spPr bwMode="auto">
            <a:xfrm>
              <a:off x="18440400" y="22631400"/>
              <a:ext cx="1371600" cy="1371600"/>
            </a:xfrm>
            <a:prstGeom prst="rect">
              <a:avLst/>
            </a:prstGeom>
            <a:noFill/>
          </p:spPr>
        </p:pic>
        <p:sp>
          <p:nvSpPr>
            <p:cNvPr id="145" name="TextBox 144"/>
            <p:cNvSpPr txBox="1"/>
            <p:nvPr/>
          </p:nvSpPr>
          <p:spPr>
            <a:xfrm>
              <a:off x="19888200" y="22402800"/>
              <a:ext cx="3770456" cy="830997"/>
            </a:xfrm>
            <a:prstGeom prst="rect">
              <a:avLst/>
            </a:prstGeom>
            <a:noFill/>
          </p:spPr>
          <p:txBody>
            <a:bodyPr wrap="none" rtlCol="0">
              <a:spAutoFit/>
            </a:bodyPr>
            <a:lstStyle/>
            <a:p>
              <a:r>
                <a:rPr lang="en-US" sz="4800" dirty="0" smtClean="0">
                  <a:solidFill>
                    <a:srgbClr val="4081D0"/>
                  </a:solidFill>
                </a:rPr>
                <a:t>Disadvantages</a:t>
              </a:r>
              <a:endParaRPr lang="en-US" sz="4800" dirty="0">
                <a:solidFill>
                  <a:srgbClr val="4081D0"/>
                </a:solidFill>
              </a:endParaRPr>
            </a:p>
          </p:txBody>
        </p:sp>
        <p:sp>
          <p:nvSpPr>
            <p:cNvPr id="161" name="Rectangle 160"/>
            <p:cNvSpPr/>
            <p:nvPr/>
          </p:nvSpPr>
          <p:spPr>
            <a:xfrm>
              <a:off x="18411372" y="24188057"/>
              <a:ext cx="5562600" cy="1323439"/>
            </a:xfrm>
            <a:prstGeom prst="rect">
              <a:avLst/>
            </a:prstGeom>
          </p:spPr>
          <p:txBody>
            <a:bodyPr wrap="square">
              <a:spAutoFit/>
            </a:bodyPr>
            <a:lstStyle/>
            <a:p>
              <a:pPr lvl="0">
                <a:buFont typeface="Arial" pitchFamily="34" charset="0"/>
                <a:buChar char="•"/>
              </a:pPr>
              <a:r>
                <a:rPr lang="en-US" sz="4000" dirty="0" smtClean="0">
                  <a:latin typeface="Ebrima" pitchFamily="2" charset="0"/>
                  <a:ea typeface="Ebrima" pitchFamily="2" charset="0"/>
                  <a:cs typeface="Ebrima" pitchFamily="2" charset="0"/>
                </a:rPr>
                <a:t> Noise sensitive</a:t>
              </a:r>
            </a:p>
            <a:p>
              <a:pPr lvl="0">
                <a:buFont typeface="Arial" pitchFamily="34" charset="0"/>
                <a:buChar char="•"/>
              </a:pPr>
              <a:r>
                <a:rPr lang="en-US" sz="4000" dirty="0" smtClean="0">
                  <a:latin typeface="Ebrima" pitchFamily="2" charset="0"/>
                  <a:ea typeface="Ebrima" pitchFamily="2" charset="0"/>
                  <a:cs typeface="Ebrima" pitchFamily="2" charset="0"/>
                </a:rPr>
                <a:t> Calibration required</a:t>
              </a:r>
            </a:p>
          </p:txBody>
        </p:sp>
      </p:grpSp>
      <p:grpSp>
        <p:nvGrpSpPr>
          <p:cNvPr id="202" name="Group 201"/>
          <p:cNvGrpSpPr/>
          <p:nvPr/>
        </p:nvGrpSpPr>
        <p:grpSpPr>
          <a:xfrm>
            <a:off x="12659802" y="19755626"/>
            <a:ext cx="3267408" cy="1732774"/>
            <a:chOff x="12659802" y="18451002"/>
            <a:chExt cx="3267408" cy="1732774"/>
          </a:xfrm>
        </p:grpSpPr>
        <p:pic>
          <p:nvPicPr>
            <p:cNvPr id="141" name="Picture 140" descr="istockphoto_12865598-wireless-network-wifi-icon.jpg"/>
            <p:cNvPicPr>
              <a:picLocks noChangeAspect="1"/>
            </p:cNvPicPr>
            <p:nvPr/>
          </p:nvPicPr>
          <p:blipFill>
            <a:blip r:embed="rId33" cstate="print"/>
            <a:stretch>
              <a:fillRect/>
            </a:stretch>
          </p:blipFill>
          <p:spPr>
            <a:xfrm>
              <a:off x="13639800" y="19050000"/>
              <a:ext cx="1337996" cy="1133776"/>
            </a:xfrm>
            <a:prstGeom prst="rect">
              <a:avLst/>
            </a:prstGeom>
            <a:ln>
              <a:noFill/>
            </a:ln>
            <a:effectLst>
              <a:softEdge rad="112500"/>
            </a:effectLst>
          </p:spPr>
        </p:pic>
        <p:pic>
          <p:nvPicPr>
            <p:cNvPr id="139" name="Picture 138"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4944043">
              <a:off x="12659802" y="18451002"/>
              <a:ext cx="1119246" cy="1119246"/>
            </a:xfrm>
            <a:prstGeom prst="rect">
              <a:avLst/>
            </a:prstGeom>
            <a:noFill/>
          </p:spPr>
        </p:pic>
        <p:pic>
          <p:nvPicPr>
            <p:cNvPr id="144" name="Picture 143"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0254293">
              <a:off x="14860410" y="18594210"/>
              <a:ext cx="1066800" cy="1066800"/>
            </a:xfrm>
            <a:prstGeom prst="rect">
              <a:avLst/>
            </a:prstGeom>
            <a:noFill/>
          </p:spPr>
        </p:pic>
      </p:grpSp>
      <p:pic>
        <p:nvPicPr>
          <p:cNvPr id="174" name="Picture 173"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3317200" y="20672013"/>
            <a:ext cx="1121186" cy="1121187"/>
          </a:xfrm>
          <a:prstGeom prst="rect">
            <a:avLst/>
          </a:prstGeom>
        </p:spPr>
      </p:pic>
      <p:pic>
        <p:nvPicPr>
          <p:cNvPr id="175" name="Picture 174" descr="15342238.png"/>
          <p:cNvPicPr>
            <a:picLocks noChangeAspect="1"/>
          </p:cNvPicPr>
          <p:nvPr/>
        </p:nvPicPr>
        <p:blipFill>
          <a:blip r:embed="rId36" cstate="print"/>
          <a:stretch>
            <a:fillRect/>
          </a:stretch>
        </p:blipFill>
        <p:spPr>
          <a:xfrm rot="15128252">
            <a:off x="23288448" y="20621448"/>
            <a:ext cx="1148352" cy="1148352"/>
          </a:xfrm>
          <a:prstGeom prst="rect">
            <a:avLst/>
          </a:prstGeom>
        </p:spPr>
      </p:pic>
      <p:sp>
        <p:nvSpPr>
          <p:cNvPr id="176" name="TextBox 175"/>
          <p:cNvSpPr txBox="1"/>
          <p:nvPr/>
        </p:nvSpPr>
        <p:spPr>
          <a:xfrm>
            <a:off x="21640800" y="21259800"/>
            <a:ext cx="1752600" cy="584775"/>
          </a:xfrm>
          <a:prstGeom prst="rect">
            <a:avLst/>
          </a:prstGeom>
          <a:noFill/>
        </p:spPr>
        <p:txBody>
          <a:bodyPr wrap="squar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sp>
        <p:nvSpPr>
          <p:cNvPr id="186" name="Rounded Rectangle 185"/>
          <p:cNvSpPr/>
          <p:nvPr/>
        </p:nvSpPr>
        <p:spPr>
          <a:xfrm>
            <a:off x="10134600" y="12877800"/>
            <a:ext cx="15354300" cy="9144000"/>
          </a:xfrm>
          <a:prstGeom prst="roundRect">
            <a:avLst/>
          </a:prstGeom>
          <a:noFill/>
          <a:ln w="762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39"/>
          <p:cNvGrpSpPr/>
          <p:nvPr/>
        </p:nvGrpSpPr>
        <p:grpSpPr>
          <a:xfrm>
            <a:off x="11658600" y="12877800"/>
            <a:ext cx="12344400" cy="762000"/>
            <a:chOff x="0" y="1199"/>
            <a:chExt cx="7315200" cy="1216800"/>
          </a:xfrm>
          <a:gradFill>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grpSpPr>
        <p:sp>
          <p:nvSpPr>
            <p:cNvPr id="188" name="Rounded Rectangle 187"/>
            <p:cNvSpPr/>
            <p:nvPr/>
          </p:nvSpPr>
          <p:spPr>
            <a:xfrm>
              <a:off x="0" y="1199"/>
              <a:ext cx="7315200" cy="121680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89" name="Rounded Rectangle 4"/>
            <p:cNvSpPr/>
            <p:nvPr/>
          </p:nvSpPr>
          <p:spPr>
            <a:xfrm>
              <a:off x="59399" y="60598"/>
              <a:ext cx="7196402" cy="10980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000" b="1" kern="1200" dirty="0" smtClean="0">
                  <a:latin typeface="Ebrima" pitchFamily="2" charset="0"/>
                  <a:ea typeface="Ebrima" pitchFamily="2" charset="0"/>
                  <a:cs typeface="Ebrima" pitchFamily="2" charset="0"/>
                </a:rPr>
                <a:t>TIU Tracking System</a:t>
              </a:r>
              <a:endParaRPr lang="en-US" sz="4000" b="1" kern="1200" dirty="0">
                <a:latin typeface="Ebrima" pitchFamily="2" charset="0"/>
                <a:ea typeface="Ebrima" pitchFamily="2" charset="0"/>
                <a:cs typeface="Ebrima" pitchFamily="2" charset="0"/>
              </a:endParaRPr>
            </a:p>
          </p:txBody>
        </p:sp>
      </p:grpSp>
      <p:pic>
        <p:nvPicPr>
          <p:cNvPr id="113" name="Picture 112"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3317200" y="15087600"/>
            <a:ext cx="1121186" cy="1121187"/>
          </a:xfrm>
          <a:prstGeom prst="rect">
            <a:avLst/>
          </a:prstGeom>
        </p:spPr>
      </p:pic>
      <p:sp>
        <p:nvSpPr>
          <p:cNvPr id="115" name="TextBox 114"/>
          <p:cNvSpPr txBox="1"/>
          <p:nvPr/>
        </p:nvSpPr>
        <p:spPr>
          <a:xfrm>
            <a:off x="21640800" y="15087600"/>
            <a:ext cx="1752600" cy="584775"/>
          </a:xfrm>
          <a:prstGeom prst="rect">
            <a:avLst/>
          </a:prstGeom>
          <a:noFill/>
        </p:spPr>
        <p:txBody>
          <a:bodyPr wrap="squar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sp>
        <p:nvSpPr>
          <p:cNvPr id="137" name="TextBox 136"/>
          <p:cNvSpPr txBox="1"/>
          <p:nvPr/>
        </p:nvSpPr>
        <p:spPr>
          <a:xfrm>
            <a:off x="20650200" y="13831669"/>
            <a:ext cx="2743200" cy="646331"/>
          </a:xfrm>
          <a:prstGeom prst="rect">
            <a:avLst/>
          </a:prstGeom>
          <a:noFill/>
        </p:spPr>
        <p:txBody>
          <a:bodyPr wrap="square" rtlCol="0">
            <a:spAutoFit/>
          </a:bodyPr>
          <a:lstStyle/>
          <a:p>
            <a:pPr algn="ctr"/>
            <a:r>
              <a:rPr lang="en-US" sz="3600" dirty="0" smtClean="0">
                <a:solidFill>
                  <a:schemeClr val="tx2">
                    <a:lumMod val="60000"/>
                    <a:lumOff val="40000"/>
                  </a:schemeClr>
                </a:solidFill>
                <a:latin typeface="Ebrima" pitchFamily="2" charset="0"/>
                <a:ea typeface="Ebrima" pitchFamily="2" charset="0"/>
                <a:cs typeface="Ebrima" pitchFamily="2" charset="0"/>
              </a:rPr>
              <a:t>Front-end</a:t>
            </a:r>
            <a:endParaRPr lang="en-US" sz="3600" dirty="0">
              <a:solidFill>
                <a:schemeClr val="tx2">
                  <a:lumMod val="60000"/>
                  <a:lumOff val="40000"/>
                </a:schemeClr>
              </a:solidFill>
              <a:latin typeface="Ebrima" pitchFamily="2" charset="0"/>
              <a:ea typeface="Ebrima" pitchFamily="2" charset="0"/>
              <a:cs typeface="Ebrima" pitchFamily="2" charset="0"/>
            </a:endParaRPr>
          </a:p>
        </p:txBody>
      </p:sp>
      <p:pic>
        <p:nvPicPr>
          <p:cNvPr id="2050" name="Picture 2" descr="D:\Study\Capstone Proj\Docs\Photos\20482970.png"/>
          <p:cNvPicPr>
            <a:picLocks noChangeAspect="1" noChangeArrowheads="1"/>
          </p:cNvPicPr>
          <p:nvPr/>
        </p:nvPicPr>
        <p:blipFill>
          <a:blip r:embed="rId37" cstate="print"/>
          <a:srcRect/>
          <a:stretch>
            <a:fillRect/>
          </a:stretch>
        </p:blipFill>
        <p:spPr bwMode="auto">
          <a:xfrm>
            <a:off x="13792200" y="16333789"/>
            <a:ext cx="1981200" cy="1981200"/>
          </a:xfrm>
          <a:prstGeom prst="rect">
            <a:avLst/>
          </a:prstGeom>
          <a:noFill/>
        </p:spPr>
      </p:pic>
      <p:sp>
        <p:nvSpPr>
          <p:cNvPr id="129" name="TextBox 128"/>
          <p:cNvSpPr txBox="1"/>
          <p:nvPr/>
        </p:nvSpPr>
        <p:spPr>
          <a:xfrm>
            <a:off x="13639800" y="17933989"/>
            <a:ext cx="2362200" cy="523220"/>
          </a:xfrm>
          <a:prstGeom prst="rect">
            <a:avLst/>
          </a:prstGeom>
          <a:noFill/>
        </p:spPr>
        <p:txBody>
          <a:bodyPr wrap="square" rtlCol="0">
            <a:spAutoFit/>
          </a:bodyPr>
          <a:lstStyle/>
          <a:p>
            <a:pPr algn="ctr"/>
            <a:r>
              <a:rPr lang="en-US" sz="2800" dirty="0" smtClean="0">
                <a:solidFill>
                  <a:schemeClr val="tx2">
                    <a:lumMod val="60000"/>
                    <a:lumOff val="40000"/>
                  </a:schemeClr>
                </a:solidFill>
                <a:latin typeface="Ebrima" pitchFamily="2" charset="0"/>
                <a:ea typeface="Ebrima" pitchFamily="2" charset="0"/>
                <a:cs typeface="Ebrima" pitchFamily="2" charset="0"/>
              </a:rPr>
              <a:t>Internet</a:t>
            </a:r>
            <a:endParaRPr lang="en-US" sz="2800" dirty="0">
              <a:solidFill>
                <a:schemeClr val="tx2">
                  <a:lumMod val="60000"/>
                  <a:lumOff val="40000"/>
                </a:schemeClr>
              </a:solidFill>
              <a:latin typeface="Ebrima" pitchFamily="2" charset="0"/>
              <a:ea typeface="Ebrima" pitchFamily="2" charset="0"/>
              <a:cs typeface="Ebrima" pitchFamily="2" charset="0"/>
            </a:endParaRPr>
          </a:p>
        </p:txBody>
      </p:sp>
      <p:pic>
        <p:nvPicPr>
          <p:cNvPr id="148" name="Picture 147"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0646144">
            <a:off x="12955411" y="17782999"/>
            <a:ext cx="1066800" cy="1066800"/>
          </a:xfrm>
          <a:prstGeom prst="rect">
            <a:avLst/>
          </a:prstGeom>
          <a:noFill/>
        </p:spPr>
      </p:pic>
      <p:grpSp>
        <p:nvGrpSpPr>
          <p:cNvPr id="204" name="Group 203"/>
          <p:cNvGrpSpPr/>
          <p:nvPr/>
        </p:nvGrpSpPr>
        <p:grpSpPr>
          <a:xfrm>
            <a:off x="15849600" y="18543589"/>
            <a:ext cx="1811548" cy="2057400"/>
            <a:chOff x="15773400" y="17754600"/>
            <a:chExt cx="1811548" cy="2057400"/>
          </a:xfrm>
        </p:grpSpPr>
        <p:pic>
          <p:nvPicPr>
            <p:cNvPr id="143" name="Picture 142" descr="wifi_router.png"/>
            <p:cNvPicPr>
              <a:picLocks noChangeAspect="1"/>
            </p:cNvPicPr>
            <p:nvPr/>
          </p:nvPicPr>
          <p:blipFill>
            <a:blip r:embed="rId38" cstate="print">
              <a:duotone>
                <a:prstClr val="black"/>
                <a:schemeClr val="accent1">
                  <a:tint val="45000"/>
                  <a:satMod val="400000"/>
                </a:schemeClr>
              </a:duotone>
              <a:lum bright="10000" contrast="-10000"/>
            </a:blip>
            <a:stretch>
              <a:fillRect/>
            </a:stretch>
          </p:blipFill>
          <p:spPr>
            <a:xfrm>
              <a:off x="15773400" y="17754600"/>
              <a:ext cx="1811548" cy="1600200"/>
            </a:xfrm>
            <a:prstGeom prst="rect">
              <a:avLst/>
            </a:prstGeom>
          </p:spPr>
        </p:pic>
        <p:sp>
          <p:nvSpPr>
            <p:cNvPr id="147" name="TextBox 146"/>
            <p:cNvSpPr txBox="1"/>
            <p:nvPr/>
          </p:nvSpPr>
          <p:spPr>
            <a:xfrm>
              <a:off x="16078200" y="19227225"/>
              <a:ext cx="1295400" cy="584775"/>
            </a:xfrm>
            <a:prstGeom prst="rect">
              <a:avLst/>
            </a:prstGeom>
            <a:noFill/>
          </p:spPr>
          <p:txBody>
            <a:bodyPr wrap="square" rtlCol="0">
              <a:spAutoFit/>
            </a:bodyPr>
            <a:lstStyle/>
            <a:p>
              <a:r>
                <a:rPr lang="en-US" sz="3200" dirty="0" smtClean="0">
                  <a:solidFill>
                    <a:schemeClr val="accent2"/>
                  </a:solidFill>
                  <a:latin typeface="Ebrima" pitchFamily="2" charset="0"/>
                  <a:ea typeface="Ebrima" pitchFamily="2" charset="0"/>
                  <a:cs typeface="Ebrima" pitchFamily="2" charset="0"/>
                </a:rPr>
                <a:t>Proxy</a:t>
              </a:r>
            </a:p>
          </p:txBody>
        </p:sp>
      </p:grpSp>
      <p:grpSp>
        <p:nvGrpSpPr>
          <p:cNvPr id="7" name="Group 125"/>
          <p:cNvGrpSpPr/>
          <p:nvPr/>
        </p:nvGrpSpPr>
        <p:grpSpPr>
          <a:xfrm>
            <a:off x="10363200" y="18086389"/>
            <a:ext cx="2514600" cy="2927925"/>
            <a:chOff x="10439400" y="16383000"/>
            <a:chExt cx="2514600" cy="2927925"/>
          </a:xfrm>
        </p:grpSpPr>
        <p:pic>
          <p:nvPicPr>
            <p:cNvPr id="180" name="Picture 179" descr="1914499.png"/>
            <p:cNvPicPr>
              <a:picLocks noChangeAspect="1"/>
            </p:cNvPicPr>
            <p:nvPr/>
          </p:nvPicPr>
          <p:blipFill>
            <a:blip r:embed="rId39" cstate="print"/>
            <a:stretch>
              <a:fillRect/>
            </a:stretch>
          </p:blipFill>
          <p:spPr>
            <a:xfrm>
              <a:off x="10439400" y="16383000"/>
              <a:ext cx="2514600" cy="2514600"/>
            </a:xfrm>
            <a:prstGeom prst="rect">
              <a:avLst/>
            </a:prstGeom>
          </p:spPr>
        </p:pic>
        <p:sp>
          <p:nvSpPr>
            <p:cNvPr id="181" name="TextBox 180"/>
            <p:cNvSpPr txBox="1"/>
            <p:nvPr/>
          </p:nvSpPr>
          <p:spPr>
            <a:xfrm>
              <a:off x="10591800" y="18726150"/>
              <a:ext cx="1991251"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Controller</a:t>
              </a:r>
              <a:endParaRPr lang="en-US" sz="3200" dirty="0">
                <a:solidFill>
                  <a:schemeClr val="accent2"/>
                </a:solidFill>
                <a:latin typeface="Ebrima" pitchFamily="2" charset="0"/>
                <a:ea typeface="Ebrima" pitchFamily="2" charset="0"/>
                <a:cs typeface="Ebrima" pitchFamily="2" charset="0"/>
              </a:endParaRPr>
            </a:p>
          </p:txBody>
        </p:sp>
      </p:grpSp>
      <p:grpSp>
        <p:nvGrpSpPr>
          <p:cNvPr id="187" name="Group 186"/>
          <p:cNvGrpSpPr/>
          <p:nvPr/>
        </p:nvGrpSpPr>
        <p:grpSpPr>
          <a:xfrm>
            <a:off x="15658145" y="14809789"/>
            <a:ext cx="3910402" cy="2323144"/>
            <a:chOff x="15658145" y="14020800"/>
            <a:chExt cx="3910402" cy="2323144"/>
          </a:xfrm>
        </p:grpSpPr>
        <p:grpSp>
          <p:nvGrpSpPr>
            <p:cNvPr id="11" name="Group 132"/>
            <p:cNvGrpSpPr/>
            <p:nvPr/>
          </p:nvGrpSpPr>
          <p:grpSpPr>
            <a:xfrm>
              <a:off x="16154400" y="14020800"/>
              <a:ext cx="3414147" cy="2209800"/>
              <a:chOff x="18683853" y="13639800"/>
              <a:chExt cx="3414147" cy="2209800"/>
            </a:xfrm>
          </p:grpSpPr>
          <p:grpSp>
            <p:nvGrpSpPr>
              <p:cNvPr id="12" name="Group 103"/>
              <p:cNvGrpSpPr/>
              <p:nvPr/>
            </p:nvGrpSpPr>
            <p:grpSpPr>
              <a:xfrm>
                <a:off x="19507200" y="13639800"/>
                <a:ext cx="2590800" cy="2209800"/>
                <a:chOff x="21336000" y="13868400"/>
                <a:chExt cx="2590800" cy="2209800"/>
              </a:xfrm>
            </p:grpSpPr>
            <p:pic>
              <p:nvPicPr>
                <p:cNvPr id="157" name="Picture 156" descr="1914496.png"/>
                <p:cNvPicPr>
                  <a:picLocks noChangeAspect="1"/>
                </p:cNvPicPr>
                <p:nvPr/>
              </p:nvPicPr>
              <p:blipFill>
                <a:blip r:embed="rId40" cstate="print"/>
                <a:stretch>
                  <a:fillRect/>
                </a:stretch>
              </p:blipFill>
              <p:spPr>
                <a:xfrm>
                  <a:off x="21717000" y="13868400"/>
                  <a:ext cx="2209800" cy="2209800"/>
                </a:xfrm>
                <a:prstGeom prst="rect">
                  <a:avLst/>
                </a:prstGeom>
              </p:spPr>
            </p:pic>
            <p:pic>
              <p:nvPicPr>
                <p:cNvPr id="158" name="Picture 157" descr="20071261846318777805.png"/>
                <p:cNvPicPr>
                  <a:picLocks noChangeAspect="1"/>
                </p:cNvPicPr>
                <p:nvPr/>
              </p:nvPicPr>
              <p:blipFill>
                <a:blip r:embed="rId41" cstate="print"/>
                <a:stretch>
                  <a:fillRect/>
                </a:stretch>
              </p:blipFill>
              <p:spPr>
                <a:xfrm>
                  <a:off x="21336000" y="14325600"/>
                  <a:ext cx="1295400" cy="1295400"/>
                </a:xfrm>
                <a:prstGeom prst="rect">
                  <a:avLst/>
                </a:prstGeom>
              </p:spPr>
            </p:pic>
          </p:grpSp>
          <p:sp>
            <p:nvSpPr>
              <p:cNvPr id="156" name="TextBox 155"/>
              <p:cNvSpPr txBox="1"/>
              <p:nvPr/>
            </p:nvSpPr>
            <p:spPr>
              <a:xfrm>
                <a:off x="18683853" y="14020800"/>
                <a:ext cx="1173719"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Users</a:t>
                </a:r>
                <a:endParaRPr lang="en-US" sz="3200" dirty="0">
                  <a:solidFill>
                    <a:schemeClr val="accent2"/>
                  </a:solidFill>
                  <a:latin typeface="Ebrima" pitchFamily="2" charset="0"/>
                  <a:ea typeface="Ebrima" pitchFamily="2" charset="0"/>
                  <a:cs typeface="Ebrima" pitchFamily="2" charset="0"/>
                </a:endParaRPr>
              </a:p>
            </p:txBody>
          </p:sp>
        </p:grpSp>
        <p:pic>
          <p:nvPicPr>
            <p:cNvPr id="146" name="Picture 145"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1048592">
              <a:off x="15658145" y="15277144"/>
              <a:ext cx="1066800" cy="1066800"/>
            </a:xfrm>
            <a:prstGeom prst="rect">
              <a:avLst/>
            </a:prstGeom>
            <a:noFill/>
          </p:spPr>
        </p:pic>
      </p:grpSp>
      <p:pic>
        <p:nvPicPr>
          <p:cNvPr id="154" name="Picture 153" descr="15342238.png"/>
          <p:cNvPicPr>
            <a:picLocks noChangeAspect="1"/>
          </p:cNvPicPr>
          <p:nvPr/>
        </p:nvPicPr>
        <p:blipFill>
          <a:blip r:embed="rId36" cstate="print"/>
          <a:stretch>
            <a:fillRect/>
          </a:stretch>
        </p:blipFill>
        <p:spPr>
          <a:xfrm rot="11014167">
            <a:off x="23275633" y="15046033"/>
            <a:ext cx="1148352" cy="1148352"/>
          </a:xfrm>
          <a:prstGeom prst="rect">
            <a:avLst/>
          </a:prstGeom>
        </p:spPr>
      </p:pic>
      <p:grpSp>
        <p:nvGrpSpPr>
          <p:cNvPr id="205" name="Group 204"/>
          <p:cNvGrpSpPr/>
          <p:nvPr/>
        </p:nvGrpSpPr>
        <p:grpSpPr>
          <a:xfrm>
            <a:off x="17611245" y="18238787"/>
            <a:ext cx="2652953" cy="1739531"/>
            <a:chOff x="17611245" y="17449798"/>
            <a:chExt cx="2652953" cy="1739531"/>
          </a:xfrm>
        </p:grpSpPr>
        <p:grpSp>
          <p:nvGrpSpPr>
            <p:cNvPr id="23" name="Group 128"/>
            <p:cNvGrpSpPr/>
            <p:nvPr/>
          </p:nvGrpSpPr>
          <p:grpSpPr>
            <a:xfrm>
              <a:off x="18973800" y="17449798"/>
              <a:ext cx="1290398" cy="1484663"/>
              <a:chOff x="19581994" y="20003736"/>
              <a:chExt cx="1754006" cy="2018064"/>
            </a:xfrm>
          </p:grpSpPr>
          <p:pic>
            <p:nvPicPr>
              <p:cNvPr id="192" name="Picture 191"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19659600" y="20116800"/>
                <a:ext cx="1524000" cy="1524000"/>
              </a:xfrm>
              <a:prstGeom prst="rect">
                <a:avLst/>
              </a:prstGeom>
            </p:spPr>
          </p:pic>
          <p:pic>
            <p:nvPicPr>
              <p:cNvPr id="193" name="Picture 192" descr="15342238.png"/>
              <p:cNvPicPr>
                <a:picLocks noChangeAspect="1"/>
              </p:cNvPicPr>
              <p:nvPr/>
            </p:nvPicPr>
            <p:blipFill>
              <a:blip r:embed="rId36" cstate="print"/>
              <a:stretch>
                <a:fillRect/>
              </a:stretch>
            </p:blipFill>
            <p:spPr>
              <a:xfrm rot="12482044">
                <a:off x="19655574" y="20003736"/>
                <a:ext cx="1560926" cy="1560925"/>
              </a:xfrm>
              <a:prstGeom prst="rect">
                <a:avLst/>
              </a:prstGeom>
            </p:spPr>
          </p:pic>
          <p:sp>
            <p:nvSpPr>
              <p:cNvPr id="194" name="TextBox 193"/>
              <p:cNvSpPr txBox="1"/>
              <p:nvPr/>
            </p:nvSpPr>
            <p:spPr>
              <a:xfrm>
                <a:off x="19581994" y="21437025"/>
                <a:ext cx="1754006"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grpSp>
        <p:pic>
          <p:nvPicPr>
            <p:cNvPr id="200" name="Picture 2" descr="C:\Users\WOODY\Desktop\Image\123GoTV-transmitter-icon.jpg"/>
            <p:cNvPicPr>
              <a:picLocks noChangeAspect="1" noChangeArrowheads="1"/>
            </p:cNvPicPr>
            <p:nvPr/>
          </p:nvPicPr>
          <p:blipFill>
            <a:blip r:embed="rId42" cstate="print"/>
            <a:srcRect/>
            <a:stretch>
              <a:fillRect/>
            </a:stretch>
          </p:blipFill>
          <p:spPr bwMode="auto">
            <a:xfrm rot="10183872">
              <a:off x="17611245" y="18103208"/>
              <a:ext cx="1443976" cy="1086121"/>
            </a:xfrm>
            <a:prstGeom prst="rect">
              <a:avLst/>
            </a:prstGeom>
            <a:noFill/>
          </p:spPr>
        </p:pic>
      </p:grpSp>
      <p:grpSp>
        <p:nvGrpSpPr>
          <p:cNvPr id="9" name="Group 130"/>
          <p:cNvGrpSpPr/>
          <p:nvPr/>
        </p:nvGrpSpPr>
        <p:grpSpPr>
          <a:xfrm>
            <a:off x="22174200" y="17526000"/>
            <a:ext cx="2185988" cy="2057399"/>
            <a:chOff x="22860005" y="16611601"/>
            <a:chExt cx="2590800" cy="2438399"/>
          </a:xfrm>
        </p:grpSpPr>
        <p:grpSp>
          <p:nvGrpSpPr>
            <p:cNvPr id="10" name="Group 113"/>
            <p:cNvGrpSpPr/>
            <p:nvPr/>
          </p:nvGrpSpPr>
          <p:grpSpPr>
            <a:xfrm>
              <a:off x="22860005" y="16611601"/>
              <a:ext cx="2590800" cy="2438399"/>
              <a:chOff x="22860005" y="16611601"/>
              <a:chExt cx="2590800" cy="2438399"/>
            </a:xfrm>
          </p:grpSpPr>
          <p:pic>
            <p:nvPicPr>
              <p:cNvPr id="169" name="Picture 168" descr="15342246.png"/>
              <p:cNvPicPr>
                <a:picLocks noChangeAspect="1"/>
              </p:cNvPicPr>
              <p:nvPr/>
            </p:nvPicPr>
            <p:blipFill>
              <a:blip r:embed="rId43" cstate="print"/>
              <a:stretch>
                <a:fillRect/>
              </a:stretch>
            </p:blipFill>
            <p:spPr>
              <a:xfrm>
                <a:off x="23622005" y="17221200"/>
                <a:ext cx="1828800" cy="1828800"/>
              </a:xfrm>
              <a:prstGeom prst="rect">
                <a:avLst/>
              </a:prstGeom>
            </p:spPr>
          </p:pic>
          <p:pic>
            <p:nvPicPr>
              <p:cNvPr id="170" name="Picture 169" descr="15342234.png"/>
              <p:cNvPicPr>
                <a:picLocks noChangeAspect="1"/>
              </p:cNvPicPr>
              <p:nvPr/>
            </p:nvPicPr>
            <p:blipFill>
              <a:blip r:embed="rId44" cstate="print"/>
              <a:stretch>
                <a:fillRect/>
              </a:stretch>
            </p:blipFill>
            <p:spPr>
              <a:xfrm>
                <a:off x="22860005" y="16611601"/>
                <a:ext cx="1828800" cy="1828800"/>
              </a:xfrm>
              <a:prstGeom prst="rect">
                <a:avLst/>
              </a:prstGeom>
            </p:spPr>
          </p:pic>
        </p:grpSp>
        <p:sp>
          <p:nvSpPr>
            <p:cNvPr id="168" name="TextBox 167"/>
            <p:cNvSpPr txBox="1"/>
            <p:nvPr/>
          </p:nvSpPr>
          <p:spPr>
            <a:xfrm>
              <a:off x="23943738" y="17695334"/>
              <a:ext cx="849913"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Tag</a:t>
              </a:r>
              <a:endParaRPr lang="en-US" sz="3200" dirty="0">
                <a:solidFill>
                  <a:schemeClr val="accent2"/>
                </a:solidFill>
                <a:latin typeface="Ebrima" pitchFamily="2" charset="0"/>
                <a:ea typeface="Ebrima" pitchFamily="2" charset="0"/>
                <a:cs typeface="Ebrima" pitchFamily="2" charset="0"/>
              </a:endParaRPr>
            </a:p>
          </p:txBody>
        </p:sp>
      </p:grpSp>
      <p:pic>
        <p:nvPicPr>
          <p:cNvPr id="1026" name="Picture 2" descr="C:\Users\WOODY\Desktop\Image\123GoTV-transmitter-icon.jpg"/>
          <p:cNvPicPr>
            <a:picLocks noChangeAspect="1" noChangeArrowheads="1"/>
          </p:cNvPicPr>
          <p:nvPr/>
        </p:nvPicPr>
        <p:blipFill>
          <a:blip r:embed="rId42" cstate="print"/>
          <a:srcRect/>
          <a:stretch>
            <a:fillRect/>
          </a:stretch>
        </p:blipFill>
        <p:spPr bwMode="auto">
          <a:xfrm rot="17462436">
            <a:off x="22815024" y="16556365"/>
            <a:ext cx="1443976" cy="1086121"/>
          </a:xfrm>
          <a:prstGeom prst="rect">
            <a:avLst/>
          </a:prstGeom>
          <a:noFill/>
        </p:spPr>
      </p:pic>
      <p:pic>
        <p:nvPicPr>
          <p:cNvPr id="199" name="Picture 2" descr="C:\Users\WOODY\Desktop\Image\123GoTV-transmitter-icon.jpg"/>
          <p:cNvPicPr>
            <a:picLocks noChangeAspect="1" noChangeArrowheads="1"/>
          </p:cNvPicPr>
          <p:nvPr/>
        </p:nvPicPr>
        <p:blipFill>
          <a:blip r:embed="rId42" cstate="print"/>
          <a:srcRect/>
          <a:stretch>
            <a:fillRect/>
          </a:stretch>
        </p:blipFill>
        <p:spPr bwMode="auto">
          <a:xfrm rot="9850114">
            <a:off x="20955001" y="17983200"/>
            <a:ext cx="1443976" cy="1086121"/>
          </a:xfrm>
          <a:prstGeom prst="rect">
            <a:avLst/>
          </a:prstGeom>
          <a:noFill/>
        </p:spPr>
      </p:pic>
      <p:pic>
        <p:nvPicPr>
          <p:cNvPr id="159" name="Picture 2" descr="C:\Users\WOODY\Desktop\Image\123GoTV-transmitter-icon.jpg"/>
          <p:cNvPicPr>
            <a:picLocks noChangeAspect="1" noChangeArrowheads="1"/>
          </p:cNvPicPr>
          <p:nvPr/>
        </p:nvPicPr>
        <p:blipFill>
          <a:blip r:embed="rId42" cstate="print"/>
          <a:srcRect/>
          <a:stretch>
            <a:fillRect/>
          </a:stretch>
        </p:blipFill>
        <p:spPr bwMode="auto">
          <a:xfrm rot="4247125">
            <a:off x="22771763" y="19329209"/>
            <a:ext cx="1443976" cy="1086121"/>
          </a:xfrm>
          <a:prstGeom prst="rect">
            <a:avLst/>
          </a:prstGeom>
          <a:noFill/>
        </p:spPr>
      </p:pic>
      <p:grpSp>
        <p:nvGrpSpPr>
          <p:cNvPr id="197" name="Group 196"/>
          <p:cNvGrpSpPr/>
          <p:nvPr/>
        </p:nvGrpSpPr>
        <p:grpSpPr>
          <a:xfrm>
            <a:off x="10287000" y="14352589"/>
            <a:ext cx="3568247" cy="2958648"/>
            <a:chOff x="10287000" y="13563600"/>
            <a:chExt cx="3568247" cy="2958648"/>
          </a:xfrm>
        </p:grpSpPr>
        <p:sp>
          <p:nvSpPr>
            <p:cNvPr id="183" name="TextBox 182"/>
            <p:cNvSpPr txBox="1"/>
            <p:nvPr/>
          </p:nvSpPr>
          <p:spPr>
            <a:xfrm>
              <a:off x="12420600" y="13716000"/>
              <a:ext cx="1377300"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Admin</a:t>
              </a:r>
              <a:endParaRPr lang="en-US" sz="3200" dirty="0">
                <a:solidFill>
                  <a:schemeClr val="accent2"/>
                </a:solidFill>
                <a:latin typeface="Ebrima" pitchFamily="2" charset="0"/>
                <a:ea typeface="Ebrima" pitchFamily="2" charset="0"/>
                <a:cs typeface="Ebrima" pitchFamily="2" charset="0"/>
              </a:endParaRPr>
            </a:p>
          </p:txBody>
        </p:sp>
        <p:pic>
          <p:nvPicPr>
            <p:cNvPr id="2051" name="Picture 3" descr="C:\Users\WOODY\Desktop\Image\user.png"/>
            <p:cNvPicPr>
              <a:picLocks noChangeAspect="1" noChangeArrowheads="1"/>
            </p:cNvPicPr>
            <p:nvPr/>
          </p:nvPicPr>
          <p:blipFill>
            <a:blip r:embed="rId45" cstate="print"/>
            <a:srcRect/>
            <a:stretch>
              <a:fillRect/>
            </a:stretch>
          </p:blipFill>
          <p:spPr bwMode="auto">
            <a:xfrm>
              <a:off x="10287000" y="13563600"/>
              <a:ext cx="2711450" cy="2711450"/>
            </a:xfrm>
            <a:prstGeom prst="rect">
              <a:avLst/>
            </a:prstGeom>
            <a:noFill/>
          </p:spPr>
        </p:pic>
        <p:pic>
          <p:nvPicPr>
            <p:cNvPr id="138" name="Picture 137"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4944043">
              <a:off x="12736001" y="15403002"/>
              <a:ext cx="1119246" cy="1119246"/>
            </a:xfrm>
            <a:prstGeom prst="rect">
              <a:avLst/>
            </a:prstGeom>
            <a:noFill/>
          </p:spPr>
        </p:pic>
      </p:grpSp>
      <p:sp>
        <p:nvSpPr>
          <p:cNvPr id="164" name="TextBox 163"/>
          <p:cNvSpPr txBox="1"/>
          <p:nvPr/>
        </p:nvSpPr>
        <p:spPr>
          <a:xfrm>
            <a:off x="35433000" y="11117520"/>
            <a:ext cx="5943600" cy="2369880"/>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SQL Database</a:t>
            </a:r>
          </a:p>
          <a:p>
            <a:pPr>
              <a:buFont typeface="Arial" pitchFamily="34" charset="0"/>
              <a:buChar char="•"/>
            </a:pPr>
            <a:r>
              <a:rPr lang="en-US" sz="2400" dirty="0" smtClean="0">
                <a:latin typeface="Ebrima" pitchFamily="2" charset="0"/>
                <a:ea typeface="Ebrima" pitchFamily="2" charset="0"/>
                <a:cs typeface="Ebrima" pitchFamily="2" charset="0"/>
              </a:rPr>
              <a:t> RSSI-distance </a:t>
            </a:r>
            <a:r>
              <a:rPr lang="en-US" sz="2400" dirty="0" smtClean="0">
                <a:latin typeface="Ebrima" pitchFamily="2" charset="0"/>
                <a:ea typeface="Ebrima" pitchFamily="2" charset="0"/>
                <a:cs typeface="Ebrima" pitchFamily="2" charset="0"/>
              </a:rPr>
              <a:t>model or RF fingerprinting</a:t>
            </a:r>
          </a:p>
          <a:p>
            <a:pPr>
              <a:buFont typeface="Arial" pitchFamily="34" charset="0"/>
              <a:buChar char="•"/>
            </a:pPr>
            <a:r>
              <a:rPr lang="en-US" sz="2400" dirty="0" smtClean="0">
                <a:latin typeface="Ebrima" pitchFamily="2" charset="0"/>
                <a:ea typeface="Ebrima" pitchFamily="2" charset="0"/>
                <a:cs typeface="Ebrima" pitchFamily="2" charset="0"/>
              </a:rPr>
              <a:t> Location update interval</a:t>
            </a:r>
          </a:p>
          <a:p>
            <a:pPr>
              <a:buFont typeface="Arial" pitchFamily="34" charset="0"/>
              <a:buChar char="•"/>
            </a:pPr>
            <a:r>
              <a:rPr lang="en-US" sz="2400" dirty="0" smtClean="0">
                <a:latin typeface="Ebrima" pitchFamily="2" charset="0"/>
                <a:ea typeface="Ebrima" pitchFamily="2" charset="0"/>
                <a:cs typeface="Ebrima" pitchFamily="2" charset="0"/>
              </a:rPr>
              <a:t> Geometry of the tracking area</a:t>
            </a:r>
          </a:p>
          <a:p>
            <a:pPr>
              <a:buFont typeface="Arial" pitchFamily="34" charset="0"/>
              <a:buChar char="•"/>
            </a:pPr>
            <a:r>
              <a:rPr lang="en-US" sz="2400" dirty="0" smtClean="0">
                <a:latin typeface="Ebrima" pitchFamily="2" charset="0"/>
                <a:ea typeface="Ebrima" pitchFamily="2" charset="0"/>
                <a:cs typeface="Ebrima" pitchFamily="2" charset="0"/>
              </a:rPr>
              <a:t> Identifications, locations, and battery              levels of the TIUs</a:t>
            </a:r>
            <a:r>
              <a:rPr lang="en-US" sz="2400" dirty="0" smtClean="0">
                <a:latin typeface="Ebrima" pitchFamily="2" charset="0"/>
                <a:ea typeface="Ebrima" pitchFamily="2" charset="0"/>
                <a:cs typeface="Ebrima" pitchFamily="2" charset="0"/>
              </a:rPr>
              <a:t> </a:t>
            </a:r>
            <a:endParaRPr lang="en-US" sz="2400" dirty="0">
              <a:latin typeface="Ebrima" pitchFamily="2" charset="0"/>
              <a:ea typeface="Ebrima" pitchFamily="2" charset="0"/>
              <a:cs typeface="Ebrima" pitchFamily="2" charset="0"/>
            </a:endParaRPr>
          </a:p>
        </p:txBody>
      </p:sp>
      <p:sp>
        <p:nvSpPr>
          <p:cNvPr id="165" name="TextBox 164"/>
          <p:cNvSpPr txBox="1"/>
          <p:nvPr/>
        </p:nvSpPr>
        <p:spPr>
          <a:xfrm>
            <a:off x="37338000" y="8382000"/>
            <a:ext cx="5562600" cy="2739211"/>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Web Application</a:t>
            </a:r>
          </a:p>
          <a:p>
            <a:pPr>
              <a:buFont typeface="Arial" pitchFamily="34" charset="0"/>
              <a:buChar char="•"/>
            </a:pPr>
            <a:r>
              <a:rPr lang="en-US" sz="2400" dirty="0" smtClean="0">
                <a:latin typeface="Ebrima" pitchFamily="2" charset="0"/>
                <a:ea typeface="Ebrima" pitchFamily="2" charset="0"/>
                <a:cs typeface="Ebrima" pitchFamily="2" charset="0"/>
              </a:rPr>
              <a:t> </a:t>
            </a:r>
            <a:r>
              <a:rPr lang="en-US" sz="2400" dirty="0" smtClean="0">
                <a:latin typeface="Ebrima" pitchFamily="2" charset="0"/>
                <a:ea typeface="Ebrima" pitchFamily="2" charset="0"/>
                <a:cs typeface="Ebrima" pitchFamily="2" charset="0"/>
              </a:rPr>
              <a:t>User and Admin interface</a:t>
            </a:r>
          </a:p>
          <a:p>
            <a:pPr>
              <a:buFont typeface="Arial" pitchFamily="34" charset="0"/>
              <a:buChar char="•"/>
            </a:pPr>
            <a:r>
              <a:rPr lang="en-US" sz="2400" dirty="0" smtClean="0">
                <a:latin typeface="Ebrima" pitchFamily="2" charset="0"/>
                <a:ea typeface="Ebrima" pitchFamily="2" charset="0"/>
                <a:cs typeface="Ebrima" pitchFamily="2" charset="0"/>
              </a:rPr>
              <a:t> Interactive 2D map</a:t>
            </a:r>
          </a:p>
          <a:p>
            <a:pPr>
              <a:buFont typeface="Arial" pitchFamily="34" charset="0"/>
              <a:buChar char="•"/>
            </a:pPr>
            <a:r>
              <a:rPr lang="en-US" sz="2400" dirty="0" smtClean="0">
                <a:latin typeface="Ebrima" pitchFamily="2" charset="0"/>
                <a:ea typeface="Ebrima" pitchFamily="2" charset="0"/>
                <a:cs typeface="Ebrima" pitchFamily="2" charset="0"/>
              </a:rPr>
              <a:t> Search TIU and detector via ID</a:t>
            </a:r>
          </a:p>
          <a:p>
            <a:pPr>
              <a:buFont typeface="Arial" pitchFamily="34" charset="0"/>
              <a:buChar char="•"/>
            </a:pPr>
            <a:r>
              <a:rPr lang="en-US" sz="2400" dirty="0" smtClean="0">
                <a:latin typeface="Ebrima" pitchFamily="2" charset="0"/>
                <a:ea typeface="Ebrima" pitchFamily="2" charset="0"/>
                <a:cs typeface="Ebrima" pitchFamily="2" charset="0"/>
              </a:rPr>
              <a:t> Show battery level</a:t>
            </a:r>
          </a:p>
          <a:p>
            <a:pPr>
              <a:buFont typeface="Arial" pitchFamily="34" charset="0"/>
              <a:buChar char="•"/>
            </a:pPr>
            <a:r>
              <a:rPr lang="en-US" sz="2400" dirty="0" smtClean="0">
                <a:latin typeface="Ebrima" pitchFamily="2" charset="0"/>
                <a:ea typeface="Ebrima" pitchFamily="2" charset="0"/>
                <a:cs typeface="Ebrima" pitchFamily="2" charset="0"/>
              </a:rPr>
              <a:t> Add and remove tag/detector</a:t>
            </a:r>
          </a:p>
          <a:p>
            <a:pPr>
              <a:buFont typeface="Arial" pitchFamily="34" charset="0"/>
              <a:buChar char="•"/>
            </a:pPr>
            <a:r>
              <a:rPr lang="en-US" sz="2400" dirty="0" smtClean="0">
                <a:latin typeface="Ebrima" pitchFamily="2" charset="0"/>
                <a:ea typeface="Ebrima" pitchFamily="2" charset="0"/>
                <a:cs typeface="Ebrima" pitchFamily="2" charset="0"/>
              </a:rPr>
              <a:t> Change  geometry of tracking area</a:t>
            </a:r>
            <a:r>
              <a:rPr lang="en-US" sz="2400" dirty="0" smtClean="0">
                <a:latin typeface="Ebrima" pitchFamily="2" charset="0"/>
                <a:ea typeface="Ebrima" pitchFamily="2" charset="0"/>
                <a:cs typeface="Ebrima" pitchFamily="2" charset="0"/>
              </a:rPr>
              <a:t>   </a:t>
            </a:r>
            <a:endParaRPr lang="en-US" sz="2400" dirty="0">
              <a:latin typeface="Ebrima" pitchFamily="2" charset="0"/>
              <a:ea typeface="Ebrima" pitchFamily="2" charset="0"/>
              <a:cs typeface="Ebrima" pitchFamily="2" charset="0"/>
            </a:endParaRPr>
          </a:p>
        </p:txBody>
      </p:sp>
      <p:sp>
        <p:nvSpPr>
          <p:cNvPr id="166" name="TextBox 165"/>
          <p:cNvSpPr txBox="1"/>
          <p:nvPr/>
        </p:nvSpPr>
        <p:spPr>
          <a:xfrm>
            <a:off x="35661600" y="6248400"/>
            <a:ext cx="5562600" cy="1261884"/>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Controller</a:t>
            </a:r>
            <a:endParaRPr lang="en-US" sz="2800" dirty="0" smtClean="0">
              <a:solidFill>
                <a:schemeClr val="accent2"/>
              </a:solidFill>
              <a:latin typeface="Ebrima" pitchFamily="2" charset="0"/>
              <a:ea typeface="Ebrima" pitchFamily="2" charset="0"/>
              <a:cs typeface="Ebrima" pitchFamily="2" charset="0"/>
            </a:endParaRPr>
          </a:p>
          <a:p>
            <a:pPr>
              <a:buFont typeface="Arial" pitchFamily="34" charset="0"/>
              <a:buChar char="•"/>
            </a:pPr>
            <a:r>
              <a:rPr lang="en-US" sz="2400" dirty="0" smtClean="0">
                <a:latin typeface="Ebrima" pitchFamily="2" charset="0"/>
                <a:ea typeface="Ebrima" pitchFamily="2" charset="0"/>
                <a:cs typeface="Ebrima" pitchFamily="2" charset="0"/>
              </a:rPr>
              <a:t> Daniel part</a:t>
            </a:r>
          </a:p>
          <a:p>
            <a:pPr>
              <a:buFont typeface="Arial" pitchFamily="34" charset="0"/>
              <a:buChar char="•"/>
            </a:pPr>
            <a:r>
              <a:rPr lang="en-US" sz="2400" dirty="0" smtClean="0">
                <a:latin typeface="Ebrima" pitchFamily="2" charset="0"/>
                <a:ea typeface="Ebrima" pitchFamily="2" charset="0"/>
                <a:cs typeface="Ebrima" pitchFamily="2" charset="0"/>
              </a:rPr>
              <a:t> …………………..  </a:t>
            </a:r>
            <a:endParaRPr lang="en-US" sz="2400" dirty="0">
              <a:latin typeface="Ebrima" pitchFamily="2" charset="0"/>
              <a:ea typeface="Ebrima" pitchFamily="2" charset="0"/>
              <a:cs typeface="Ebrima" pitchFamily="2" charset="0"/>
            </a:endParaRPr>
          </a:p>
        </p:txBody>
      </p:sp>
      <p:sp>
        <p:nvSpPr>
          <p:cNvPr id="167" name="TextBox 166"/>
          <p:cNvSpPr txBox="1"/>
          <p:nvPr/>
        </p:nvSpPr>
        <p:spPr>
          <a:xfrm>
            <a:off x="26974800" y="6172200"/>
            <a:ext cx="5562600" cy="2369880"/>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Asset Tag</a:t>
            </a:r>
          </a:p>
          <a:p>
            <a:pPr>
              <a:buFont typeface="Arial" pitchFamily="34" charset="0"/>
              <a:buChar char="•"/>
            </a:pPr>
            <a:r>
              <a:rPr lang="en-US" sz="2400" dirty="0" smtClean="0">
                <a:latin typeface="Ebrima" pitchFamily="2" charset="0"/>
                <a:ea typeface="Ebrima" pitchFamily="2" charset="0"/>
                <a:cs typeface="Ebrima" pitchFamily="2" charset="0"/>
              </a:rPr>
              <a:t> </a:t>
            </a:r>
            <a:r>
              <a:rPr lang="en-US" sz="2400" dirty="0" smtClean="0">
                <a:latin typeface="Ebrima" pitchFamily="2" charset="0"/>
                <a:ea typeface="Ebrima" pitchFamily="2" charset="0"/>
                <a:cs typeface="Ebrima" pitchFamily="2" charset="0"/>
              </a:rPr>
              <a:t>Size</a:t>
            </a:r>
            <a:r>
              <a:rPr lang="en-US" sz="2400" dirty="0" smtClean="0">
                <a:latin typeface="Ebrima" pitchFamily="2" charset="0"/>
                <a:ea typeface="Ebrima" pitchFamily="2" charset="0"/>
                <a:cs typeface="Ebrima" pitchFamily="2" charset="0"/>
              </a:rPr>
              <a:t>: 1”x1”x1”</a:t>
            </a:r>
          </a:p>
          <a:p>
            <a:pPr>
              <a:buFont typeface="Arial" pitchFamily="34" charset="0"/>
              <a:buChar char="•"/>
            </a:pPr>
            <a:r>
              <a:rPr lang="en-US" sz="2400" dirty="0" smtClean="0">
                <a:latin typeface="Ebrima" pitchFamily="2" charset="0"/>
                <a:ea typeface="Ebrima" pitchFamily="2" charset="0"/>
                <a:cs typeface="Ebrima" pitchFamily="2" charset="0"/>
              </a:rPr>
              <a:t> </a:t>
            </a:r>
            <a:r>
              <a:rPr lang="en-US" sz="2400" dirty="0" smtClean="0">
                <a:latin typeface="Ebrima" pitchFamily="2" charset="0"/>
                <a:ea typeface="Ebrima" pitchFamily="2" charset="0"/>
                <a:cs typeface="Ebrima" pitchFamily="2" charset="0"/>
              </a:rPr>
              <a:t>Use </a:t>
            </a:r>
            <a:r>
              <a:rPr lang="en-US" sz="2400" dirty="0" smtClean="0">
                <a:latin typeface="Ebrima" pitchFamily="2" charset="0"/>
                <a:ea typeface="Ebrima" pitchFamily="2" charset="0"/>
                <a:cs typeface="Ebrima" pitchFamily="2" charset="0"/>
              </a:rPr>
              <a:t>RF12B transceiver with 434MHz</a:t>
            </a:r>
          </a:p>
          <a:p>
            <a:pPr>
              <a:buFont typeface="Arial" pitchFamily="34" charset="0"/>
              <a:buChar char="•"/>
            </a:pPr>
            <a:r>
              <a:rPr lang="en-US" sz="2400" dirty="0" smtClean="0">
                <a:latin typeface="Ebrima" pitchFamily="2" charset="0"/>
                <a:ea typeface="Ebrima" pitchFamily="2" charset="0"/>
                <a:cs typeface="Ebrima" pitchFamily="2" charset="0"/>
              </a:rPr>
              <a:t> Use MCU ATMega328p</a:t>
            </a:r>
          </a:p>
          <a:p>
            <a:pPr>
              <a:buFont typeface="Arial" pitchFamily="34" charset="0"/>
              <a:buChar char="•"/>
            </a:pPr>
            <a:r>
              <a:rPr lang="en-US" sz="2400" dirty="0" smtClean="0">
                <a:latin typeface="Ebrima" pitchFamily="2" charset="0"/>
                <a:ea typeface="Ebrima" pitchFamily="2" charset="0"/>
                <a:cs typeface="Ebrima" pitchFamily="2" charset="0"/>
              </a:rPr>
              <a:t> Use coin cell 20mm battery</a:t>
            </a:r>
          </a:p>
          <a:p>
            <a:pPr>
              <a:buFont typeface="Arial" pitchFamily="34" charset="0"/>
              <a:buChar char="•"/>
            </a:pPr>
            <a:r>
              <a:rPr lang="en-US" sz="2400" dirty="0" smtClean="0">
                <a:latin typeface="Ebrima" pitchFamily="2" charset="0"/>
                <a:ea typeface="Ebrima" pitchFamily="2" charset="0"/>
                <a:cs typeface="Ebrima" pitchFamily="2" charset="0"/>
              </a:rPr>
              <a:t> Battery life: more than 1 month</a:t>
            </a:r>
            <a:r>
              <a:rPr lang="en-US" sz="2400" dirty="0" smtClean="0">
                <a:solidFill>
                  <a:schemeClr val="tx2">
                    <a:lumMod val="60000"/>
                    <a:lumOff val="40000"/>
                  </a:schemeClr>
                </a:solidFill>
                <a:latin typeface="Ebrima" pitchFamily="2" charset="0"/>
                <a:ea typeface="Ebrima" pitchFamily="2" charset="0"/>
                <a:cs typeface="Ebrima" pitchFamily="2" charset="0"/>
              </a:rPr>
              <a:t>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71" name="TextBox 170"/>
          <p:cNvSpPr txBox="1"/>
          <p:nvPr/>
        </p:nvSpPr>
        <p:spPr>
          <a:xfrm>
            <a:off x="30403800" y="8991600"/>
            <a:ext cx="4114800" cy="2369880"/>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Detector</a:t>
            </a:r>
          </a:p>
          <a:p>
            <a:pPr>
              <a:buFont typeface="Arial" pitchFamily="34" charset="0"/>
              <a:buChar char="•"/>
            </a:pPr>
            <a:r>
              <a:rPr lang="en-US" sz="2400" dirty="0" smtClean="0">
                <a:latin typeface="Ebrima" pitchFamily="2" charset="0"/>
                <a:ea typeface="Ebrima" pitchFamily="2" charset="0"/>
                <a:cs typeface="Ebrima" pitchFamily="2" charset="0"/>
              </a:rPr>
              <a:t> Size: 3.5”x1”</a:t>
            </a:r>
          </a:p>
          <a:p>
            <a:pPr>
              <a:buFont typeface="Arial" pitchFamily="34" charset="0"/>
              <a:buChar char="•"/>
            </a:pPr>
            <a:r>
              <a:rPr lang="en-US" sz="2400" dirty="0" smtClean="0">
                <a:latin typeface="Ebrima" pitchFamily="2" charset="0"/>
                <a:ea typeface="Ebrima" pitchFamily="2" charset="0"/>
                <a:cs typeface="Ebrima" pitchFamily="2" charset="0"/>
              </a:rPr>
              <a:t> Use RF12B transceiver with </a:t>
            </a:r>
          </a:p>
          <a:p>
            <a:r>
              <a:rPr lang="en-US" sz="2400" dirty="0" smtClean="0">
                <a:latin typeface="Ebrima" pitchFamily="2" charset="0"/>
                <a:ea typeface="Ebrima" pitchFamily="2" charset="0"/>
                <a:cs typeface="Ebrima" pitchFamily="2" charset="0"/>
              </a:rPr>
              <a:t>   434MHz</a:t>
            </a:r>
          </a:p>
          <a:p>
            <a:pPr>
              <a:buFont typeface="Arial" pitchFamily="34" charset="0"/>
              <a:buChar char="•"/>
            </a:pPr>
            <a:r>
              <a:rPr lang="en-US" sz="2400" dirty="0" smtClean="0">
                <a:latin typeface="Ebrima" pitchFamily="2" charset="0"/>
                <a:ea typeface="Ebrima" pitchFamily="2" charset="0"/>
                <a:cs typeface="Ebrima" pitchFamily="2" charset="0"/>
              </a:rPr>
              <a:t> Use MCU ATMega328p</a:t>
            </a:r>
          </a:p>
          <a:p>
            <a:pPr>
              <a:buFont typeface="Arial" pitchFamily="34" charset="0"/>
              <a:buChar char="•"/>
            </a:pPr>
            <a:r>
              <a:rPr lang="en-US" sz="2400" dirty="0" smtClean="0">
                <a:latin typeface="Ebrima" pitchFamily="2" charset="0"/>
                <a:ea typeface="Ebrima" pitchFamily="2" charset="0"/>
                <a:cs typeface="Ebrima" pitchFamily="2" charset="0"/>
              </a:rPr>
              <a:t> Use 9V battery/adapter</a:t>
            </a:r>
            <a:endParaRPr lang="en-US" sz="2400" dirty="0">
              <a:latin typeface="Ebrima" pitchFamily="2" charset="0"/>
              <a:ea typeface="Ebrima" pitchFamily="2" charset="0"/>
              <a:cs typeface="Ebrima" pitchFamily="2" charset="0"/>
            </a:endParaRPr>
          </a:p>
        </p:txBody>
      </p:sp>
      <p:sp>
        <p:nvSpPr>
          <p:cNvPr id="172" name="TextBox 171"/>
          <p:cNvSpPr txBox="1"/>
          <p:nvPr/>
        </p:nvSpPr>
        <p:spPr>
          <a:xfrm>
            <a:off x="27051000" y="11582400"/>
            <a:ext cx="5562600" cy="2000548"/>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Proxy</a:t>
            </a:r>
          </a:p>
          <a:p>
            <a:pPr>
              <a:buFont typeface="Arial" pitchFamily="34" charset="0"/>
              <a:buChar char="•"/>
            </a:pPr>
            <a:r>
              <a:rPr lang="en-US" sz="2400" dirty="0" smtClean="0">
                <a:latin typeface="Ebrima" pitchFamily="2" charset="0"/>
                <a:ea typeface="Ebrima" pitchFamily="2" charset="0"/>
                <a:cs typeface="Ebrima" pitchFamily="2" charset="0"/>
              </a:rPr>
              <a:t> Use </a:t>
            </a:r>
            <a:r>
              <a:rPr lang="en-US" sz="2400" dirty="0" err="1" smtClean="0">
                <a:latin typeface="Ebrima" pitchFamily="2" charset="0"/>
                <a:ea typeface="Ebrima" pitchFamily="2" charset="0"/>
                <a:cs typeface="Ebrima" pitchFamily="2" charset="0"/>
              </a:rPr>
              <a:t>WiFly</a:t>
            </a:r>
            <a:r>
              <a:rPr lang="en-US" sz="2400" dirty="0" smtClean="0">
                <a:latin typeface="Ebrima" pitchFamily="2" charset="0"/>
                <a:ea typeface="Ebrima" pitchFamily="2" charset="0"/>
                <a:cs typeface="Ebrima" pitchFamily="2" charset="0"/>
              </a:rPr>
              <a:t> 802.11b/g with 2.4GHz </a:t>
            </a:r>
          </a:p>
          <a:p>
            <a:pPr>
              <a:buFont typeface="Arial" pitchFamily="34" charset="0"/>
              <a:buChar char="•"/>
            </a:pPr>
            <a:r>
              <a:rPr lang="en-US" sz="2400" dirty="0" smtClean="0">
                <a:latin typeface="Ebrima" pitchFamily="2" charset="0"/>
                <a:ea typeface="Ebrima" pitchFamily="2" charset="0"/>
                <a:cs typeface="Ebrima" pitchFamily="2" charset="0"/>
              </a:rPr>
              <a:t> Use RF12B transceiver with 434MHz</a:t>
            </a:r>
          </a:p>
          <a:p>
            <a:pPr>
              <a:buFont typeface="Arial" pitchFamily="34" charset="0"/>
              <a:buChar char="•"/>
            </a:pPr>
            <a:r>
              <a:rPr lang="en-US" sz="2400" dirty="0" smtClean="0">
                <a:latin typeface="Ebrima" pitchFamily="2" charset="0"/>
                <a:ea typeface="Ebrima" pitchFamily="2" charset="0"/>
                <a:cs typeface="Ebrima" pitchFamily="2" charset="0"/>
              </a:rPr>
              <a:t> Use MCU ATMega328p</a:t>
            </a:r>
          </a:p>
          <a:p>
            <a:pPr>
              <a:buFont typeface="Arial" pitchFamily="34" charset="0"/>
              <a:buChar char="•"/>
            </a:pPr>
            <a:r>
              <a:rPr lang="en-US" sz="2400" dirty="0" smtClean="0">
                <a:latin typeface="Ebrima" pitchFamily="2" charset="0"/>
                <a:ea typeface="Ebrima" pitchFamily="2" charset="0"/>
                <a:cs typeface="Ebrima" pitchFamily="2" charset="0"/>
              </a:rPr>
              <a:t> Use 9V battery/adaptor   </a:t>
            </a:r>
            <a:endParaRPr lang="en-US" sz="2400" dirty="0">
              <a:latin typeface="Ebrima" pitchFamily="2" charset="0"/>
              <a:ea typeface="Ebrima" pitchFamily="2" charset="0"/>
              <a:cs typeface="Ebrima" pitchFamily="2" charset="0"/>
            </a:endParaRPr>
          </a:p>
        </p:txBody>
      </p:sp>
      <p:sp>
        <p:nvSpPr>
          <p:cNvPr id="163" name="Rounded Rectangle 162"/>
          <p:cNvSpPr/>
          <p:nvPr/>
        </p:nvSpPr>
        <p:spPr>
          <a:xfrm>
            <a:off x="26593800" y="21412200"/>
            <a:ext cx="8153400" cy="35814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28879800" y="20650200"/>
            <a:ext cx="3223959"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Battery Life</a:t>
            </a:r>
            <a:endParaRPr lang="en-US" sz="4800" dirty="0">
              <a:solidFill>
                <a:srgbClr val="4081D0"/>
              </a:solidFill>
              <a:latin typeface="Ebrima" pitchFamily="2" charset="0"/>
              <a:ea typeface="Ebrima" pitchFamily="2" charset="0"/>
              <a:cs typeface="Ebrima" pitchFamily="2" charset="0"/>
            </a:endParaRPr>
          </a:p>
        </p:txBody>
      </p:sp>
      <p:pic>
        <p:nvPicPr>
          <p:cNvPr id="179" name="Picture 178" descr="Battery_Icon_by_ApprenticeOfArt.png"/>
          <p:cNvPicPr>
            <a:picLocks noChangeAspect="1"/>
          </p:cNvPicPr>
          <p:nvPr/>
        </p:nvPicPr>
        <p:blipFill>
          <a:blip r:embed="rId46" cstate="print"/>
          <a:stretch>
            <a:fillRect/>
          </a:stretch>
        </p:blipFill>
        <p:spPr>
          <a:xfrm>
            <a:off x="26822400" y="20650200"/>
            <a:ext cx="2286000" cy="1524000"/>
          </a:xfrm>
          <a:prstGeom prst="rect">
            <a:avLst/>
          </a:prstGeom>
        </p:spPr>
      </p:pic>
      <p:sp>
        <p:nvSpPr>
          <p:cNvPr id="182" name="Rectangle 181"/>
          <p:cNvSpPr/>
          <p:nvPr/>
        </p:nvSpPr>
        <p:spPr>
          <a:xfrm>
            <a:off x="26898600" y="21945600"/>
            <a:ext cx="7696200" cy="1815882"/>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Capacity of  lithium coin cell: 240mAh</a:t>
            </a:r>
          </a:p>
          <a:p>
            <a:pPr lvl="0">
              <a:buFont typeface="Arial" pitchFamily="34" charset="0"/>
              <a:buChar char="•"/>
            </a:pPr>
            <a:r>
              <a:rPr lang="en-US" sz="2800" dirty="0" smtClean="0">
                <a:latin typeface="Ebrima" pitchFamily="2" charset="0"/>
                <a:ea typeface="Ebrima" pitchFamily="2" charset="0"/>
                <a:cs typeface="Ebrima" pitchFamily="2" charset="0"/>
              </a:rPr>
              <a:t> Transmission time: 3ms every 1 seconds</a:t>
            </a:r>
          </a:p>
          <a:p>
            <a:pPr lvl="0">
              <a:buFont typeface="Arial" pitchFamily="34" charset="0"/>
              <a:buChar char="•"/>
            </a:pPr>
            <a:r>
              <a:rPr lang="en-US" sz="2800" dirty="0" smtClean="0">
                <a:latin typeface="Ebrima" pitchFamily="2" charset="0"/>
                <a:ea typeface="Ebrima" pitchFamily="2" charset="0"/>
                <a:cs typeface="Ebrima" pitchFamily="2" charset="0"/>
              </a:rPr>
              <a:t> Active current: 30mA (RF transceiver + MCU)</a:t>
            </a:r>
          </a:p>
          <a:p>
            <a:pPr lvl="0">
              <a:buFont typeface="Arial" pitchFamily="34" charset="0"/>
              <a:buChar char="•"/>
            </a:pPr>
            <a:r>
              <a:rPr lang="en-US" sz="2800" dirty="0" smtClean="0">
                <a:latin typeface="Ebrima" pitchFamily="2" charset="0"/>
                <a:ea typeface="Ebrima" pitchFamily="2" charset="0"/>
                <a:cs typeface="Ebrima" pitchFamily="2" charset="0"/>
              </a:rPr>
              <a:t> Sleep current:  0.0425mA </a:t>
            </a:r>
          </a:p>
        </p:txBody>
      </p:sp>
      <p:graphicFrame>
        <p:nvGraphicFramePr>
          <p:cNvPr id="184" name="Object 183"/>
          <p:cNvGraphicFramePr>
            <a:graphicFrameLocks noChangeAspect="1"/>
          </p:cNvGraphicFramePr>
          <p:nvPr/>
        </p:nvGraphicFramePr>
        <p:xfrm>
          <a:off x="26946367" y="23742650"/>
          <a:ext cx="7462373" cy="1174750"/>
        </p:xfrm>
        <a:graphic>
          <a:graphicData uri="http://schemas.openxmlformats.org/presentationml/2006/ole">
            <p:oleObj spid="_x0000_s2053" name="Equation" r:id="rId47" imgW="3708360" imgH="583920" progId="Equation.3">
              <p:embed/>
            </p:oleObj>
          </a:graphicData>
        </a:graphic>
      </p:graphicFrame>
      <p:sp>
        <p:nvSpPr>
          <p:cNvPr id="190" name="Rounded Rectangle 189"/>
          <p:cNvSpPr/>
          <p:nvPr/>
        </p:nvSpPr>
        <p:spPr>
          <a:xfrm>
            <a:off x="34975800" y="21412200"/>
            <a:ext cx="7968342" cy="35814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6788596" y="20650200"/>
            <a:ext cx="2606804"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Accuracy</a:t>
            </a:r>
            <a:endParaRPr lang="en-US" sz="4800" dirty="0">
              <a:solidFill>
                <a:srgbClr val="4081D0"/>
              </a:solidFill>
              <a:latin typeface="Ebrima" pitchFamily="2" charset="0"/>
              <a:ea typeface="Ebrima" pitchFamily="2" charset="0"/>
              <a:cs typeface="Ebrima" pitchFamily="2" charset="0"/>
            </a:endParaRPr>
          </a:p>
        </p:txBody>
      </p:sp>
      <p:sp>
        <p:nvSpPr>
          <p:cNvPr id="198" name="Rectangle 197"/>
          <p:cNvSpPr/>
          <p:nvPr/>
        </p:nvSpPr>
        <p:spPr>
          <a:xfrm>
            <a:off x="35168893" y="21945600"/>
            <a:ext cx="7624273" cy="523220"/>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Testing ……… </a:t>
            </a:r>
          </a:p>
        </p:txBody>
      </p:sp>
      <p:pic>
        <p:nvPicPr>
          <p:cNvPr id="203" name="Picture 202" descr="04_maps.png"/>
          <p:cNvPicPr>
            <a:picLocks noChangeAspect="1"/>
          </p:cNvPicPr>
          <p:nvPr/>
        </p:nvPicPr>
        <p:blipFill>
          <a:blip r:embed="rId48"/>
          <a:stretch>
            <a:fillRect/>
          </a:stretch>
        </p:blipFill>
        <p:spPr>
          <a:xfrm>
            <a:off x="35585400" y="20773572"/>
            <a:ext cx="1219200" cy="1219200"/>
          </a:xfrm>
          <a:prstGeom prst="rect">
            <a:avLst/>
          </a:prstGeom>
        </p:spPr>
      </p:pic>
      <p:sp>
        <p:nvSpPr>
          <p:cNvPr id="185" name="TextBox 184"/>
          <p:cNvSpPr txBox="1"/>
          <p:nvPr/>
        </p:nvSpPr>
        <p:spPr>
          <a:xfrm>
            <a:off x="14020800" y="13868400"/>
            <a:ext cx="2743200" cy="646331"/>
          </a:xfrm>
          <a:prstGeom prst="rect">
            <a:avLst/>
          </a:prstGeom>
          <a:noFill/>
        </p:spPr>
        <p:txBody>
          <a:bodyPr wrap="square" rtlCol="0">
            <a:spAutoFit/>
          </a:bodyPr>
          <a:lstStyle/>
          <a:p>
            <a:pPr algn="ctr"/>
            <a:r>
              <a:rPr lang="en-US" sz="3600" dirty="0" smtClean="0">
                <a:solidFill>
                  <a:schemeClr val="tx2">
                    <a:lumMod val="60000"/>
                    <a:lumOff val="40000"/>
                  </a:schemeClr>
                </a:solidFill>
                <a:latin typeface="Ebrima" pitchFamily="2" charset="0"/>
                <a:ea typeface="Ebrima" pitchFamily="2" charset="0"/>
                <a:cs typeface="Ebrima" pitchFamily="2" charset="0"/>
              </a:rPr>
              <a:t>Back-end</a:t>
            </a:r>
            <a:endParaRPr lang="en-US" sz="3600" dirty="0">
              <a:solidFill>
                <a:schemeClr val="tx2">
                  <a:lumMod val="60000"/>
                  <a:lumOff val="40000"/>
                </a:schemeClr>
              </a:solidFill>
              <a:latin typeface="Ebrima" pitchFamily="2" charset="0"/>
              <a:ea typeface="Ebrima" pitchFamily="2" charset="0"/>
              <a:cs typeface="Ebrima" pitchFamily="2" charset="0"/>
            </a:endParaRPr>
          </a:p>
        </p:txBody>
      </p:sp>
      <p:sp>
        <p:nvSpPr>
          <p:cNvPr id="209" name="TextBox 208"/>
          <p:cNvSpPr txBox="1"/>
          <p:nvPr/>
        </p:nvSpPr>
        <p:spPr>
          <a:xfrm>
            <a:off x="26746200" y="2133600"/>
            <a:ext cx="6553200" cy="1323439"/>
          </a:xfrm>
          <a:prstGeom prst="rect">
            <a:avLst/>
          </a:prstGeom>
          <a:noFill/>
          <a:effectLst>
            <a:outerShdw blurRad="127000" dist="127000" dir="2700000" algn="ctr" rotWithShape="0">
              <a:schemeClr val="tx1">
                <a:lumMod val="50000"/>
                <a:lumOff val="50000"/>
                <a:alpha val="72000"/>
              </a:schemeClr>
            </a:outerShdw>
          </a:effectLst>
        </p:spPr>
        <p:txBody>
          <a:bodyPr wrap="square" rtlCol="0">
            <a:spAutoFit/>
          </a:bodyPr>
          <a:lstStyle/>
          <a:p>
            <a:r>
              <a:rPr lang="en-US" sz="8000" dirty="0" smtClean="0">
                <a:solidFill>
                  <a:srgbClr val="5A9817"/>
                </a:solidFill>
                <a:effectLst>
                  <a:outerShdw blurRad="38100" dist="38100" dir="2700000" algn="tl">
                    <a:srgbClr val="000000">
                      <a:alpha val="43137"/>
                    </a:srgbClr>
                  </a:outerShdw>
                </a:effectLst>
              </a:rPr>
              <a:t>Capstone 2011</a:t>
            </a:r>
            <a:endParaRPr lang="en-US" sz="8000" dirty="0">
              <a:solidFill>
                <a:srgbClr val="5A9817"/>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2002</TotalTime>
  <Words>433</Words>
  <Application>Microsoft Office PowerPoint</Application>
  <PresentationFormat>Custom</PresentationFormat>
  <Paragraphs>106</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Company>Portland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Trader</cp:lastModifiedBy>
  <cp:revision>245</cp:revision>
  <dcterms:created xsi:type="dcterms:W3CDTF">2008-12-19T19:08:39Z</dcterms:created>
  <dcterms:modified xsi:type="dcterms:W3CDTF">2011-05-16T22:24:30Z</dcterms:modified>
</cp:coreProperties>
</file>