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50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714752"/>
        <c:axId val="60146816"/>
      </c:lineChart>
      <c:catAx>
        <c:axId val="5871475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60146816"/>
        <c:crosses val="autoZero"/>
        <c:auto val="1"/>
        <c:lblAlgn val="ctr"/>
        <c:lblOffset val="100"/>
      </c:catAx>
      <c:valAx>
        <c:axId val="60146816"/>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871475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3580626"/>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580870"/>
            <a:ext cx="12344400" cy="6432530"/>
          </a:xfrm>
          <a:prstGeom prst="rect">
            <a:avLst/>
          </a:prstGeom>
          <a:noFill/>
        </p:spPr>
        <p:txBody>
          <a:bodyPr wrap="square" lIns="0" tIns="91440" bIns="91440" rtlCol="0">
            <a:spAutoFit/>
          </a:bodyPr>
          <a:lstStyle/>
          <a:p>
            <a:r>
              <a:rPr lang="en-US" sz="3600" dirty="0" smtClean="0"/>
              <a:t>We </a:t>
            </a:r>
            <a:r>
              <a:rPr lang="en-US" sz="3600" dirty="0" smtClean="0"/>
              <a:t>have a complete system that achieves small size,  low </a:t>
            </a:r>
            <a:r>
              <a:rPr lang="en-US" sz="3600" dirty="0" smtClean="0"/>
              <a:t>cost, and </a:t>
            </a:r>
            <a:r>
              <a:rPr lang="en-US" sz="3600" dirty="0" smtClean="0"/>
              <a:t>battery life that exceeds 1 </a:t>
            </a:r>
            <a:r>
              <a:rPr lang="en-US" sz="3600" dirty="0" smtClean="0"/>
              <a:t>month. As for accuracy, when </a:t>
            </a:r>
            <a:r>
              <a:rPr lang="en-US" sz="3600" dirty="0" smtClean="0"/>
              <a:t>a tag is placed on exactly a location that was calibrated, success rates are at least 90</a:t>
            </a:r>
            <a:r>
              <a:rPr lang="en-US" sz="3600" dirty="0" smtClean="0"/>
              <a:t>%.</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6306800"/>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14020800" y="29413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3411200" y="29641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1183600"/>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783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10692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25551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Radio Received Signal Strength Indication (RSSI) is a measurement of the amount of power received by </a:t>
            </a:r>
            <a:r>
              <a:rPr lang="en-US" sz="3600" dirty="0" smtClean="0"/>
              <a:t>antenna. Signal </a:t>
            </a:r>
            <a:r>
              <a:rPr lang="en-US" sz="3600" dirty="0" smtClean="0"/>
              <a:t>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a:t>
            </a:r>
            <a:r>
              <a:rPr lang="en-US" sz="3600" dirty="0" smtClean="0"/>
              <a:t>configuration details</a:t>
            </a:r>
            <a:r>
              <a:rPr lang="en-US" sz="3600" dirty="0" smtClean="0"/>
              <a:t>.</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71" name="TextBox 170"/>
          <p:cNvSpPr txBox="1"/>
          <p:nvPr/>
        </p:nvSpPr>
        <p:spPr>
          <a:xfrm>
            <a:off x="21488400" y="1196340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a:t>
            </a:r>
            <a:r>
              <a:rPr lang="en-US" sz="3600" dirty="0" smtClean="0">
                <a:ea typeface="Ebrima" pitchFamily="2" charset="0"/>
                <a:cs typeface="Ebrima" pitchFamily="2" charset="0"/>
              </a:rPr>
              <a:t>from the mesh network </a:t>
            </a:r>
            <a:r>
              <a:rPr lang="en-US" sz="3600" dirty="0" smtClean="0">
                <a:ea typeface="Ebrima" pitchFamily="2" charset="0"/>
                <a:cs typeface="Ebrima" pitchFamily="2" charset="0"/>
              </a:rPr>
              <a:t>to </a:t>
            </a:r>
            <a:r>
              <a:rPr lang="en-US" sz="3600" dirty="0" smtClean="0">
                <a:ea typeface="Ebrima" pitchFamily="2" charset="0"/>
                <a:cs typeface="Ebrima" pitchFamily="2" charset="0"/>
              </a:rPr>
              <a:t>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8135599"/>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1295400" y="21869400"/>
          <a:ext cx="10058400" cy="7164887"/>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640800"/>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678900"/>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2001500"/>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547514"/>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3182600"/>
            <a:ext cx="3047999" cy="2385154"/>
          </a:xfrm>
          <a:prstGeom prst="rect">
            <a:avLst/>
          </a:prstGeom>
          <a:noFill/>
        </p:spPr>
      </p:pic>
      <p:sp>
        <p:nvSpPr>
          <p:cNvPr id="114" name="TextBox 113"/>
          <p:cNvSpPr txBox="1"/>
          <p:nvPr/>
        </p:nvSpPr>
        <p:spPr>
          <a:xfrm>
            <a:off x="35356800" y="12447925"/>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endParaRPr lang="en-US" sz="4000" b="1" dirty="0" smtClean="0">
              <a:solidFill>
                <a:schemeClr val="accent1"/>
              </a:solidFill>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ATMega328p </a:t>
            </a:r>
            <a:r>
              <a:rPr lang="en-US" sz="3600" dirty="0" smtClean="0">
                <a:ea typeface="Ebrima" pitchFamily="2" charset="0"/>
                <a:cs typeface="Ebrima" pitchFamily="2" charset="0"/>
              </a:rPr>
              <a:t>MCU</a:t>
            </a:r>
          </a:p>
          <a:p>
            <a:pPr marL="231775" indent="-231775">
              <a:buFont typeface="Arial" pitchFamily="34" charset="0"/>
              <a:buChar char="•"/>
            </a:pPr>
            <a:r>
              <a:rPr lang="en-US" sz="3600" dirty="0" smtClean="0">
                <a:ea typeface="Ebrima" pitchFamily="2" charset="0"/>
                <a:cs typeface="Ebrima" pitchFamily="2" charset="0"/>
              </a:rPr>
              <a:t>RF12B transceiver at </a:t>
            </a:r>
            <a:r>
              <a:rPr lang="en-US" sz="3600" dirty="0" smtClean="0">
                <a:ea typeface="Ebrima" pitchFamily="2" charset="0"/>
                <a:cs typeface="Ebrima" pitchFamily="2" charset="0"/>
              </a:rPr>
              <a:t>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$80</a:t>
            </a:r>
            <a:endParaRPr lang="en-US" sz="3600" dirty="0" smtClean="0">
              <a:ea typeface="Ebrima" pitchFamily="2" charset="0"/>
              <a:cs typeface="Ebrima" pitchFamily="2" charset="0"/>
            </a:endParaRP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1" name="Group 180"/>
          <p:cNvGrpSpPr/>
          <p:nvPr/>
        </p:nvGrpSpPr>
        <p:grpSpPr>
          <a:xfrm>
            <a:off x="13563600" y="11963400"/>
            <a:ext cx="7239000" cy="16635323"/>
            <a:chOff x="13563600" y="12161520"/>
            <a:chExt cx="7239000" cy="16635323"/>
          </a:xfrm>
        </p:grpSpPr>
        <p:sp>
          <p:nvSpPr>
            <p:cNvPr id="166" name="TextBox 165"/>
            <p:cNvSpPr txBox="1"/>
            <p:nvPr/>
          </p:nvSpPr>
          <p:spPr>
            <a:xfrm>
              <a:off x="13594080" y="12161520"/>
              <a:ext cx="7208520" cy="16635323"/>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a:t>
              </a:r>
              <a:r>
                <a:rPr lang="en-US" sz="3600" dirty="0" smtClean="0">
                  <a:ea typeface="Ebrima" pitchFamily="2" charset="0"/>
                  <a:cs typeface="Ebrima" pitchFamily="2" charset="0"/>
                </a:rPr>
                <a:t>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pic>
          <p:nvPicPr>
            <p:cNvPr id="7" name="Picture 8"/>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a:off x="13563600" y="19362420"/>
              <a:ext cx="7105650" cy="46101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2678</TotalTime>
  <Words>575</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466</cp:revision>
  <dcterms:created xsi:type="dcterms:W3CDTF">2011-05-14T19:20:52Z</dcterms:created>
  <dcterms:modified xsi:type="dcterms:W3CDTF">2011-05-23T23:57:39Z</dcterms:modified>
</cp:coreProperties>
</file>