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89" r:id="rId2"/>
    <p:sldId id="261" r:id="rId3"/>
    <p:sldId id="263" r:id="rId4"/>
    <p:sldId id="262" r:id="rId5"/>
    <p:sldId id="265" r:id="rId6"/>
    <p:sldId id="266" r:id="rId7"/>
    <p:sldId id="267" r:id="rId8"/>
    <p:sldId id="268" r:id="rId9"/>
    <p:sldId id="269" r:id="rId10"/>
    <p:sldId id="271" r:id="rId11"/>
    <p:sldId id="272" r:id="rId12"/>
    <p:sldId id="278" r:id="rId13"/>
    <p:sldId id="273" r:id="rId14"/>
    <p:sldId id="277" r:id="rId15"/>
    <p:sldId id="279" r:id="rId16"/>
    <p:sldId id="280" r:id="rId17"/>
    <p:sldId id="274" r:id="rId18"/>
    <p:sldId id="281" r:id="rId19"/>
    <p:sldId id="288" r:id="rId20"/>
    <p:sldId id="275" r:id="rId21"/>
    <p:sldId id="282" r:id="rId22"/>
    <p:sldId id="283" r:id="rId23"/>
    <p:sldId id="284" r:id="rId24"/>
    <p:sldId id="285" r:id="rId25"/>
    <p:sldId id="286" r:id="rId26"/>
    <p:sldId id="287" r:id="rId27"/>
    <p:sldId id="290" r:id="rId28"/>
  </p:sldIdLst>
  <p:sldSz cx="9144000" cy="6858000" type="screen4x3"/>
  <p:notesSz cx="6858000" cy="9144000"/>
  <p:defaultTextStyle>
    <a:defPPr>
      <a:defRPr lang="en-US"/>
    </a:defPPr>
    <a:lvl1pPr marL="0" algn="l" defTabSz="9142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7" algn="l" defTabSz="9142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54" algn="l" defTabSz="9142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81" algn="l" defTabSz="9142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07" algn="l" defTabSz="9142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34" algn="l" defTabSz="9142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61" algn="l" defTabSz="9142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88" algn="l" defTabSz="9142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15" algn="l" defTabSz="9142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DF3"/>
    <a:srgbClr val="0660A8"/>
    <a:srgbClr val="1784F1"/>
    <a:srgbClr val="0D71D7"/>
    <a:srgbClr val="8FC4F9"/>
    <a:srgbClr val="55A5F5"/>
    <a:srgbClr val="0877D2"/>
    <a:srgbClr val="5A9817"/>
    <a:srgbClr val="0A67C5"/>
    <a:srgbClr val="FAFAF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76" autoAdjust="0"/>
    <p:restoredTop sz="98387" autoAdjust="0"/>
  </p:normalViewPr>
  <p:slideViewPr>
    <p:cSldViewPr>
      <p:cViewPr>
        <p:scale>
          <a:sx n="70" d="100"/>
          <a:sy n="70" d="100"/>
        </p:scale>
        <p:origin x="-117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2AF894-3CA5-4BF5-999A-858F3B50E095}" type="datetimeFigureOut">
              <a:rPr lang="en-US" smtClean="0"/>
              <a:pPr/>
              <a:t>5/30/2011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494DA5-F55E-4B27-9A4E-51866B25DD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94DA5-F55E-4B27-9A4E-51866B25DDA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94DA5-F55E-4B27-9A4E-51866B25DDA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accuracy, we conducted another experiment in a 12m x 6m area with a 3m calibration grid,</a:t>
            </a:r>
            <a:r>
              <a:rPr lang="en-US" baseline="0" dirty="0" smtClean="0"/>
              <a:t> and we found out that the average accuracy is roughly 2m.</a:t>
            </a:r>
          </a:p>
          <a:p>
            <a:endParaRPr lang="en-US" dirty="0" smtClean="0"/>
          </a:p>
          <a:p>
            <a:r>
              <a:rPr lang="en-US" dirty="0" smtClean="0"/>
              <a:t>The accuracy at calibration</a:t>
            </a:r>
            <a:r>
              <a:rPr lang="en-US" baseline="0" dirty="0" smtClean="0"/>
              <a:t> points is less than 1m for over 90% of the time. This indicates that if we calibrate the system at locations where the TIUs are usually placed, then probability of locating the TIUs accurately is very high.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94DA5-F55E-4B27-9A4E-51866B25DDA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CE3F-1D0C-4868-9201-9CC45E6C1390}" type="datetimeFigureOut">
              <a:rPr lang="en-US" smtClean="0"/>
              <a:pPr/>
              <a:t>5/30/2011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CE3F-1D0C-4868-9201-9CC45E6C1390}" type="datetimeFigureOut">
              <a:rPr lang="en-US" smtClean="0"/>
              <a:pPr/>
              <a:t>5/30/2011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CE3F-1D0C-4868-9201-9CC45E6C1390}" type="datetimeFigureOut">
              <a:rPr lang="en-US" smtClean="0"/>
              <a:pPr/>
              <a:t>5/30/2011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>
            <a:lvl1pPr algn="l"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0160"/>
            <a:ext cx="8229600" cy="5120640"/>
          </a:xfrm>
        </p:spPr>
        <p:txBody>
          <a:bodyPr/>
          <a:lstStyle>
            <a:lvl1pPr>
              <a:defRPr sz="2800"/>
            </a:lvl1pPr>
            <a:lvl2pPr>
              <a:buSzPct val="70000"/>
              <a:buFont typeface="Courier New" pitchFamily="49" charset="0"/>
              <a:buChar char="o"/>
              <a:defRPr sz="2400"/>
            </a:lvl2pPr>
            <a:lvl3pPr>
              <a:buFont typeface="Wingdings" pitchFamily="2" charset="2"/>
              <a:buChar char="§"/>
              <a:defRPr sz="2000"/>
            </a:lvl3pPr>
            <a:lvl4pPr>
              <a:buSzPct val="50000"/>
              <a:buFont typeface="Wingdings" pitchFamily="2" charset="2"/>
              <a:buChar char="q"/>
              <a:defRPr sz="1800" baseline="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CE3F-1D0C-4868-9201-9CC45E6C1390}" type="datetimeFigureOut">
              <a:rPr lang="en-US" smtClean="0"/>
              <a:pPr/>
              <a:t>5/30/2011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2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8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0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6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7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88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0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CE3F-1D0C-4868-9201-9CC45E6C1390}" type="datetimeFigureOut">
              <a:rPr lang="en-US" smtClean="0"/>
              <a:pPr/>
              <a:t>5/30/2011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CE3F-1D0C-4868-9201-9CC45E6C1390}" type="datetimeFigureOut">
              <a:rPr lang="en-US" smtClean="0"/>
              <a:pPr/>
              <a:t>5/30/2011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27" indent="0">
              <a:buNone/>
              <a:defRPr sz="2000" b="1"/>
            </a:lvl2pPr>
            <a:lvl3pPr marL="914254" indent="0">
              <a:buNone/>
              <a:defRPr sz="1800" b="1"/>
            </a:lvl3pPr>
            <a:lvl4pPr marL="1371381" indent="0">
              <a:buNone/>
              <a:defRPr sz="1600" b="1"/>
            </a:lvl4pPr>
            <a:lvl5pPr marL="1828507" indent="0">
              <a:buNone/>
              <a:defRPr sz="1600" b="1"/>
            </a:lvl5pPr>
            <a:lvl6pPr marL="2285634" indent="0">
              <a:buNone/>
              <a:defRPr sz="1600" b="1"/>
            </a:lvl6pPr>
            <a:lvl7pPr marL="2742761" indent="0">
              <a:buNone/>
              <a:defRPr sz="1600" b="1"/>
            </a:lvl7pPr>
            <a:lvl8pPr marL="3199888" indent="0">
              <a:buNone/>
              <a:defRPr sz="1600" b="1"/>
            </a:lvl8pPr>
            <a:lvl9pPr marL="365701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27" indent="0">
              <a:buNone/>
              <a:defRPr sz="2000" b="1"/>
            </a:lvl2pPr>
            <a:lvl3pPr marL="914254" indent="0">
              <a:buNone/>
              <a:defRPr sz="1800" b="1"/>
            </a:lvl3pPr>
            <a:lvl4pPr marL="1371381" indent="0">
              <a:buNone/>
              <a:defRPr sz="1600" b="1"/>
            </a:lvl4pPr>
            <a:lvl5pPr marL="1828507" indent="0">
              <a:buNone/>
              <a:defRPr sz="1600" b="1"/>
            </a:lvl5pPr>
            <a:lvl6pPr marL="2285634" indent="0">
              <a:buNone/>
              <a:defRPr sz="1600" b="1"/>
            </a:lvl6pPr>
            <a:lvl7pPr marL="2742761" indent="0">
              <a:buNone/>
              <a:defRPr sz="1600" b="1"/>
            </a:lvl7pPr>
            <a:lvl8pPr marL="3199888" indent="0">
              <a:buNone/>
              <a:defRPr sz="1600" b="1"/>
            </a:lvl8pPr>
            <a:lvl9pPr marL="365701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CE3F-1D0C-4868-9201-9CC45E6C1390}" type="datetimeFigureOut">
              <a:rPr lang="en-US" smtClean="0"/>
              <a:pPr/>
              <a:t>5/30/2011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CE3F-1D0C-4868-9201-9CC45E6C1390}" type="datetimeFigureOut">
              <a:rPr lang="en-US" smtClean="0"/>
              <a:pPr/>
              <a:t>5/30/2011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CE3F-1D0C-4868-9201-9CC45E6C1390}" type="datetimeFigureOut">
              <a:rPr lang="en-US" smtClean="0"/>
              <a:pPr/>
              <a:t>5/30/2011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27" indent="0">
              <a:buNone/>
              <a:defRPr sz="1200"/>
            </a:lvl2pPr>
            <a:lvl3pPr marL="914254" indent="0">
              <a:buNone/>
              <a:defRPr sz="1000"/>
            </a:lvl3pPr>
            <a:lvl4pPr marL="1371381" indent="0">
              <a:buNone/>
              <a:defRPr sz="900"/>
            </a:lvl4pPr>
            <a:lvl5pPr marL="1828507" indent="0">
              <a:buNone/>
              <a:defRPr sz="900"/>
            </a:lvl5pPr>
            <a:lvl6pPr marL="2285634" indent="0">
              <a:buNone/>
              <a:defRPr sz="900"/>
            </a:lvl6pPr>
            <a:lvl7pPr marL="2742761" indent="0">
              <a:buNone/>
              <a:defRPr sz="900"/>
            </a:lvl7pPr>
            <a:lvl8pPr marL="3199888" indent="0">
              <a:buNone/>
              <a:defRPr sz="900"/>
            </a:lvl8pPr>
            <a:lvl9pPr marL="365701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CE3F-1D0C-4868-9201-9CC45E6C1390}" type="datetimeFigureOut">
              <a:rPr lang="en-US" smtClean="0"/>
              <a:pPr/>
              <a:t>5/30/2011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27" indent="0">
              <a:buNone/>
              <a:defRPr sz="2800"/>
            </a:lvl2pPr>
            <a:lvl3pPr marL="914254" indent="0">
              <a:buNone/>
              <a:defRPr sz="2400"/>
            </a:lvl3pPr>
            <a:lvl4pPr marL="1371381" indent="0">
              <a:buNone/>
              <a:defRPr sz="2000"/>
            </a:lvl4pPr>
            <a:lvl5pPr marL="1828507" indent="0">
              <a:buNone/>
              <a:defRPr sz="2000"/>
            </a:lvl5pPr>
            <a:lvl6pPr marL="2285634" indent="0">
              <a:buNone/>
              <a:defRPr sz="2000"/>
            </a:lvl6pPr>
            <a:lvl7pPr marL="2742761" indent="0">
              <a:buNone/>
              <a:defRPr sz="2000"/>
            </a:lvl7pPr>
            <a:lvl8pPr marL="3199888" indent="0">
              <a:buNone/>
              <a:defRPr sz="2000"/>
            </a:lvl8pPr>
            <a:lvl9pPr marL="3657015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27" indent="0">
              <a:buNone/>
              <a:defRPr sz="1200"/>
            </a:lvl2pPr>
            <a:lvl3pPr marL="914254" indent="0">
              <a:buNone/>
              <a:defRPr sz="1000"/>
            </a:lvl3pPr>
            <a:lvl4pPr marL="1371381" indent="0">
              <a:buNone/>
              <a:defRPr sz="900"/>
            </a:lvl4pPr>
            <a:lvl5pPr marL="1828507" indent="0">
              <a:buNone/>
              <a:defRPr sz="900"/>
            </a:lvl5pPr>
            <a:lvl6pPr marL="2285634" indent="0">
              <a:buNone/>
              <a:defRPr sz="900"/>
            </a:lvl6pPr>
            <a:lvl7pPr marL="2742761" indent="0">
              <a:buNone/>
              <a:defRPr sz="900"/>
            </a:lvl7pPr>
            <a:lvl8pPr marL="3199888" indent="0">
              <a:buNone/>
              <a:defRPr sz="900"/>
            </a:lvl8pPr>
            <a:lvl9pPr marL="365701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CE3F-1D0C-4868-9201-9CC45E6C1390}" type="datetimeFigureOut">
              <a:rPr lang="en-US" smtClean="0"/>
              <a:pPr/>
              <a:t>5/30/2011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13000" b="8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25" tIns="45713" rIns="91425" bIns="4571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25" tIns="45713" rIns="91425" bIns="4571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25" tIns="45713" rIns="91425" bIns="45713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2CE3F-1D0C-4868-9201-9CC45E6C1390}" type="datetimeFigureOut">
              <a:rPr lang="en-US" smtClean="0"/>
              <a:pPr/>
              <a:t>5/30/2011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25" tIns="45713" rIns="91425" bIns="45713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25" tIns="45713" rIns="91425" bIns="45713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0C73A-8263-44E0-85DF-600D742C7FF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25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1019" indent="-371019" algn="l" defTabSz="9142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699" indent="-361760" algn="l" defTabSz="9142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17" indent="-228563" algn="l" defTabSz="9142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44" indent="-228563" algn="l" defTabSz="9142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71" indent="-228563" algn="l" defTabSz="9142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98" indent="-228563" algn="l" defTabSz="9142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25" indent="-228563" algn="l" defTabSz="9142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51" indent="-228563" algn="l" defTabSz="9142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78" indent="-228563" algn="l" defTabSz="9142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7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4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81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07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34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61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88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15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1470025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TIU Tracking System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514600" y="2514600"/>
            <a:ext cx="6400800" cy="24384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Sponsor	Intel</a:t>
            </a:r>
          </a:p>
          <a:p>
            <a:pPr algn="l"/>
            <a:r>
              <a:rPr lang="en-US" dirty="0" smtClean="0"/>
              <a:t>Advisor		Prof. Robert Daasch</a:t>
            </a:r>
          </a:p>
          <a:p>
            <a:pPr algn="l"/>
            <a:r>
              <a:rPr lang="en-US" dirty="0" smtClean="0"/>
              <a:t>Team		Daniel Ferguson</a:t>
            </a:r>
          </a:p>
          <a:p>
            <a:pPr algn="l"/>
            <a:r>
              <a:rPr lang="en-US" dirty="0" smtClean="0"/>
              <a:t>		Man Hoang</a:t>
            </a:r>
          </a:p>
          <a:p>
            <a:pPr algn="l"/>
            <a:r>
              <a:rPr lang="en-US" dirty="0" smtClean="0"/>
              <a:t>		Lynh Pham</a:t>
            </a:r>
          </a:p>
          <a:p>
            <a:pPr algn="l"/>
            <a:r>
              <a:rPr lang="en-US" dirty="0" smtClean="0"/>
              <a:t>		Tri Truong</a:t>
            </a:r>
          </a:p>
          <a:p>
            <a:pPr algn="l"/>
            <a:r>
              <a:rPr lang="en-US" dirty="0" smtClean="0"/>
              <a:t>		Dung Le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309360"/>
            <a:ext cx="9144000" cy="548640"/>
          </a:xfrm>
          <a:prstGeom prst="rect">
            <a:avLst/>
          </a:prstGeom>
          <a:solidFill>
            <a:schemeClr val="accent3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047" tIns="9523" rIns="19047" bIns="9523"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0893" y="6459234"/>
            <a:ext cx="5347607" cy="246366"/>
          </a:xfrm>
          <a:prstGeom prst="rect">
            <a:avLst/>
          </a:prstGeom>
          <a:noFill/>
        </p:spPr>
        <p:txBody>
          <a:bodyPr wrap="square" lIns="15381" tIns="7691" rIns="15381" bIns="7691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dist="25400" dir="2700000" algn="tl" rotWithShape="0">
                    <a:schemeClr val="bg1"/>
                  </a:outerShdw>
                </a:effectLst>
              </a:rPr>
              <a:t>Department of Electrical and Computer Engineering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dist="25400" dir="2700000" algn="tl" rotWithShape="0">
                  <a:schemeClr val="bg1"/>
                </a:outerShdw>
              </a:effectLst>
            </a:endParaRPr>
          </a:p>
        </p:txBody>
      </p:sp>
      <p:pic>
        <p:nvPicPr>
          <p:cNvPr id="8" name="Picture 7" descr="psu-mcecs_logo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29500" y="6324600"/>
            <a:ext cx="1251857" cy="513457"/>
          </a:xfrm>
          <a:prstGeom prst="rect">
            <a:avLst/>
          </a:prstGeom>
        </p:spPr>
      </p:pic>
      <p:pic>
        <p:nvPicPr>
          <p:cNvPr id="9" name="Picture 8" descr="colorba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0" y="2286000"/>
            <a:ext cx="7620000" cy="571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noFill/>
        </p:spPr>
        <p:txBody>
          <a:bodyPr lIns="91440" tIns="0" bIns="0"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System Overview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Hardware</a:t>
            </a:r>
          </a:p>
          <a:p>
            <a:r>
              <a:rPr lang="en-US" dirty="0" smtClean="0"/>
              <a:t>Firmware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Software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Deployment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Results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Conclusions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Firmware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Autofit/>
          </a:bodyPr>
          <a:lstStyle/>
          <a:p>
            <a:r>
              <a:rPr lang="en-US" sz="2000" dirty="0" smtClean="0"/>
              <a:t>IMAGE</a:t>
            </a:r>
            <a:endParaRPr lang="en-US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Firmware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Autofit/>
          </a:bodyPr>
          <a:lstStyle/>
          <a:p>
            <a:r>
              <a:rPr lang="en-US" sz="2000" dirty="0" smtClean="0"/>
              <a:t>Tag</a:t>
            </a:r>
          </a:p>
          <a:p>
            <a:pPr lvl="1"/>
            <a:r>
              <a:rPr lang="en-US" sz="1800" dirty="0" smtClean="0"/>
              <a:t>Mostly in low power state</a:t>
            </a:r>
          </a:p>
          <a:p>
            <a:pPr lvl="1"/>
            <a:r>
              <a:rPr lang="en-US" sz="1800" dirty="0" smtClean="0"/>
              <a:t>Periodically wakes up to broadcast</a:t>
            </a:r>
          </a:p>
          <a:p>
            <a:r>
              <a:rPr lang="en-US" sz="2000" dirty="0" smtClean="0"/>
              <a:t>Detector</a:t>
            </a:r>
          </a:p>
          <a:p>
            <a:pPr lvl="1"/>
            <a:r>
              <a:rPr lang="en-US" sz="1800" dirty="0" smtClean="0"/>
              <a:t>Listen for messages from tags and other detectors</a:t>
            </a:r>
          </a:p>
          <a:p>
            <a:pPr lvl="1"/>
            <a:r>
              <a:rPr lang="en-US" sz="1800" dirty="0" smtClean="0"/>
              <a:t>Controlled flooding</a:t>
            </a:r>
          </a:p>
          <a:p>
            <a:pPr lvl="1"/>
            <a:r>
              <a:rPr lang="en-US" sz="1800" dirty="0" smtClean="0"/>
              <a:t>Collision avoidance via time division</a:t>
            </a:r>
          </a:p>
          <a:p>
            <a:r>
              <a:rPr lang="en-US" sz="2000" dirty="0" smtClean="0"/>
              <a:t>Proxy</a:t>
            </a:r>
          </a:p>
          <a:p>
            <a:pPr lvl="1"/>
            <a:r>
              <a:rPr lang="en-US" sz="1800" dirty="0" smtClean="0"/>
              <a:t>Listens for messages from detectors</a:t>
            </a:r>
          </a:p>
          <a:p>
            <a:pPr lvl="1"/>
            <a:r>
              <a:rPr lang="en-US" sz="1800" dirty="0" smtClean="0"/>
              <a:t>Forwards messages to Controller</a:t>
            </a:r>
          </a:p>
          <a:p>
            <a:r>
              <a:rPr lang="en-US" sz="2000" dirty="0" smtClean="0"/>
              <a:t>Generally</a:t>
            </a:r>
          </a:p>
          <a:p>
            <a:pPr lvl="1"/>
            <a:r>
              <a:rPr lang="en-US" sz="1800" dirty="0" smtClean="0"/>
              <a:t>All speak a common message format which includes</a:t>
            </a:r>
          </a:p>
          <a:p>
            <a:pPr lvl="2"/>
            <a:r>
              <a:rPr lang="en-US" sz="1400" dirty="0" smtClean="0"/>
              <a:t>Battery Information</a:t>
            </a:r>
          </a:p>
          <a:p>
            <a:pPr lvl="2"/>
            <a:r>
              <a:rPr lang="en-US" sz="1400" dirty="0" smtClean="0"/>
              <a:t>Infrastructure for a more sophisticated routing protocol</a:t>
            </a:r>
          </a:p>
          <a:p>
            <a:pPr lvl="2"/>
            <a:r>
              <a:rPr lang="en-US" sz="1400" dirty="0" smtClean="0"/>
              <a:t>Fixed length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noFill/>
        </p:spPr>
        <p:txBody>
          <a:bodyPr lIns="91440" tIns="0" bIns="0"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System Overview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Hardware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Firmware</a:t>
            </a:r>
          </a:p>
          <a:p>
            <a:r>
              <a:rPr lang="en-US" dirty="0" smtClean="0"/>
              <a:t>Software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Deployment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Results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Conclusions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</a:p>
          <a:p>
            <a:pPr lvl="1"/>
            <a:r>
              <a:rPr lang="en-US" dirty="0" smtClean="0"/>
              <a:t>Collects data from Proxy</a:t>
            </a:r>
          </a:p>
          <a:p>
            <a:pPr lvl="1"/>
            <a:r>
              <a:rPr lang="en-US" dirty="0" smtClean="0"/>
              <a:t>Feed data to Location Engine</a:t>
            </a:r>
          </a:p>
          <a:p>
            <a:pPr lvl="1"/>
            <a:r>
              <a:rPr lang="en-US" dirty="0" smtClean="0"/>
              <a:t>Two operating modes</a:t>
            </a:r>
          </a:p>
          <a:p>
            <a:pPr lvl="2"/>
            <a:r>
              <a:rPr lang="en-US" dirty="0" smtClean="0"/>
              <a:t>Calibrating</a:t>
            </a:r>
          </a:p>
          <a:p>
            <a:pPr lvl="3"/>
            <a:r>
              <a:rPr lang="en-US" dirty="0" smtClean="0"/>
              <a:t>Collects RF signature at calibration points</a:t>
            </a:r>
          </a:p>
          <a:p>
            <a:pPr lvl="3"/>
            <a:r>
              <a:rPr lang="en-US" dirty="0" smtClean="0"/>
              <a:t>Stores calibration data in a local database</a:t>
            </a:r>
          </a:p>
          <a:p>
            <a:pPr lvl="2"/>
            <a:r>
              <a:rPr lang="en-US" dirty="0" smtClean="0"/>
              <a:t>Locating</a:t>
            </a:r>
          </a:p>
          <a:p>
            <a:pPr lvl="3"/>
            <a:r>
              <a:rPr lang="en-US" dirty="0" smtClean="0"/>
              <a:t>Passes calibration data to Location Engine</a:t>
            </a:r>
          </a:p>
          <a:p>
            <a:pPr lvl="3"/>
            <a:r>
              <a:rPr lang="en-US" dirty="0" smtClean="0"/>
              <a:t>Collects and sorts data into packets</a:t>
            </a:r>
          </a:p>
          <a:p>
            <a:pPr lvl="3"/>
            <a:r>
              <a:rPr lang="en-US" dirty="0" smtClean="0"/>
              <a:t>Feeds the packets to Location Engine</a:t>
            </a:r>
          </a:p>
          <a:p>
            <a:pPr lvl="3"/>
            <a:r>
              <a:rPr lang="en-US" dirty="0" smtClean="0"/>
              <a:t>Stores results in MySQL Database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Location Engine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Web App</a:t>
            </a:r>
          </a:p>
          <a:p>
            <a:pPr lvl="1"/>
            <a:r>
              <a:rPr lang="en-US" dirty="0" smtClean="0"/>
              <a:t>Functionalities</a:t>
            </a:r>
          </a:p>
          <a:p>
            <a:pPr lvl="2"/>
            <a:r>
              <a:rPr lang="en-US" dirty="0" smtClean="0"/>
              <a:t>Visualize tags’ and detectors’ locations</a:t>
            </a:r>
          </a:p>
          <a:p>
            <a:pPr lvl="2"/>
            <a:r>
              <a:rPr lang="en-US" dirty="0" smtClean="0"/>
              <a:t>Add, modify, and remove tags and detectors</a:t>
            </a:r>
          </a:p>
          <a:p>
            <a:pPr lvl="2"/>
            <a:r>
              <a:rPr lang="en-US" dirty="0" smtClean="0"/>
              <a:t>Configure the tracking area</a:t>
            </a:r>
          </a:p>
          <a:p>
            <a:pPr lvl="1"/>
            <a:r>
              <a:rPr lang="en-US" dirty="0" smtClean="0"/>
              <a:t>Design Goals</a:t>
            </a:r>
          </a:p>
          <a:p>
            <a:pPr lvl="2"/>
            <a:r>
              <a:rPr lang="en-US" dirty="0" smtClean="0"/>
              <a:t>Fast</a:t>
            </a:r>
          </a:p>
          <a:p>
            <a:pPr lvl="2"/>
            <a:r>
              <a:rPr lang="en-US" dirty="0" smtClean="0"/>
              <a:t>Simple</a:t>
            </a:r>
          </a:p>
          <a:p>
            <a:pPr lvl="2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Technologies</a:t>
            </a:r>
          </a:p>
          <a:p>
            <a:pPr lvl="2"/>
            <a:r>
              <a:rPr lang="en-US" dirty="0" smtClean="0"/>
              <a:t>PHP</a:t>
            </a:r>
          </a:p>
          <a:p>
            <a:pPr lvl="2"/>
            <a:r>
              <a:rPr lang="en-US" dirty="0" smtClean="0"/>
              <a:t>HTML5, CSS3, </a:t>
            </a:r>
            <a:r>
              <a:rPr lang="en-US" dirty="0" smtClean="0"/>
              <a:t>JavaScript</a:t>
            </a:r>
          </a:p>
          <a:p>
            <a:pPr lvl="1"/>
            <a:r>
              <a:rPr lang="en-US" dirty="0" smtClean="0"/>
              <a:t>Why Web?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noFill/>
        </p:spPr>
        <p:txBody>
          <a:bodyPr lIns="91440" tIns="0" bIns="0"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System Overview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Hardware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Firmware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Software</a:t>
            </a:r>
          </a:p>
          <a:p>
            <a:r>
              <a:rPr lang="en-US" dirty="0" smtClean="0"/>
              <a:t>Deployment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Results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Conclusions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Detector placement</a:t>
            </a:r>
          </a:p>
          <a:p>
            <a:r>
              <a:rPr lang="en-US" dirty="0" smtClean="0"/>
              <a:t>Calibration density</a:t>
            </a:r>
          </a:p>
          <a:p>
            <a:r>
              <a:rPr lang="en-US" dirty="0" smtClean="0"/>
              <a:t>Each tag has a unique ID with respect to other tags</a:t>
            </a:r>
          </a:p>
          <a:p>
            <a:r>
              <a:rPr lang="en-US" dirty="0" smtClean="0"/>
              <a:t>Each detector has a unique ID with respect to other detectors</a:t>
            </a:r>
          </a:p>
          <a:p>
            <a:r>
              <a:rPr lang="en-US" dirty="0" smtClean="0"/>
              <a:t>Proxy possible configurations </a:t>
            </a:r>
          </a:p>
          <a:p>
            <a:pPr lvl="1"/>
            <a:r>
              <a:rPr lang="en-US" dirty="0" smtClean="0"/>
              <a:t>Proxy must have access to LAN</a:t>
            </a:r>
          </a:p>
          <a:p>
            <a:pPr lvl="1"/>
            <a:r>
              <a:rPr lang="en-US" dirty="0" smtClean="0"/>
              <a:t>Proxy must create an Ad-Hoc Access point for Controller to connect to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6866" name="Picture 2" descr="D:\Courses\2010-2011\Capstone\Docs\Images\MapDetectableRangePresentation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828800" y="2057400"/>
            <a:ext cx="5544324" cy="37438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Key requirements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Size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Power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Accuracy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noFill/>
        </p:spPr>
        <p:txBody>
          <a:bodyPr lIns="91440" tIns="0" bIns="0"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System Overview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Hardware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Firmware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Software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Deployment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Conclusions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Size: 1” x 1” x 1”</a:t>
            </a:r>
            <a:endParaRPr lang="en-US" dirty="0"/>
          </a:p>
        </p:txBody>
      </p:sp>
      <p:pic>
        <p:nvPicPr>
          <p:cNvPr id="7169" name="Picture 1" descr="D:\Courses\2010-2011\Capstone\Docs\Images\Ta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2286000"/>
            <a:ext cx="3309938" cy="25177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</a:t>
            </a:r>
          </a:p>
          <a:p>
            <a:pPr lvl="1"/>
            <a:r>
              <a:rPr lang="en-US" dirty="0" smtClean="0"/>
              <a:t>240mAh coin cell battery</a:t>
            </a:r>
          </a:p>
          <a:p>
            <a:pPr lvl="1"/>
            <a:r>
              <a:rPr lang="en-US" dirty="0" smtClean="0"/>
              <a:t>30mA transmit current</a:t>
            </a:r>
          </a:p>
          <a:p>
            <a:pPr lvl="1"/>
            <a:r>
              <a:rPr lang="en-US" dirty="0" smtClean="0"/>
              <a:t>40µA sleep current</a:t>
            </a:r>
          </a:p>
          <a:p>
            <a:pPr lvl="1"/>
            <a:r>
              <a:rPr lang="en-US" dirty="0" smtClean="0"/>
              <a:t>1sec broadcast interval</a:t>
            </a:r>
          </a:p>
          <a:p>
            <a:pPr lvl="1"/>
            <a:r>
              <a:rPr lang="en-US" dirty="0" smtClean="0"/>
              <a:t>3ms transmit window</a:t>
            </a:r>
          </a:p>
          <a:p>
            <a:pPr lvl="1"/>
            <a:r>
              <a:rPr lang="en-US" dirty="0" smtClean="0"/>
              <a:t>0.3% duty cycle</a:t>
            </a: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962150" y="4743450"/>
            <a:ext cx="5200650" cy="1504950"/>
            <a:chOff x="0" y="457200"/>
            <a:chExt cx="5200650" cy="1504950"/>
          </a:xfrm>
        </p:grpSpPr>
        <p:pic>
          <p:nvPicPr>
            <p:cNvPr id="6151" name="Picture 7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0" y="457200"/>
              <a:ext cx="5200650" cy="742950"/>
            </a:xfrm>
            <a:prstGeom prst="rect">
              <a:avLst/>
            </a:prstGeom>
            <a:noFill/>
          </p:spPr>
        </p:pic>
        <p:pic>
          <p:nvPicPr>
            <p:cNvPr id="6150" name="Picture 6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933450" y="1200150"/>
              <a:ext cx="1504950" cy="381000"/>
            </a:xfrm>
            <a:prstGeom prst="rect">
              <a:avLst/>
            </a:prstGeom>
            <a:noFill/>
          </p:spPr>
        </p:pic>
        <p:pic>
          <p:nvPicPr>
            <p:cNvPr id="6149" name="Picture 5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933450" y="1581150"/>
              <a:ext cx="1504950" cy="381000"/>
            </a:xfrm>
            <a:prstGeom prst="rect">
              <a:avLst/>
            </a:prstGeom>
            <a:noFill/>
          </p:spPr>
        </p:pic>
      </p:grp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0" y="1200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914400" y="1581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914400" y="1962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</a:p>
          <a:p>
            <a:pPr lvl="1"/>
            <a:r>
              <a:rPr lang="en-US" dirty="0" smtClean="0"/>
              <a:t>Average 2m</a:t>
            </a:r>
          </a:p>
          <a:p>
            <a:pPr lvl="1"/>
            <a:r>
              <a:rPr lang="en-US" dirty="0" smtClean="0"/>
              <a:t>Less than 1m at calibration points</a:t>
            </a:r>
            <a:endParaRPr lang="en-US" dirty="0"/>
          </a:p>
        </p:txBody>
      </p:sp>
      <p:pic>
        <p:nvPicPr>
          <p:cNvPr id="5121" name="Picture 1" descr="D:\Courses\2010-2011\Capstone\Docs\Images\AccuracyPlot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143857" y="3101723"/>
            <a:ext cx="6857143" cy="307047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noFill/>
        </p:spPr>
        <p:txBody>
          <a:bodyPr lIns="91440" tIns="0" bIns="0"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System Overview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Hardware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Firmware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Software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Deployment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Results</a:t>
            </a:r>
          </a:p>
          <a:p>
            <a:r>
              <a:rPr lang="en-US" dirty="0" smtClean="0"/>
              <a:t>Conclusions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Antenna design</a:t>
            </a:r>
          </a:p>
          <a:p>
            <a:r>
              <a:rPr lang="en-US" dirty="0" smtClean="0"/>
              <a:t>More testing</a:t>
            </a:r>
          </a:p>
          <a:p>
            <a:pPr lvl="1"/>
            <a:r>
              <a:rPr lang="en-US" dirty="0" smtClean="0"/>
              <a:t>Calibration density</a:t>
            </a:r>
          </a:p>
          <a:p>
            <a:pPr lvl="1"/>
            <a:r>
              <a:rPr lang="en-US" dirty="0" smtClean="0"/>
              <a:t>Detector placement</a:t>
            </a:r>
          </a:p>
          <a:p>
            <a:r>
              <a:rPr lang="en-US" dirty="0" smtClean="0"/>
              <a:t>Improve testability</a:t>
            </a:r>
          </a:p>
          <a:p>
            <a:r>
              <a:rPr lang="en-US" dirty="0" smtClean="0"/>
              <a:t>Different algorithms</a:t>
            </a:r>
          </a:p>
          <a:p>
            <a:r>
              <a:rPr lang="en-US" dirty="0" smtClean="0"/>
              <a:t>Environment &amp; signal strength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Professor Robert Daasch</a:t>
            </a:r>
          </a:p>
          <a:p>
            <a:r>
              <a:rPr lang="en-US" dirty="0" smtClean="0"/>
              <a:t>Alfonso Pereira &amp; </a:t>
            </a:r>
            <a:r>
              <a:rPr lang="en-US" dirty="0" err="1" smtClean="0"/>
              <a:t>Sameer</a:t>
            </a:r>
            <a:r>
              <a:rPr lang="en-US" dirty="0" smtClean="0"/>
              <a:t> </a:t>
            </a:r>
            <a:r>
              <a:rPr lang="en-US" dirty="0" err="1" smtClean="0"/>
              <a:t>Ruiwale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noFill/>
        </p:spPr>
        <p:txBody>
          <a:bodyPr lIns="91440" tIns="0" bIns="0"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r>
              <a:rPr lang="en-US" dirty="0" smtClean="0"/>
              <a:t>System Overview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Hardware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Firmware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Software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Deployment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Results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Conclusions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pic>
        <p:nvPicPr>
          <p:cNvPr id="4" name="Content Placeholder 3" descr="System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406406"/>
            <a:ext cx="8229600" cy="323422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noFill/>
        </p:spPr>
        <p:txBody>
          <a:bodyPr lIns="91440" tIns="0" bIns="0"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System Overview</a:t>
            </a:r>
          </a:p>
          <a:p>
            <a:r>
              <a:rPr lang="en-US" dirty="0" smtClean="0"/>
              <a:t>Hardware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Firmware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Software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Deployment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Results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Conclusions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Devices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Tag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Detector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Proxy</a:t>
            </a:r>
          </a:p>
          <a:p>
            <a:r>
              <a:rPr lang="en-US" dirty="0" smtClean="0"/>
              <a:t>Components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RF12 transceiver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ATmega328p MCU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WiFly 802.11b/g transceiver</a:t>
            </a:r>
          </a:p>
          <a:p>
            <a:r>
              <a:rPr lang="en-US" dirty="0" smtClean="0"/>
              <a:t>Schematic and layout by Eagle CAD</a:t>
            </a:r>
          </a:p>
          <a:p>
            <a:r>
              <a:rPr lang="en-US" dirty="0" smtClean="0"/>
              <a:t>PCB by Sunstone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Tag</a:t>
            </a:r>
          </a:p>
          <a:p>
            <a:pPr lvl="1"/>
            <a:r>
              <a:rPr lang="en-US" dirty="0" smtClean="0"/>
              <a:t>RF12 transceiver</a:t>
            </a:r>
          </a:p>
          <a:p>
            <a:pPr lvl="1"/>
            <a:r>
              <a:rPr lang="en-US" dirty="0" smtClean="0"/>
              <a:t>ATmega328p MCU</a:t>
            </a:r>
          </a:p>
          <a:p>
            <a:pPr lvl="1"/>
            <a:r>
              <a:rPr lang="en-US" dirty="0" smtClean="0"/>
              <a:t>Size</a:t>
            </a:r>
            <a:r>
              <a:rPr lang="en-US" dirty="0" smtClean="0"/>
              <a:t>: </a:t>
            </a:r>
            <a:r>
              <a:rPr lang="en-US" dirty="0" smtClean="0"/>
              <a:t>1” x 1” </a:t>
            </a:r>
            <a:r>
              <a:rPr lang="en-US" dirty="0" smtClean="0"/>
              <a:t>x 1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240mAh coin cell battery</a:t>
            </a:r>
            <a:endParaRPr lang="en-US" dirty="0" smtClean="0"/>
          </a:p>
        </p:txBody>
      </p:sp>
      <p:pic>
        <p:nvPicPr>
          <p:cNvPr id="2050" name="Picture 2" descr="D:\Courses\2010-2011\Capstone\Docs\Images\Tag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76463" y="3581400"/>
            <a:ext cx="3309937" cy="2517775"/>
          </a:xfrm>
          <a:prstGeom prst="rect">
            <a:avLst/>
          </a:prstGeom>
          <a:noFill/>
        </p:spPr>
      </p:pic>
      <p:pic>
        <p:nvPicPr>
          <p:cNvPr id="2051" name="Picture 3" descr="D:\Courses\2010-2011\Capstone\Docs\Images\TagPC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1905000"/>
            <a:ext cx="2409825" cy="242887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471863" y="5867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Product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53200" y="4343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Layout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Detector</a:t>
            </a:r>
          </a:p>
          <a:p>
            <a:pPr lvl="1"/>
            <a:r>
              <a:rPr lang="en-US" dirty="0" smtClean="0"/>
              <a:t>RF12 transceiver</a:t>
            </a:r>
          </a:p>
          <a:p>
            <a:pPr lvl="1"/>
            <a:r>
              <a:rPr lang="en-US" dirty="0" smtClean="0"/>
              <a:t>ATmega328p MCU</a:t>
            </a:r>
          </a:p>
          <a:p>
            <a:pPr lvl="1"/>
            <a:r>
              <a:rPr lang="en-US" dirty="0" smtClean="0"/>
              <a:t>Status LED</a:t>
            </a:r>
          </a:p>
          <a:p>
            <a:pPr lvl="1"/>
            <a:r>
              <a:rPr lang="en-US" dirty="0" smtClean="0"/>
              <a:t>Size: 3.5” x 1”</a:t>
            </a:r>
            <a:endParaRPr lang="en-US" dirty="0"/>
          </a:p>
        </p:txBody>
      </p:sp>
      <p:pic>
        <p:nvPicPr>
          <p:cNvPr id="3074" name="Picture 2" descr="D:\Courses\2010-2011\Capstone\Docs\Images\DetectorPC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4191000"/>
            <a:ext cx="6002337" cy="1752600"/>
          </a:xfrm>
          <a:prstGeom prst="rect">
            <a:avLst/>
          </a:prstGeom>
          <a:noFill/>
        </p:spPr>
      </p:pic>
      <p:pic>
        <p:nvPicPr>
          <p:cNvPr id="3075" name="Picture 3" descr="D:\Courses\2010-2011\Capstone\Docs\Images\Detecto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1295400"/>
            <a:ext cx="3390900" cy="2540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715000" y="3429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Product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19600" y="6019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Layout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Proxy</a:t>
            </a:r>
          </a:p>
          <a:p>
            <a:pPr lvl="1"/>
            <a:r>
              <a:rPr lang="en-US" dirty="0" smtClean="0"/>
              <a:t>RF12 transceiver</a:t>
            </a:r>
          </a:p>
          <a:p>
            <a:pPr lvl="1"/>
            <a:r>
              <a:rPr lang="en-US" dirty="0" smtClean="0"/>
              <a:t>ATmega328p MCU</a:t>
            </a:r>
          </a:p>
          <a:p>
            <a:pPr lvl="1"/>
            <a:r>
              <a:rPr lang="en-US" dirty="0" smtClean="0"/>
              <a:t>WiFly 802.11b/g transceiver</a:t>
            </a:r>
          </a:p>
          <a:p>
            <a:pPr lvl="1"/>
            <a:r>
              <a:rPr lang="en-US" dirty="0" smtClean="0"/>
              <a:t>Breadboard prototype</a:t>
            </a:r>
          </a:p>
          <a:p>
            <a:pPr lvl="1"/>
            <a:r>
              <a:rPr lang="en-US" dirty="0" smtClean="0"/>
              <a:t>Ceramic antenna</a:t>
            </a:r>
          </a:p>
        </p:txBody>
      </p:sp>
      <p:pic>
        <p:nvPicPr>
          <p:cNvPr id="4098" name="Picture 2" descr="D:\Courses\2010-2011\Capstone\Docs\Images\wify_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1752600"/>
            <a:ext cx="3124200" cy="24447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IU_Track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221</TotalTime>
  <Words>493</Words>
  <Application>Microsoft Office PowerPoint</Application>
  <PresentationFormat>On-screen Show (4:3)</PresentationFormat>
  <Paragraphs>194</Paragraphs>
  <Slides>27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TIU_Tracking</vt:lpstr>
      <vt:lpstr>TIU Tracking System</vt:lpstr>
      <vt:lpstr>Introduction</vt:lpstr>
      <vt:lpstr>Agenda</vt:lpstr>
      <vt:lpstr>System Overview</vt:lpstr>
      <vt:lpstr>Agenda</vt:lpstr>
      <vt:lpstr>Hardware</vt:lpstr>
      <vt:lpstr>Hardware</vt:lpstr>
      <vt:lpstr>Hardware</vt:lpstr>
      <vt:lpstr>Hardware</vt:lpstr>
      <vt:lpstr>Agenda</vt:lpstr>
      <vt:lpstr>Firmware</vt:lpstr>
      <vt:lpstr>Firmware</vt:lpstr>
      <vt:lpstr>Agenda</vt:lpstr>
      <vt:lpstr>Software</vt:lpstr>
      <vt:lpstr>Software</vt:lpstr>
      <vt:lpstr>Software</vt:lpstr>
      <vt:lpstr>Agenda</vt:lpstr>
      <vt:lpstr>Deployment</vt:lpstr>
      <vt:lpstr>Deployment</vt:lpstr>
      <vt:lpstr>Agenda</vt:lpstr>
      <vt:lpstr>Results</vt:lpstr>
      <vt:lpstr>Results</vt:lpstr>
      <vt:lpstr>Results</vt:lpstr>
      <vt:lpstr>Agenda</vt:lpstr>
      <vt:lpstr>Conclusions</vt:lpstr>
      <vt:lpstr>Acknowledgement</vt:lpstr>
      <vt:lpstr>Demo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Kin</dc:creator>
  <cp:lastModifiedBy>Kin</cp:lastModifiedBy>
  <cp:revision>92</cp:revision>
  <dcterms:created xsi:type="dcterms:W3CDTF">2011-05-30T19:23:53Z</dcterms:created>
  <dcterms:modified xsi:type="dcterms:W3CDTF">2011-05-31T00:19:51Z</dcterms:modified>
</cp:coreProperties>
</file>