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9" r:id="rId2"/>
    <p:sldId id="261" r:id="rId3"/>
    <p:sldId id="263" r:id="rId4"/>
    <p:sldId id="262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8" r:id="rId13"/>
    <p:sldId id="273" r:id="rId14"/>
    <p:sldId id="277" r:id="rId15"/>
    <p:sldId id="279" r:id="rId16"/>
    <p:sldId id="280" r:id="rId17"/>
    <p:sldId id="274" r:id="rId18"/>
    <p:sldId id="281" r:id="rId19"/>
    <p:sldId id="288" r:id="rId20"/>
    <p:sldId id="275" r:id="rId21"/>
    <p:sldId id="282" r:id="rId22"/>
    <p:sldId id="283" r:id="rId23"/>
    <p:sldId id="284" r:id="rId24"/>
    <p:sldId id="285" r:id="rId25"/>
    <p:sldId id="286" r:id="rId26"/>
    <p:sldId id="287" r:id="rId27"/>
  </p:sldIdLst>
  <p:sldSz cx="9144000" cy="6858000" type="screen4x3"/>
  <p:notesSz cx="6858000" cy="9144000"/>
  <p:defaultTextStyle>
    <a:defPPr>
      <a:defRPr lang="en-US"/>
    </a:defPPr>
    <a:lvl1pPr marL="0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4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81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7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34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61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88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15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DF3"/>
    <a:srgbClr val="0660A8"/>
    <a:srgbClr val="1784F1"/>
    <a:srgbClr val="0D71D7"/>
    <a:srgbClr val="8FC4F9"/>
    <a:srgbClr val="55A5F5"/>
    <a:srgbClr val="0877D2"/>
    <a:srgbClr val="5A9817"/>
    <a:srgbClr val="0A67C5"/>
    <a:srgbClr val="FAFAF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6" autoAdjust="0"/>
    <p:restoredTop sz="98746" autoAdjust="0"/>
  </p:normalViewPr>
  <p:slideViewPr>
    <p:cSldViewPr>
      <p:cViewPr>
        <p:scale>
          <a:sx n="70" d="100"/>
          <a:sy n="70" d="100"/>
        </p:scale>
        <p:origin x="-117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AF894-3CA5-4BF5-999A-858F3B50E095}" type="datetimeFigureOut">
              <a:rPr lang="en-US" smtClean="0"/>
              <a:t>5/30/2011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94DA5-F55E-4B27-9A4E-51866B25DD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94DA5-F55E-4B27-9A4E-51866B25DDA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5120640"/>
          </a:xfrm>
        </p:spPr>
        <p:txBody>
          <a:bodyPr/>
          <a:lstStyle>
            <a:lvl1pPr>
              <a:defRPr sz="2800"/>
            </a:lvl1pPr>
            <a:lvl2pPr>
              <a:buSzPct val="70000"/>
              <a:buFont typeface="Courier New" pitchFamily="49" charset="0"/>
              <a:buChar char="o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SzPct val="50000"/>
              <a:buFont typeface="Wingdings" pitchFamily="2" charset="2"/>
              <a:buChar char="q"/>
              <a:defRPr sz="1800" baseline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200"/>
            </a:lvl2pPr>
            <a:lvl3pPr marL="914254" indent="0">
              <a:buNone/>
              <a:defRPr sz="1000"/>
            </a:lvl3pPr>
            <a:lvl4pPr marL="1371381" indent="0">
              <a:buNone/>
              <a:defRPr sz="900"/>
            </a:lvl4pPr>
            <a:lvl5pPr marL="1828507" indent="0">
              <a:buNone/>
              <a:defRPr sz="900"/>
            </a:lvl5pPr>
            <a:lvl6pPr marL="2285634" indent="0">
              <a:buNone/>
              <a:defRPr sz="900"/>
            </a:lvl6pPr>
            <a:lvl7pPr marL="2742761" indent="0">
              <a:buNone/>
              <a:defRPr sz="900"/>
            </a:lvl7pPr>
            <a:lvl8pPr marL="3199888" indent="0">
              <a:buNone/>
              <a:defRPr sz="900"/>
            </a:lvl8pPr>
            <a:lvl9pPr marL="365701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27" indent="0">
              <a:buNone/>
              <a:defRPr sz="2800"/>
            </a:lvl2pPr>
            <a:lvl3pPr marL="914254" indent="0">
              <a:buNone/>
              <a:defRPr sz="2400"/>
            </a:lvl3pPr>
            <a:lvl4pPr marL="1371381" indent="0">
              <a:buNone/>
              <a:defRPr sz="2000"/>
            </a:lvl4pPr>
            <a:lvl5pPr marL="1828507" indent="0">
              <a:buNone/>
              <a:defRPr sz="2000"/>
            </a:lvl5pPr>
            <a:lvl6pPr marL="2285634" indent="0">
              <a:buNone/>
              <a:defRPr sz="2000"/>
            </a:lvl6pPr>
            <a:lvl7pPr marL="2742761" indent="0">
              <a:buNone/>
              <a:defRPr sz="2000"/>
            </a:lvl7pPr>
            <a:lvl8pPr marL="3199888" indent="0">
              <a:buNone/>
              <a:defRPr sz="2000"/>
            </a:lvl8pPr>
            <a:lvl9pPr marL="3657015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200"/>
            </a:lvl2pPr>
            <a:lvl3pPr marL="914254" indent="0">
              <a:buNone/>
              <a:defRPr sz="1000"/>
            </a:lvl3pPr>
            <a:lvl4pPr marL="1371381" indent="0">
              <a:buNone/>
              <a:defRPr sz="900"/>
            </a:lvl4pPr>
            <a:lvl5pPr marL="1828507" indent="0">
              <a:buNone/>
              <a:defRPr sz="900"/>
            </a:lvl5pPr>
            <a:lvl6pPr marL="2285634" indent="0">
              <a:buNone/>
              <a:defRPr sz="900"/>
            </a:lvl6pPr>
            <a:lvl7pPr marL="2742761" indent="0">
              <a:buNone/>
              <a:defRPr sz="900"/>
            </a:lvl7pPr>
            <a:lvl8pPr marL="3199888" indent="0">
              <a:buNone/>
              <a:defRPr sz="900"/>
            </a:lvl8pPr>
            <a:lvl9pPr marL="365701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13000" b="8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5" tIns="45713" rIns="91425" bIns="457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5" tIns="45713" rIns="91425" bIns="457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019" indent="-371019" algn="l" defTabSz="9142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99" indent="-361760" algn="l" defTabSz="9142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7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4" indent="-228563" algn="l" defTabSz="9142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1" indent="-228563" algn="l" defTabSz="9142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98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25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1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78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8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TIU Tracking System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14600" y="3200400"/>
            <a:ext cx="6400800" cy="24384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Sponsor	Intel</a:t>
            </a:r>
          </a:p>
          <a:p>
            <a:pPr algn="l"/>
            <a:r>
              <a:rPr lang="en-US" dirty="0" smtClean="0"/>
              <a:t>Advisor		Prof. Robert Daasch</a:t>
            </a:r>
          </a:p>
          <a:p>
            <a:pPr algn="l"/>
            <a:r>
              <a:rPr lang="en-US" dirty="0" smtClean="0"/>
              <a:t>Team		Daniel Ferguson</a:t>
            </a:r>
          </a:p>
          <a:p>
            <a:pPr algn="l"/>
            <a:r>
              <a:rPr lang="en-US" dirty="0" smtClean="0"/>
              <a:t>	</a:t>
            </a:r>
            <a:r>
              <a:rPr lang="en-US" dirty="0" smtClean="0"/>
              <a:t>	Man Hoang</a:t>
            </a:r>
          </a:p>
          <a:p>
            <a:pPr algn="l"/>
            <a:r>
              <a:rPr lang="en-US" dirty="0" smtClean="0"/>
              <a:t>	</a:t>
            </a:r>
            <a:r>
              <a:rPr lang="en-US" dirty="0" smtClean="0"/>
              <a:t>	Lynh </a:t>
            </a:r>
            <a:r>
              <a:rPr lang="en-US" dirty="0" smtClean="0"/>
              <a:t>Pham</a:t>
            </a:r>
          </a:p>
          <a:p>
            <a:pPr algn="l"/>
            <a:r>
              <a:rPr lang="en-US" dirty="0" smtClean="0"/>
              <a:t>		Tri Truong</a:t>
            </a:r>
          </a:p>
          <a:p>
            <a:pPr algn="l"/>
            <a:r>
              <a:rPr lang="en-US" dirty="0" smtClean="0"/>
              <a:t>	</a:t>
            </a:r>
            <a:r>
              <a:rPr lang="en-US" dirty="0" smtClean="0"/>
              <a:t>	Dung Le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47" tIns="9523" rIns="19047" bIns="9523"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0893" y="6459234"/>
            <a:ext cx="5347607" cy="246366"/>
          </a:xfrm>
          <a:prstGeom prst="rect">
            <a:avLst/>
          </a:prstGeom>
          <a:noFill/>
        </p:spPr>
        <p:txBody>
          <a:bodyPr wrap="square" lIns="15381" tIns="7691" rIns="15381" bIns="7691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25400" dir="2700000" algn="tl" rotWithShape="0">
                    <a:schemeClr val="bg1"/>
                  </a:outerShdw>
                </a:effectLst>
              </a:rPr>
              <a:t>Department of Electrical and Computer Engineering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dist="25400" dir="2700000" algn="tl" rotWithShape="0">
                  <a:schemeClr val="bg1"/>
                </a:outerShdw>
              </a:effectLst>
            </a:endParaRPr>
          </a:p>
        </p:txBody>
      </p:sp>
      <p:pic>
        <p:nvPicPr>
          <p:cNvPr id="8" name="Picture 7" descr="psu-mcecs_log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29500" y="6324600"/>
            <a:ext cx="1251857" cy="5134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/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IMAGE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Tag</a:t>
            </a:r>
          </a:p>
          <a:p>
            <a:pPr lvl="1"/>
            <a:r>
              <a:rPr lang="en-US" sz="1800" dirty="0" smtClean="0"/>
              <a:t>Mostly in low power state</a:t>
            </a:r>
          </a:p>
          <a:p>
            <a:pPr lvl="1"/>
            <a:r>
              <a:rPr lang="en-US" sz="1800" dirty="0" smtClean="0"/>
              <a:t>Periodically wakes up to broadcast</a:t>
            </a:r>
          </a:p>
          <a:p>
            <a:r>
              <a:rPr lang="en-US" sz="2000" dirty="0" smtClean="0"/>
              <a:t>Detector</a:t>
            </a:r>
            <a:endParaRPr lang="en-US" sz="2000" dirty="0" smtClean="0"/>
          </a:p>
          <a:p>
            <a:pPr lvl="1"/>
            <a:r>
              <a:rPr lang="en-US" sz="1800" dirty="0" smtClean="0"/>
              <a:t>Listen for messages from tags and </a:t>
            </a:r>
            <a:r>
              <a:rPr lang="en-US" sz="1800" dirty="0" smtClean="0"/>
              <a:t>other detectors</a:t>
            </a:r>
            <a:endParaRPr lang="en-US" sz="1800" dirty="0" smtClean="0"/>
          </a:p>
          <a:p>
            <a:pPr lvl="1"/>
            <a:r>
              <a:rPr lang="en-US" sz="1800" dirty="0" smtClean="0"/>
              <a:t>Controlled </a:t>
            </a:r>
            <a:r>
              <a:rPr lang="en-US" sz="1800" dirty="0" smtClean="0"/>
              <a:t>flooding</a:t>
            </a:r>
            <a:endParaRPr lang="en-US" sz="1800" dirty="0" smtClean="0"/>
          </a:p>
          <a:p>
            <a:pPr lvl="1"/>
            <a:r>
              <a:rPr lang="en-US" sz="1800" dirty="0" smtClean="0"/>
              <a:t>Collision avoidance via </a:t>
            </a:r>
            <a:r>
              <a:rPr lang="en-US" sz="1800" dirty="0" smtClean="0"/>
              <a:t>time </a:t>
            </a:r>
            <a:r>
              <a:rPr lang="en-US" sz="1800" dirty="0" smtClean="0"/>
              <a:t>division</a:t>
            </a:r>
          </a:p>
          <a:p>
            <a:r>
              <a:rPr lang="en-US" sz="2000" dirty="0" smtClean="0"/>
              <a:t>Proxy</a:t>
            </a:r>
          </a:p>
          <a:p>
            <a:pPr lvl="1"/>
            <a:r>
              <a:rPr lang="en-US" sz="1800" dirty="0" smtClean="0"/>
              <a:t>Listens for messages from detectors</a:t>
            </a:r>
          </a:p>
          <a:p>
            <a:pPr lvl="1"/>
            <a:r>
              <a:rPr lang="en-US" sz="1800" dirty="0" smtClean="0"/>
              <a:t>Forwards messages to Controller</a:t>
            </a:r>
            <a:endParaRPr lang="en-US" sz="1800" dirty="0" smtClean="0"/>
          </a:p>
          <a:p>
            <a:r>
              <a:rPr lang="en-US" sz="2000" dirty="0" smtClean="0"/>
              <a:t>Generally</a:t>
            </a:r>
            <a:endParaRPr lang="en-US" sz="2000" dirty="0" smtClean="0"/>
          </a:p>
          <a:p>
            <a:pPr lvl="1"/>
            <a:r>
              <a:rPr lang="en-US" sz="1800" dirty="0" smtClean="0"/>
              <a:t>All speak a common message format which includes</a:t>
            </a:r>
          </a:p>
          <a:p>
            <a:pPr lvl="2"/>
            <a:r>
              <a:rPr lang="en-US" sz="1400" dirty="0" smtClean="0"/>
              <a:t>Battery Information</a:t>
            </a:r>
          </a:p>
          <a:p>
            <a:pPr lvl="2"/>
            <a:r>
              <a:rPr lang="en-US" sz="1400" dirty="0" smtClean="0"/>
              <a:t>Infrastructure for a more sophisticated routing protocol</a:t>
            </a:r>
          </a:p>
          <a:p>
            <a:pPr lvl="2"/>
            <a:r>
              <a:rPr lang="en-US" sz="1400" dirty="0" smtClean="0"/>
              <a:t>Fixed </a:t>
            </a:r>
            <a:r>
              <a:rPr lang="en-US" sz="1400" dirty="0" smtClean="0"/>
              <a:t>length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/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Collects data from Proxy</a:t>
            </a:r>
          </a:p>
          <a:p>
            <a:pPr lvl="1"/>
            <a:r>
              <a:rPr lang="en-US" dirty="0" smtClean="0"/>
              <a:t>Feed data to Location Engine</a:t>
            </a:r>
          </a:p>
          <a:p>
            <a:pPr lvl="1"/>
            <a:r>
              <a:rPr lang="en-US" dirty="0" smtClean="0"/>
              <a:t>Two operating modes</a:t>
            </a:r>
          </a:p>
          <a:p>
            <a:pPr lvl="2"/>
            <a:r>
              <a:rPr lang="en-US" dirty="0" smtClean="0"/>
              <a:t>Calibrating</a:t>
            </a:r>
          </a:p>
          <a:p>
            <a:pPr lvl="3"/>
            <a:r>
              <a:rPr lang="en-US" dirty="0" smtClean="0"/>
              <a:t>Collects RF signature at calibration points</a:t>
            </a:r>
          </a:p>
          <a:p>
            <a:pPr lvl="3"/>
            <a:r>
              <a:rPr lang="en-US" dirty="0" smtClean="0"/>
              <a:t>Stores calibration data in a local database</a:t>
            </a:r>
          </a:p>
          <a:p>
            <a:pPr lvl="2"/>
            <a:r>
              <a:rPr lang="en-US" dirty="0" smtClean="0"/>
              <a:t>Locating</a:t>
            </a:r>
          </a:p>
          <a:p>
            <a:pPr lvl="3"/>
            <a:r>
              <a:rPr lang="en-US" dirty="0" smtClean="0"/>
              <a:t>Passes calibration data to Location Engine</a:t>
            </a:r>
          </a:p>
          <a:p>
            <a:pPr lvl="3"/>
            <a:r>
              <a:rPr lang="en-US" dirty="0" smtClean="0"/>
              <a:t>Collects and sorts data into packets</a:t>
            </a:r>
          </a:p>
          <a:p>
            <a:pPr lvl="3"/>
            <a:r>
              <a:rPr lang="en-US" dirty="0" smtClean="0"/>
              <a:t>Feeds the packets to Location Engine</a:t>
            </a:r>
          </a:p>
          <a:p>
            <a:pPr lvl="3"/>
            <a:r>
              <a:rPr lang="en-US" dirty="0" smtClean="0"/>
              <a:t>Stores results in MySQL Database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Engine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</a:t>
            </a:r>
          </a:p>
          <a:p>
            <a:pPr lvl="1"/>
            <a:r>
              <a:rPr lang="en-US" dirty="0" smtClean="0"/>
              <a:t>Functionalities</a:t>
            </a:r>
          </a:p>
          <a:p>
            <a:pPr lvl="2"/>
            <a:r>
              <a:rPr lang="en-US" dirty="0" smtClean="0"/>
              <a:t>Visualize tags’ and detectors’ locations</a:t>
            </a:r>
          </a:p>
          <a:p>
            <a:pPr lvl="2"/>
            <a:r>
              <a:rPr lang="en-US" dirty="0" smtClean="0"/>
              <a:t>Add, modify, and remove tags and detectors</a:t>
            </a:r>
          </a:p>
          <a:p>
            <a:pPr lvl="2"/>
            <a:r>
              <a:rPr lang="en-US" dirty="0" smtClean="0"/>
              <a:t>Configure the tracking area</a:t>
            </a:r>
          </a:p>
          <a:p>
            <a:pPr lvl="1"/>
            <a:r>
              <a:rPr lang="en-US" dirty="0" smtClean="0"/>
              <a:t>Design Goals</a:t>
            </a:r>
          </a:p>
          <a:p>
            <a:pPr lvl="2"/>
            <a:r>
              <a:rPr lang="en-US" dirty="0" smtClean="0"/>
              <a:t>Fast</a:t>
            </a:r>
          </a:p>
          <a:p>
            <a:pPr lvl="2"/>
            <a:r>
              <a:rPr lang="en-US" dirty="0" smtClean="0"/>
              <a:t>Simple</a:t>
            </a:r>
          </a:p>
          <a:p>
            <a:pPr lvl="2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Technologies</a:t>
            </a:r>
          </a:p>
          <a:p>
            <a:pPr lvl="2"/>
            <a:r>
              <a:rPr lang="en-US" dirty="0" smtClean="0"/>
              <a:t>PHP</a:t>
            </a:r>
          </a:p>
          <a:p>
            <a:pPr lvl="2"/>
            <a:r>
              <a:rPr lang="en-US" dirty="0" smtClean="0"/>
              <a:t>HTML5, CSS3, JavaScript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/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Detector placement</a:t>
            </a:r>
          </a:p>
          <a:p>
            <a:r>
              <a:rPr lang="en-US" dirty="0" smtClean="0"/>
              <a:t>Calibration </a:t>
            </a:r>
            <a:r>
              <a:rPr lang="en-US" dirty="0" smtClean="0"/>
              <a:t>density</a:t>
            </a:r>
          </a:p>
          <a:p>
            <a:r>
              <a:rPr lang="en-US" dirty="0" smtClean="0"/>
              <a:t>Each </a:t>
            </a:r>
            <a:r>
              <a:rPr lang="en-US" dirty="0" smtClean="0"/>
              <a:t>tag has a unique </a:t>
            </a:r>
            <a:r>
              <a:rPr lang="en-US" dirty="0" smtClean="0"/>
              <a:t>ID with respect to other tags</a:t>
            </a:r>
          </a:p>
          <a:p>
            <a:r>
              <a:rPr lang="en-US" dirty="0" smtClean="0"/>
              <a:t>Each detector has a unique ID with respect to other detectors</a:t>
            </a:r>
          </a:p>
          <a:p>
            <a:r>
              <a:rPr lang="en-US" dirty="0" smtClean="0"/>
              <a:t>Proxy </a:t>
            </a:r>
            <a:r>
              <a:rPr lang="en-US" dirty="0" smtClean="0"/>
              <a:t>possible configurations </a:t>
            </a:r>
          </a:p>
          <a:p>
            <a:pPr lvl="1"/>
            <a:r>
              <a:rPr lang="en-US" dirty="0" smtClean="0"/>
              <a:t>Proxy must have access to LAN</a:t>
            </a:r>
          </a:p>
          <a:p>
            <a:pPr lvl="1"/>
            <a:r>
              <a:rPr lang="en-US" dirty="0" smtClean="0"/>
              <a:t>Proxy must create an Ad-Hoc Access point for Controller to connect to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866" name="Picture 2" descr="D:\Courses\2010-2011\Capstone\Docs\Images\MapDetectableRangePresentation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828800" y="2057400"/>
            <a:ext cx="5544324" cy="37438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Key requirements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Size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Power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Accuracy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Size: 1” x 1” x 1”</a:t>
            </a:r>
            <a:endParaRPr lang="en-US" dirty="0"/>
          </a:p>
        </p:txBody>
      </p:sp>
      <p:pic>
        <p:nvPicPr>
          <p:cNvPr id="7169" name="Picture 1" descr="D:\Courses\2010-2011\Capstone\Docs\Images\Ta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286000"/>
            <a:ext cx="3309938" cy="2517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240mAh coin cell battery</a:t>
            </a:r>
          </a:p>
          <a:p>
            <a:pPr lvl="1"/>
            <a:r>
              <a:rPr lang="en-US" dirty="0" smtClean="0"/>
              <a:t>30mA </a:t>
            </a:r>
            <a:r>
              <a:rPr lang="en-US" dirty="0" smtClean="0"/>
              <a:t>transmit current</a:t>
            </a:r>
          </a:p>
          <a:p>
            <a:pPr lvl="1"/>
            <a:r>
              <a:rPr lang="en-US" dirty="0" smtClean="0"/>
              <a:t>40µA </a:t>
            </a:r>
            <a:r>
              <a:rPr lang="en-US" dirty="0" smtClean="0"/>
              <a:t>sleep current</a:t>
            </a:r>
          </a:p>
          <a:p>
            <a:pPr lvl="1"/>
            <a:r>
              <a:rPr lang="en-US" dirty="0" smtClean="0"/>
              <a:t>1sec broadcast interval</a:t>
            </a:r>
          </a:p>
          <a:p>
            <a:pPr lvl="1"/>
            <a:r>
              <a:rPr lang="en-US" dirty="0" smtClean="0"/>
              <a:t>3ms transmit window</a:t>
            </a:r>
          </a:p>
          <a:p>
            <a:pPr lvl="1"/>
            <a:r>
              <a:rPr lang="en-US" dirty="0" smtClean="0"/>
              <a:t>0.3% duty cycle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962150" y="4743450"/>
            <a:ext cx="5200650" cy="1504950"/>
            <a:chOff x="0" y="457200"/>
            <a:chExt cx="5200650" cy="1504950"/>
          </a:xfrm>
        </p:grpSpPr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457200"/>
              <a:ext cx="5200650" cy="742950"/>
            </a:xfrm>
            <a:prstGeom prst="rect">
              <a:avLst/>
            </a:prstGeom>
            <a:noFill/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33450" y="1200150"/>
              <a:ext cx="1504950" cy="381000"/>
            </a:xfrm>
            <a:prstGeom prst="rect">
              <a:avLst/>
            </a:prstGeom>
            <a:noFill/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33450" y="1581150"/>
              <a:ext cx="1504950" cy="381000"/>
            </a:xfrm>
            <a:prstGeom prst="rect">
              <a:avLst/>
            </a:prstGeom>
            <a:noFill/>
          </p:spPr>
        </p:pic>
      </p:grp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91440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91440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Average 2m</a:t>
            </a:r>
          </a:p>
          <a:p>
            <a:pPr lvl="1"/>
            <a:r>
              <a:rPr lang="en-US" dirty="0" smtClean="0"/>
              <a:t>Less than 1m at calibration points</a:t>
            </a:r>
            <a:endParaRPr lang="en-US" dirty="0"/>
          </a:p>
        </p:txBody>
      </p:sp>
      <p:pic>
        <p:nvPicPr>
          <p:cNvPr id="5121" name="Picture 1" descr="D:\Courses\2010-2011\Capstone\Docs\Images\AccuracyPlo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43857" y="3101723"/>
            <a:ext cx="6857143" cy="30704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/>
              <a:t>Conclusions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Antenna design</a:t>
            </a:r>
          </a:p>
          <a:p>
            <a:r>
              <a:rPr lang="en-US" dirty="0" smtClean="0"/>
              <a:t>More testing</a:t>
            </a:r>
          </a:p>
          <a:p>
            <a:pPr lvl="1"/>
            <a:r>
              <a:rPr lang="en-US" dirty="0" smtClean="0"/>
              <a:t>Calibration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Detector placement</a:t>
            </a:r>
          </a:p>
          <a:p>
            <a:r>
              <a:rPr lang="en-US" dirty="0" smtClean="0"/>
              <a:t>Improve testability</a:t>
            </a:r>
          </a:p>
          <a:p>
            <a:r>
              <a:rPr lang="en-US" dirty="0" smtClean="0"/>
              <a:t>Different algorithms</a:t>
            </a:r>
          </a:p>
          <a:p>
            <a:r>
              <a:rPr lang="en-US" dirty="0" smtClean="0"/>
              <a:t>Environment &amp; </a:t>
            </a:r>
            <a:r>
              <a:rPr lang="en-US" dirty="0" smtClean="0"/>
              <a:t>signal strength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Professor Robert Daasch</a:t>
            </a:r>
          </a:p>
          <a:p>
            <a:r>
              <a:rPr lang="en-US" dirty="0" smtClean="0"/>
              <a:t>Alfonso </a:t>
            </a:r>
            <a:r>
              <a:rPr lang="en-US" dirty="0" smtClean="0"/>
              <a:t>Pereira &amp; </a:t>
            </a:r>
            <a:r>
              <a:rPr lang="en-US" dirty="0" err="1" smtClean="0"/>
              <a:t>Sameer</a:t>
            </a:r>
            <a:r>
              <a:rPr lang="en-US" dirty="0" smtClean="0"/>
              <a:t> </a:t>
            </a:r>
            <a:r>
              <a:rPr lang="en-US" dirty="0" err="1" smtClean="0"/>
              <a:t>Ruiwale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/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4" name="Content Placeholder 3" descr="Syste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06406"/>
            <a:ext cx="8229600" cy="32342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Detector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Proxy</a:t>
            </a:r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RF12 transceiver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ATmega328p MCU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WiFly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802.11b/g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transceiver</a:t>
            </a:r>
          </a:p>
          <a:p>
            <a:r>
              <a:rPr lang="en-US" dirty="0" smtClean="0"/>
              <a:t>Schematic and layout by Eagle CAD</a:t>
            </a:r>
          </a:p>
          <a:p>
            <a:r>
              <a:rPr lang="en-US" dirty="0" smtClean="0"/>
              <a:t>PCB by Sunstone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</a:t>
            </a:r>
            <a:endParaRPr lang="en-US" dirty="0"/>
          </a:p>
        </p:txBody>
      </p:sp>
      <p:pic>
        <p:nvPicPr>
          <p:cNvPr id="2050" name="Picture 2" descr="D:\Courses\2010-2011\Capstone\Docs\Images\Tag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1905000"/>
            <a:ext cx="3309937" cy="2517775"/>
          </a:xfrm>
          <a:prstGeom prst="rect">
            <a:avLst/>
          </a:prstGeom>
          <a:noFill/>
        </p:spPr>
      </p:pic>
      <p:pic>
        <p:nvPicPr>
          <p:cNvPr id="2051" name="Picture 3" descr="D:\Courses\2010-2011\Capstone\Docs\Images\TagPC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905000"/>
            <a:ext cx="2409825" cy="24288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828800" y="4191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4343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Layout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Detector</a:t>
            </a:r>
          </a:p>
          <a:p>
            <a:pPr lvl="1"/>
            <a:r>
              <a:rPr lang="en-US" dirty="0" smtClean="0"/>
              <a:t>RF12 transceiver</a:t>
            </a:r>
          </a:p>
          <a:p>
            <a:pPr lvl="1"/>
            <a:r>
              <a:rPr lang="en-US" dirty="0" smtClean="0"/>
              <a:t>ATmega328p MCU</a:t>
            </a:r>
          </a:p>
          <a:p>
            <a:pPr lvl="1"/>
            <a:r>
              <a:rPr lang="en-US" dirty="0" smtClean="0"/>
              <a:t>Status LED</a:t>
            </a:r>
          </a:p>
          <a:p>
            <a:pPr lvl="1"/>
            <a:r>
              <a:rPr lang="en-US" dirty="0" smtClean="0"/>
              <a:t>Size: 3.5” x 1”</a:t>
            </a:r>
            <a:endParaRPr lang="en-US" dirty="0"/>
          </a:p>
        </p:txBody>
      </p:sp>
      <p:pic>
        <p:nvPicPr>
          <p:cNvPr id="3074" name="Picture 2" descr="D:\Courses\2010-2011\Capstone\Docs\Images\DetectorPC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191000"/>
            <a:ext cx="6002337" cy="1752600"/>
          </a:xfrm>
          <a:prstGeom prst="rect">
            <a:avLst/>
          </a:prstGeom>
          <a:noFill/>
        </p:spPr>
      </p:pic>
      <p:pic>
        <p:nvPicPr>
          <p:cNvPr id="3075" name="Picture 3" descr="D:\Courses\2010-2011\Capstone\Docs\Images\Dete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295400"/>
            <a:ext cx="3390900" cy="2540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715000" y="3429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601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Layout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</a:p>
          <a:p>
            <a:pPr lvl="1"/>
            <a:r>
              <a:rPr lang="en-US" dirty="0" smtClean="0"/>
              <a:t>RF12 transceiver</a:t>
            </a:r>
          </a:p>
          <a:p>
            <a:pPr lvl="1"/>
            <a:r>
              <a:rPr lang="en-US" dirty="0" smtClean="0"/>
              <a:t>ATmega328p MCU</a:t>
            </a:r>
          </a:p>
          <a:p>
            <a:pPr lvl="1"/>
            <a:r>
              <a:rPr lang="en-US" dirty="0" smtClean="0"/>
              <a:t>WiFly 802.11b/g </a:t>
            </a:r>
            <a:r>
              <a:rPr lang="en-US" dirty="0" smtClean="0"/>
              <a:t>transceiver</a:t>
            </a:r>
          </a:p>
          <a:p>
            <a:pPr lvl="1"/>
            <a:r>
              <a:rPr lang="en-US" dirty="0" smtClean="0"/>
              <a:t>Breadboard prototype</a:t>
            </a:r>
          </a:p>
          <a:p>
            <a:pPr lvl="1"/>
            <a:r>
              <a:rPr lang="en-US" dirty="0" smtClean="0"/>
              <a:t>Ceramic antenna</a:t>
            </a:r>
          </a:p>
        </p:txBody>
      </p:sp>
      <p:pic>
        <p:nvPicPr>
          <p:cNvPr id="4098" name="Picture 2" descr="D:\Courses\2010-2011\Capstone\Docs\Images\wify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752600"/>
            <a:ext cx="3124200" cy="2444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U_Track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189</TotalTime>
  <Words>393</Words>
  <Application>Microsoft Office PowerPoint</Application>
  <PresentationFormat>On-screen Show (4:3)</PresentationFormat>
  <Paragraphs>183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TIU_Tracking</vt:lpstr>
      <vt:lpstr>TIU Tracking System</vt:lpstr>
      <vt:lpstr>Introduction</vt:lpstr>
      <vt:lpstr>Agenda</vt:lpstr>
      <vt:lpstr>System Overview</vt:lpstr>
      <vt:lpstr>Agenda</vt:lpstr>
      <vt:lpstr>Hardware</vt:lpstr>
      <vt:lpstr>Hardware</vt:lpstr>
      <vt:lpstr>Hardware</vt:lpstr>
      <vt:lpstr>Hardware</vt:lpstr>
      <vt:lpstr>Agenda</vt:lpstr>
      <vt:lpstr>Firmware</vt:lpstr>
      <vt:lpstr>Firmware</vt:lpstr>
      <vt:lpstr>Agenda</vt:lpstr>
      <vt:lpstr>Software</vt:lpstr>
      <vt:lpstr>Software</vt:lpstr>
      <vt:lpstr>Software</vt:lpstr>
      <vt:lpstr>Agenda</vt:lpstr>
      <vt:lpstr>Deployment</vt:lpstr>
      <vt:lpstr>Deployment</vt:lpstr>
      <vt:lpstr>Agenda</vt:lpstr>
      <vt:lpstr>Results</vt:lpstr>
      <vt:lpstr>Results</vt:lpstr>
      <vt:lpstr>Results</vt:lpstr>
      <vt:lpstr>Agenda</vt:lpstr>
      <vt:lpstr>Conclusions</vt:lpstr>
      <vt:lpstr>Acknowledgement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Kin</dc:creator>
  <cp:lastModifiedBy>Kin</cp:lastModifiedBy>
  <cp:revision>83</cp:revision>
  <dcterms:created xsi:type="dcterms:W3CDTF">2011-05-30T19:23:53Z</dcterms:created>
  <dcterms:modified xsi:type="dcterms:W3CDTF">2011-05-30T22:33:45Z</dcterms:modified>
</cp:coreProperties>
</file>