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0" r:id="rId6"/>
    <p:sldId id="261" r:id="rId7"/>
    <p:sldId id="263"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402A-0E72-F3E6-9EE7-4D0ED262B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C7501-3606-AAF2-085A-96082650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9B0EC-045E-BD99-787B-7ED3B53DAD1D}"/>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8294B420-5424-099F-4A8A-E7254162C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50DA-F8FC-F718-9BEB-B8D5EDAE55D0}"/>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35944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397F-B784-18D2-49DC-E3C97DFE7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7BB1E-FA74-E5DF-233F-DF2104FC4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F2C2C-B349-78F9-B7E3-C23725467F02}"/>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695A3AC9-1069-9DE3-337C-A00829EFD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9286A-3655-EFB1-E7C8-9B9AF81561E5}"/>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84971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13273-EEF1-B0C8-06A8-D482C0247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7BB534-9800-8E37-553D-AD0949DB7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5D554-CBC8-655E-1151-835B5C6FE311}"/>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BE681A4B-66CD-3A32-3D17-8046C2D2F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9DF7-F343-7762-DA08-8C85B8ED1CD2}"/>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37100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88B4-7D0C-9AFF-88FF-ADD20A4FA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3E7E3-5781-6A2F-6A7F-B2860CA3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D84F-FBA7-EE2C-14AF-CDDCDB12CBF2}"/>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0C437734-E756-5222-02D3-956D4268F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CFA8-8834-6404-4E51-D157672F63A1}"/>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94652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CFBA-B302-86CB-A9F1-4208230B7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4D4112-34C8-0F48-A4E2-4DE3C5C6D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A250A-EA60-F99D-9C9B-791D835859CD}"/>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C7B8778A-E825-01E2-BF85-213790FFB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C082C-A1F8-24E9-7290-D527BD1D4FC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412600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1BBB-A193-852D-477A-E81F92756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FB984-02B8-46B7-0547-2A717D9AF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29182-49B9-BE0D-F183-617005EF4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727B0-3E7C-E3D6-8F71-7416B468433B}"/>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6" name="Footer Placeholder 5">
            <a:extLst>
              <a:ext uri="{FF2B5EF4-FFF2-40B4-BE49-F238E27FC236}">
                <a16:creationId xmlns:a16="http://schemas.microsoft.com/office/drawing/2014/main" id="{99C93F20-6610-9424-9710-9ACC3CD64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B70FB-1910-D653-E67B-DEBFE6EA6E44}"/>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30553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38AD-EFD7-E052-17FD-31E105BF4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15EB2-D847-BDDF-49E8-06A349925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E0A09-A63D-D120-4D3D-B6CD2994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66FAF-73F5-19C1-3B4C-55C74096B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C7900-64E6-7CF7-BE3D-2600F2744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257BB-7019-3E03-DD0A-6D771EE1296D}"/>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8" name="Footer Placeholder 7">
            <a:extLst>
              <a:ext uri="{FF2B5EF4-FFF2-40B4-BE49-F238E27FC236}">
                <a16:creationId xmlns:a16="http://schemas.microsoft.com/office/drawing/2014/main" id="{B91DDFD4-839C-743F-D8CB-B066255A4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0353C-7A50-DF1E-B3D0-AC916303A2F3}"/>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70048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A4EC-87DB-0BF7-30F2-3993A3E9E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76A7C-9500-D96D-62AF-E752CD758EEB}"/>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4" name="Footer Placeholder 3">
            <a:extLst>
              <a:ext uri="{FF2B5EF4-FFF2-40B4-BE49-F238E27FC236}">
                <a16:creationId xmlns:a16="http://schemas.microsoft.com/office/drawing/2014/main" id="{2FA5A3FD-B8AA-EE0E-245A-8A3039A60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595EA-9E17-3D85-F305-1672DA510607}"/>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92828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D34F5-2130-3FEC-ADB0-4B593149FC76}"/>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3" name="Footer Placeholder 2">
            <a:extLst>
              <a:ext uri="{FF2B5EF4-FFF2-40B4-BE49-F238E27FC236}">
                <a16:creationId xmlns:a16="http://schemas.microsoft.com/office/drawing/2014/main" id="{94DB6DAA-0387-6FAA-BC5C-E32822612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61D82-A70E-E86D-009C-F2D0A269A849}"/>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1918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B49F-4E0E-E048-5500-CFC7A5C6B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49D8D-6B84-17D1-CFB9-C8BF2DF91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690DA-E71C-5BF1-F215-EECBEA034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C8465-5F90-5E4E-9771-F2DC331B70FC}"/>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6" name="Footer Placeholder 5">
            <a:extLst>
              <a:ext uri="{FF2B5EF4-FFF2-40B4-BE49-F238E27FC236}">
                <a16:creationId xmlns:a16="http://schemas.microsoft.com/office/drawing/2014/main" id="{CCE295E3-3796-01F5-5061-4813384C3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46AA1-BE7E-4615-B602-8554E515CC8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84400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6D42-27FA-9AF9-6F82-FA654A696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C4961-A6F2-1A9C-7196-935B895C2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B3B20-8D2D-CE6A-13D7-803AE09F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61613-DA7F-B0DF-283C-E74879BCB79E}"/>
              </a:ext>
            </a:extLst>
          </p:cNvPr>
          <p:cNvSpPr>
            <a:spLocks noGrp="1"/>
          </p:cNvSpPr>
          <p:nvPr>
            <p:ph type="dt" sz="half" idx="10"/>
          </p:nvPr>
        </p:nvSpPr>
        <p:spPr/>
        <p:txBody>
          <a:bodyPr/>
          <a:lstStyle/>
          <a:p>
            <a:fld id="{E742C369-D0D0-4DAA-9159-307D51CFFD61}" type="datetimeFigureOut">
              <a:rPr lang="en-US" smtClean="0"/>
              <a:t>8/7/2023</a:t>
            </a:fld>
            <a:endParaRPr lang="en-US"/>
          </a:p>
        </p:txBody>
      </p:sp>
      <p:sp>
        <p:nvSpPr>
          <p:cNvPr id="6" name="Footer Placeholder 5">
            <a:extLst>
              <a:ext uri="{FF2B5EF4-FFF2-40B4-BE49-F238E27FC236}">
                <a16:creationId xmlns:a16="http://schemas.microsoft.com/office/drawing/2014/main" id="{57664409-3146-463E-4C24-59C290CF1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D0C5A-D94F-3240-1850-015D373E723F}"/>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00702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76866-D805-8166-D94A-69652797C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CCBB9-9D54-E26A-6DEF-8CB10E75D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11997-50BE-4579-7D19-DD85564A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2C369-D0D0-4DAA-9159-307D51CFFD61}" type="datetimeFigureOut">
              <a:rPr lang="en-US" smtClean="0"/>
              <a:t>8/7/2023</a:t>
            </a:fld>
            <a:endParaRPr lang="en-US"/>
          </a:p>
        </p:txBody>
      </p:sp>
      <p:sp>
        <p:nvSpPr>
          <p:cNvPr id="5" name="Footer Placeholder 4">
            <a:extLst>
              <a:ext uri="{FF2B5EF4-FFF2-40B4-BE49-F238E27FC236}">
                <a16:creationId xmlns:a16="http://schemas.microsoft.com/office/drawing/2014/main" id="{52BFD3A4-0A26-179F-052A-795EC5621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71F22-8E56-452C-6D21-4080E1B02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40EA-C9A5-485D-A018-C70BC607EBB6}" type="slidenum">
              <a:rPr lang="en-US" smtClean="0"/>
              <a:t>‹#›</a:t>
            </a:fld>
            <a:endParaRPr lang="en-US"/>
          </a:p>
        </p:txBody>
      </p:sp>
    </p:spTree>
    <p:extLst>
      <p:ext uri="{BB962C8B-B14F-4D97-AF65-F5344CB8AC3E}">
        <p14:creationId xmlns:p14="http://schemas.microsoft.com/office/powerpoint/2010/main" val="56031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51E-C096-E1E7-752E-A5ADD7748112}"/>
              </a:ext>
            </a:extLst>
          </p:cNvPr>
          <p:cNvSpPr>
            <a:spLocks noGrp="1"/>
          </p:cNvSpPr>
          <p:nvPr>
            <p:ph type="ctrTitle"/>
          </p:nvPr>
        </p:nvSpPr>
        <p:spPr/>
        <p:txBody>
          <a:bodyPr>
            <a:normAutofit/>
          </a:bodyPr>
          <a:lstStyle/>
          <a:p>
            <a:r>
              <a:rPr lang="en-US" sz="6000" b="0" i="0" u="none" strike="noStrike" dirty="0">
                <a:solidFill>
                  <a:srgbClr val="000000"/>
                </a:solidFill>
                <a:effectLst/>
                <a:latin typeface="Calibri" panose="020F0502020204030204" pitchFamily="34" charset="0"/>
              </a:rPr>
              <a:t>GDM assumptions and background concepts</a:t>
            </a:r>
            <a:endParaRPr lang="en-US" dirty="0"/>
          </a:p>
        </p:txBody>
      </p:sp>
      <p:sp>
        <p:nvSpPr>
          <p:cNvPr id="3" name="Subtitle 2">
            <a:extLst>
              <a:ext uri="{FF2B5EF4-FFF2-40B4-BE49-F238E27FC236}">
                <a16:creationId xmlns:a16="http://schemas.microsoft.com/office/drawing/2014/main" id="{7AF91BD9-E5F0-F8D1-AAD7-815A181B3ADE}"/>
              </a:ext>
            </a:extLst>
          </p:cNvPr>
          <p:cNvSpPr>
            <a:spLocks noGrp="1"/>
          </p:cNvSpPr>
          <p:nvPr>
            <p:ph type="subTitle" idx="1"/>
          </p:nvPr>
        </p:nvSpPr>
        <p:spPr/>
        <p:txBody>
          <a:bodyPr>
            <a:normAutofit lnSpcReduction="10000"/>
          </a:bodyPr>
          <a:lstStyle/>
          <a:p>
            <a:endParaRPr lang="en-US" b="1" dirty="0"/>
          </a:p>
          <a:p>
            <a:r>
              <a:rPr lang="en-US" b="1" dirty="0"/>
              <a:t>GDM Workshop</a:t>
            </a:r>
          </a:p>
          <a:p>
            <a:r>
              <a:rPr lang="en-US" b="1" dirty="0"/>
              <a:t>Day 2</a:t>
            </a:r>
          </a:p>
          <a:p>
            <a:r>
              <a:rPr lang="en-US" b="1" dirty="0"/>
              <a:t>Instructor: Jacob Nesslage</a:t>
            </a:r>
          </a:p>
        </p:txBody>
      </p:sp>
    </p:spTree>
    <p:extLst>
      <p:ext uri="{BB962C8B-B14F-4D97-AF65-F5344CB8AC3E}">
        <p14:creationId xmlns:p14="http://schemas.microsoft.com/office/powerpoint/2010/main" val="56511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C52C-A57C-F55E-50D0-7C007B45C577}"/>
              </a:ext>
            </a:extLst>
          </p:cNvPr>
          <p:cNvSpPr>
            <a:spLocks noGrp="1"/>
          </p:cNvSpPr>
          <p:nvPr>
            <p:ph type="title"/>
          </p:nvPr>
        </p:nvSpPr>
        <p:spPr/>
        <p:txBody>
          <a:bodyPr>
            <a:normAutofit fontScale="90000"/>
          </a:bodyPr>
          <a:lstStyle/>
          <a:p>
            <a:r>
              <a:rPr lang="en-US" dirty="0"/>
              <a:t>Issues to be aware of with GDMs (per ChatGPT) (Also, which identified issues are wrong!)</a:t>
            </a:r>
          </a:p>
        </p:txBody>
      </p:sp>
      <p:sp>
        <p:nvSpPr>
          <p:cNvPr id="3" name="Content Placeholder 2">
            <a:extLst>
              <a:ext uri="{FF2B5EF4-FFF2-40B4-BE49-F238E27FC236}">
                <a16:creationId xmlns:a16="http://schemas.microsoft.com/office/drawing/2014/main" id="{B23D3043-DD84-3C71-EC40-63C748A68FEE}"/>
              </a:ext>
            </a:extLst>
          </p:cNvPr>
          <p:cNvSpPr>
            <a:spLocks noGrp="1"/>
          </p:cNvSpPr>
          <p:nvPr>
            <p:ph sz="half" idx="1"/>
          </p:nvPr>
        </p:nvSpPr>
        <p:spPr/>
        <p:txBody>
          <a:bodyPr>
            <a:normAutofit fontScale="40000" lnSpcReduction="20000"/>
          </a:bodyPr>
          <a:lstStyle/>
          <a:p>
            <a:pPr marL="0" indent="0">
              <a:buNone/>
            </a:pPr>
            <a:r>
              <a:rPr lang="en-US" sz="3500" b="1" dirty="0"/>
              <a:t>Sensitivity to Predictor Variables</a:t>
            </a:r>
            <a:r>
              <a:rPr lang="en-US" sz="3500" dirty="0"/>
              <a:t>: GDM can be sensitive to the choice of predictor variables used in the model. The selection of predictor variables is crucial, and the inclusion of irrelevant or redundant variables can lead to overfitting or inaccurate results.</a:t>
            </a:r>
          </a:p>
          <a:p>
            <a:pPr marL="0" indent="0">
              <a:buNone/>
            </a:pPr>
            <a:r>
              <a:rPr lang="en-US" sz="3500" b="1" dirty="0"/>
              <a:t>Overfitting: </a:t>
            </a:r>
            <a:r>
              <a:rPr lang="en-US" sz="3500" dirty="0"/>
              <a:t>Similar to other statistical modeling techniques, GDM can suffer from overfitting if too many predictor variables are included in the model. Overfitting occurs when the model fits the noise in the data instead of capturing the underlying ecological patterns, leading to poor generalization to new data.</a:t>
            </a:r>
          </a:p>
          <a:p>
            <a:pPr marL="0" indent="0">
              <a:buNone/>
            </a:pPr>
            <a:r>
              <a:rPr lang="en-US" sz="3500" b="1" dirty="0"/>
              <a:t>Multicollinearity: </a:t>
            </a:r>
            <a:r>
              <a:rPr lang="en-US" sz="3500" dirty="0"/>
              <a:t>When predictor variables are highly correlated with each other (multicollinearity), it can lead to instability in the model estimates and difficulty in interpreting the individual contributions of each predictor to the dissimilarity.</a:t>
            </a:r>
          </a:p>
          <a:p>
            <a:pPr marL="0" indent="0">
              <a:buNone/>
            </a:pPr>
            <a:r>
              <a:rPr lang="en-US" sz="3500" b="1" dirty="0"/>
              <a:t>Spatial Autocorrelation: </a:t>
            </a:r>
            <a:r>
              <a:rPr lang="en-US" sz="3500" dirty="0"/>
              <a:t>GDM assumes that observations are spatially independent, but ecological data often exhibit spatial autocorrelation, where nearby locations tend to have similar ecological characteristics. Ignoring spatial autocorrelation can lead to biased parameter estimates and incorrect inference.</a:t>
            </a:r>
          </a:p>
          <a:p>
            <a:pPr marL="0" indent="0">
              <a:buNone/>
            </a:pPr>
            <a:r>
              <a:rPr lang="en-US" sz="3500" b="1" dirty="0"/>
              <a:t>Data Requirements: </a:t>
            </a:r>
            <a:r>
              <a:rPr lang="en-US" sz="3500" dirty="0"/>
              <a:t>GDM requires a substantial amount of data to produce reliable results. Insufficient or unbalanced data can lead to biased model estimates and limited model performance.</a:t>
            </a:r>
          </a:p>
          <a:p>
            <a:endParaRPr lang="en-US" dirty="0"/>
          </a:p>
        </p:txBody>
      </p:sp>
      <p:sp>
        <p:nvSpPr>
          <p:cNvPr id="4" name="Content Placeholder 3">
            <a:extLst>
              <a:ext uri="{FF2B5EF4-FFF2-40B4-BE49-F238E27FC236}">
                <a16:creationId xmlns:a16="http://schemas.microsoft.com/office/drawing/2014/main" id="{9D5EC9F7-23BE-AF77-FE0B-E5C3087D1766}"/>
              </a:ext>
            </a:extLst>
          </p:cNvPr>
          <p:cNvSpPr>
            <a:spLocks noGrp="1"/>
          </p:cNvSpPr>
          <p:nvPr>
            <p:ph sz="half" idx="2"/>
          </p:nvPr>
        </p:nvSpPr>
        <p:spPr/>
        <p:txBody>
          <a:bodyPr>
            <a:normAutofit fontScale="40000" lnSpcReduction="20000"/>
          </a:bodyPr>
          <a:lstStyle/>
          <a:p>
            <a:pPr marL="0" indent="0">
              <a:buNone/>
            </a:pPr>
            <a:r>
              <a:rPr lang="en-US" sz="3500" b="1" dirty="0"/>
              <a:t>Nonlinearity: </a:t>
            </a:r>
            <a:r>
              <a:rPr lang="en-US" sz="3500" dirty="0"/>
              <a:t>GDM assumes linear relationships between predictor variables and dissimilarity measures. However, ecological processes are often nonlinear, and linear models may not adequately capture complex relationships.</a:t>
            </a:r>
          </a:p>
          <a:p>
            <a:pPr marL="0" indent="0">
              <a:buNone/>
            </a:pPr>
            <a:r>
              <a:rPr lang="en-US" sz="3500" b="1" dirty="0"/>
              <a:t>Interpretability: </a:t>
            </a:r>
            <a:r>
              <a:rPr lang="en-US" sz="3500" dirty="0"/>
              <a:t>While GDM can provide insights into the relationships between predictor variables and dissimilarity, the interpretation of the resulting coefficients can be challenging, especially when dealing with multiple predictor variables.</a:t>
            </a:r>
          </a:p>
          <a:p>
            <a:pPr marL="0" indent="0">
              <a:buNone/>
            </a:pPr>
            <a:r>
              <a:rPr lang="en-US" sz="3500" b="1" dirty="0"/>
              <a:t>Assumption Violations: </a:t>
            </a:r>
            <a:r>
              <a:rPr lang="en-US" sz="3500" dirty="0"/>
              <a:t>GDM makes assumptions about the distribution of residuals, homoscedasticity (constant variance), and normality. Violations of these assumptions can impact the validity of model results.</a:t>
            </a:r>
          </a:p>
          <a:p>
            <a:pPr marL="0" indent="0">
              <a:buNone/>
            </a:pPr>
            <a:r>
              <a:rPr lang="en-US" sz="3500" b="1" dirty="0"/>
              <a:t>Computational Demands: </a:t>
            </a:r>
            <a:r>
              <a:rPr lang="en-US" sz="3500" dirty="0"/>
              <a:t>GDM involves estimating a large number of parameters, especially when dealing with multiple predictor variables and interaction terms. This can lead to increased computational demands and longer processing times.</a:t>
            </a:r>
          </a:p>
          <a:p>
            <a:pPr marL="0" indent="0">
              <a:buNone/>
            </a:pPr>
            <a:r>
              <a:rPr lang="en-US" sz="3500" b="1" dirty="0"/>
              <a:t>Model Complexity: </a:t>
            </a:r>
            <a:r>
              <a:rPr lang="en-US" sz="3500" dirty="0"/>
              <a:t>GDM models can become quite complex, especially when interactions between predictor variables are included. Complex models might be more difficult to interpret and validate.</a:t>
            </a:r>
          </a:p>
          <a:p>
            <a:pPr marL="0" indent="0">
              <a:buNone/>
            </a:pPr>
            <a:r>
              <a:rPr lang="en-US" sz="3500" b="1" dirty="0"/>
              <a:t>Spatial Scale: </a:t>
            </a:r>
            <a:r>
              <a:rPr lang="en-US" sz="3500" dirty="0"/>
              <a:t>GDM results can be sensitive to the scale at which the analysis is conducted. The choice of spatial resolution and extent can influence the patterns observed and the ecological insights gained.</a:t>
            </a:r>
          </a:p>
          <a:p>
            <a:endParaRPr lang="en-US" dirty="0"/>
          </a:p>
        </p:txBody>
      </p:sp>
    </p:spTree>
    <p:extLst>
      <p:ext uri="{BB962C8B-B14F-4D97-AF65-F5344CB8AC3E}">
        <p14:creationId xmlns:p14="http://schemas.microsoft.com/office/powerpoint/2010/main" val="23101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B0E0-508E-F3CA-501F-73080E6CFBD6}"/>
              </a:ext>
            </a:extLst>
          </p:cNvPr>
          <p:cNvSpPr>
            <a:spLocks noGrp="1"/>
          </p:cNvSpPr>
          <p:nvPr>
            <p:ph type="title"/>
          </p:nvPr>
        </p:nvSpPr>
        <p:spPr/>
        <p:txBody>
          <a:bodyPr/>
          <a:lstStyle/>
          <a:p>
            <a:r>
              <a:rPr lang="en-US" dirty="0"/>
              <a:t>Check-in!</a:t>
            </a:r>
          </a:p>
        </p:txBody>
      </p:sp>
      <p:sp>
        <p:nvSpPr>
          <p:cNvPr id="3" name="Content Placeholder 2">
            <a:extLst>
              <a:ext uri="{FF2B5EF4-FFF2-40B4-BE49-F238E27FC236}">
                <a16:creationId xmlns:a16="http://schemas.microsoft.com/office/drawing/2014/main" id="{97F9B23D-96AF-4D36-EFD3-D49F0A57DDF1}"/>
              </a:ext>
            </a:extLst>
          </p:cNvPr>
          <p:cNvSpPr>
            <a:spLocks noGrp="1"/>
          </p:cNvSpPr>
          <p:nvPr>
            <p:ph idx="1"/>
          </p:nvPr>
        </p:nvSpPr>
        <p:spPr/>
        <p:txBody>
          <a:bodyPr/>
          <a:lstStyle/>
          <a:p>
            <a:pPr marL="0" indent="0">
              <a:buNone/>
            </a:pPr>
            <a:r>
              <a:rPr lang="en-US" dirty="0"/>
              <a:t>How has your own analysis using generalized dissimilarity modeling been going?</a:t>
            </a:r>
          </a:p>
          <a:p>
            <a:pPr marL="0" indent="0">
              <a:buNone/>
            </a:pPr>
            <a:endParaRPr lang="en-US" dirty="0"/>
          </a:p>
          <a:p>
            <a:pPr marL="0" indent="0">
              <a:buNone/>
            </a:pPr>
            <a:r>
              <a:rPr lang="en-US" dirty="0"/>
              <a:t>Let’s discuss your analysis, your data wrangling struggles, and other issues…</a:t>
            </a:r>
          </a:p>
          <a:p>
            <a:pPr marL="0" indent="0">
              <a:buNone/>
            </a:pPr>
            <a:endParaRPr lang="en-US" dirty="0"/>
          </a:p>
        </p:txBody>
      </p:sp>
    </p:spTree>
    <p:extLst>
      <p:ext uri="{BB962C8B-B14F-4D97-AF65-F5344CB8AC3E}">
        <p14:creationId xmlns:p14="http://schemas.microsoft.com/office/powerpoint/2010/main" val="387020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7F17-5C54-A0F6-8E11-6FC66F50C43A}"/>
              </a:ext>
            </a:extLst>
          </p:cNvPr>
          <p:cNvSpPr>
            <a:spLocks noGrp="1"/>
          </p:cNvSpPr>
          <p:nvPr>
            <p:ph type="title"/>
          </p:nvPr>
        </p:nvSpPr>
        <p:spPr/>
        <p:txBody>
          <a:bodyPr/>
          <a:lstStyle/>
          <a:p>
            <a:r>
              <a:rPr lang="en-US" dirty="0"/>
              <a:t>Last time: Statistical framework of GDMs</a:t>
            </a:r>
          </a:p>
        </p:txBody>
      </p:sp>
      <p:pic>
        <p:nvPicPr>
          <p:cNvPr id="5" name="Content Placeholder 4">
            <a:extLst>
              <a:ext uri="{FF2B5EF4-FFF2-40B4-BE49-F238E27FC236}">
                <a16:creationId xmlns:a16="http://schemas.microsoft.com/office/drawing/2014/main" id="{D7F84EDB-4EEA-F890-808F-1639C53EAA75}"/>
              </a:ext>
            </a:extLst>
          </p:cNvPr>
          <p:cNvPicPr>
            <a:picLocks noGrp="1" noChangeAspect="1"/>
          </p:cNvPicPr>
          <p:nvPr>
            <p:ph idx="1"/>
          </p:nvPr>
        </p:nvPicPr>
        <p:blipFill>
          <a:blip r:embed="rId2"/>
          <a:stretch>
            <a:fillRect/>
          </a:stretch>
        </p:blipFill>
        <p:spPr>
          <a:xfrm>
            <a:off x="5184444" y="1427624"/>
            <a:ext cx="6169687" cy="3993226"/>
          </a:xfrm>
          <a:prstGeom prst="rect">
            <a:avLst/>
          </a:prstGeom>
        </p:spPr>
      </p:pic>
      <p:sp>
        <p:nvSpPr>
          <p:cNvPr id="4" name="Text Placeholder 3">
            <a:extLst>
              <a:ext uri="{FF2B5EF4-FFF2-40B4-BE49-F238E27FC236}">
                <a16:creationId xmlns:a16="http://schemas.microsoft.com/office/drawing/2014/main" id="{DBC1D0F9-9793-7B3B-0560-38E93697448E}"/>
              </a:ext>
            </a:extLst>
          </p:cNvPr>
          <p:cNvSpPr>
            <a:spLocks noGrp="1"/>
          </p:cNvSpPr>
          <p:nvPr>
            <p:ph type="body" sz="half" idx="2"/>
          </p:nvPr>
        </p:nvSpPr>
        <p:spPr/>
        <p:txBody>
          <a:bodyPr/>
          <a:lstStyle/>
          <a:p>
            <a:r>
              <a:rPr lang="en-US" dirty="0"/>
              <a:t>By assuming that increasing ecological distance must result in increasing dissimilarity monotonically, we can:</a:t>
            </a:r>
          </a:p>
          <a:p>
            <a:pPr marL="342900" indent="-342900">
              <a:buFont typeface="+mj-lt"/>
              <a:buAutoNum type="arabicPeriod"/>
            </a:pPr>
            <a:r>
              <a:rPr lang="en-US" dirty="0"/>
              <a:t>Preserve nonlinearity in the response of community dissimilarity to environmental variables</a:t>
            </a:r>
          </a:p>
          <a:p>
            <a:pPr marL="342900" indent="-342900">
              <a:buFont typeface="+mj-lt"/>
              <a:buAutoNum type="arabicPeriod"/>
            </a:pPr>
            <a:r>
              <a:rPr lang="en-US" dirty="0"/>
              <a:t>Account for the saturating effect of increasing ecological distance on dissimilarity</a:t>
            </a:r>
          </a:p>
          <a:p>
            <a:pPr marL="342900" indent="-342900">
              <a:buFont typeface="+mj-lt"/>
              <a:buAutoNum type="arabicPeriod"/>
            </a:pPr>
            <a:r>
              <a:rPr lang="en-US" dirty="0"/>
              <a:t>Extend models to spatial data easily via I-spline transformation</a:t>
            </a:r>
          </a:p>
          <a:p>
            <a:endParaRPr lang="en-US" dirty="0"/>
          </a:p>
        </p:txBody>
      </p:sp>
    </p:spTree>
    <p:extLst>
      <p:ext uri="{BB962C8B-B14F-4D97-AF65-F5344CB8AC3E}">
        <p14:creationId xmlns:p14="http://schemas.microsoft.com/office/powerpoint/2010/main" val="392513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7389-97FD-9EA2-C8EF-F820237D6D5D}"/>
              </a:ext>
            </a:extLst>
          </p:cNvPr>
          <p:cNvSpPr>
            <a:spLocks noGrp="1"/>
          </p:cNvSpPr>
          <p:nvPr>
            <p:ph type="title"/>
          </p:nvPr>
        </p:nvSpPr>
        <p:spPr/>
        <p:txBody>
          <a:bodyPr>
            <a:normAutofit/>
          </a:bodyPr>
          <a:lstStyle/>
          <a:p>
            <a:r>
              <a:rPr lang="en-US" sz="3600" dirty="0"/>
              <a:t>What statistical concepts underlie GDMs?</a:t>
            </a:r>
          </a:p>
        </p:txBody>
      </p:sp>
      <p:sp>
        <p:nvSpPr>
          <p:cNvPr id="3" name="Content Placeholder 2">
            <a:extLst>
              <a:ext uri="{FF2B5EF4-FFF2-40B4-BE49-F238E27FC236}">
                <a16:creationId xmlns:a16="http://schemas.microsoft.com/office/drawing/2014/main" id="{6CED3493-86E4-BAEB-85ED-512F02B282B2}"/>
              </a:ext>
            </a:extLst>
          </p:cNvPr>
          <p:cNvSpPr>
            <a:spLocks noGrp="1"/>
          </p:cNvSpPr>
          <p:nvPr>
            <p:ph idx="1"/>
          </p:nvPr>
        </p:nvSpPr>
        <p:spPr/>
        <p:txBody>
          <a:bodyPr/>
          <a:lstStyle/>
          <a:p>
            <a:r>
              <a:rPr lang="en-US" dirty="0"/>
              <a:t>Mantel Test</a:t>
            </a:r>
          </a:p>
          <a:p>
            <a:r>
              <a:rPr lang="en-US" dirty="0"/>
              <a:t>Matrix Regression </a:t>
            </a:r>
          </a:p>
          <a:p>
            <a:r>
              <a:rPr lang="en-US" dirty="0"/>
              <a:t>Generalized Linear Models</a:t>
            </a:r>
          </a:p>
          <a:p>
            <a:endParaRPr lang="en-US" dirty="0"/>
          </a:p>
        </p:txBody>
      </p:sp>
    </p:spTree>
    <p:extLst>
      <p:ext uri="{BB962C8B-B14F-4D97-AF65-F5344CB8AC3E}">
        <p14:creationId xmlns:p14="http://schemas.microsoft.com/office/powerpoint/2010/main" val="393389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A1D2-A8E6-17FE-5841-11DED1C4C32E}"/>
              </a:ext>
            </a:extLst>
          </p:cNvPr>
          <p:cNvSpPr>
            <a:spLocks noGrp="1"/>
          </p:cNvSpPr>
          <p:nvPr>
            <p:ph type="title"/>
          </p:nvPr>
        </p:nvSpPr>
        <p:spPr/>
        <p:txBody>
          <a:bodyPr/>
          <a:lstStyle/>
          <a:p>
            <a:r>
              <a:rPr lang="en-US" dirty="0"/>
              <a:t>Mantel Test</a:t>
            </a:r>
          </a:p>
        </p:txBody>
      </p:sp>
      <p:sp>
        <p:nvSpPr>
          <p:cNvPr id="4" name="Text Placeholder 3">
            <a:extLst>
              <a:ext uri="{FF2B5EF4-FFF2-40B4-BE49-F238E27FC236}">
                <a16:creationId xmlns:a16="http://schemas.microsoft.com/office/drawing/2014/main" id="{A2083A80-9396-2423-3764-667AA1A67388}"/>
              </a:ext>
            </a:extLst>
          </p:cNvPr>
          <p:cNvSpPr>
            <a:spLocks noGrp="1"/>
          </p:cNvSpPr>
          <p:nvPr>
            <p:ph type="body" sz="half" idx="2"/>
          </p:nvPr>
        </p:nvSpPr>
        <p:spPr/>
        <p:txBody>
          <a:bodyPr>
            <a:normAutofit lnSpcReduction="10000"/>
          </a:bodyPr>
          <a:lstStyle/>
          <a:p>
            <a:r>
              <a:rPr lang="en-US" dirty="0"/>
              <a:t>The </a:t>
            </a:r>
            <a:r>
              <a:rPr lang="en-US" b="1" dirty="0"/>
              <a:t>Mantel test </a:t>
            </a:r>
            <a:r>
              <a:rPr lang="en-US" dirty="0"/>
              <a:t>(Mantel 1988) is a statistical test of the correlation between two matrices. </a:t>
            </a:r>
          </a:p>
          <a:p>
            <a:r>
              <a:rPr lang="en-US" dirty="0"/>
              <a:t>We can not assess the relationship between the two matrices by evaluating the correlation coefficient between the two sets of distances and testing its statistical significance. The Mantel test deals with this problem.</a:t>
            </a:r>
          </a:p>
          <a:p>
            <a:r>
              <a:rPr lang="en-US" dirty="0"/>
              <a:t>The procedure adopted is a kind of randomization or permutation test. Rows and columns in the predictor distance matrix are permutated randomly and the correlation is assessed each time.</a:t>
            </a:r>
          </a:p>
          <a:p>
            <a:r>
              <a:rPr lang="en-US" b="1" dirty="0"/>
              <a:t>GDM employs the same random permutation approach in tests of variable importance</a:t>
            </a:r>
          </a:p>
        </p:txBody>
      </p:sp>
      <p:pic>
        <p:nvPicPr>
          <p:cNvPr id="1032" name="Picture 8" descr="Mantel Test">
            <a:extLst>
              <a:ext uri="{FF2B5EF4-FFF2-40B4-BE49-F238E27FC236}">
                <a16:creationId xmlns:a16="http://schemas.microsoft.com/office/drawing/2014/main" id="{CB363322-AE9C-C1B6-FD48-181C47274A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0880" y="1650494"/>
            <a:ext cx="5296853" cy="355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2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CD8D-C4EE-6B26-6B1D-998293452AE1}"/>
              </a:ext>
            </a:extLst>
          </p:cNvPr>
          <p:cNvSpPr>
            <a:spLocks noGrp="1"/>
          </p:cNvSpPr>
          <p:nvPr>
            <p:ph type="title"/>
          </p:nvPr>
        </p:nvSpPr>
        <p:spPr/>
        <p:txBody>
          <a:bodyPr/>
          <a:lstStyle/>
          <a:p>
            <a:r>
              <a:rPr lang="en-US" dirty="0"/>
              <a:t>Matrix Regression</a:t>
            </a:r>
          </a:p>
        </p:txBody>
      </p:sp>
      <p:sp>
        <p:nvSpPr>
          <p:cNvPr id="4" name="Text Placeholder 3">
            <a:extLst>
              <a:ext uri="{FF2B5EF4-FFF2-40B4-BE49-F238E27FC236}">
                <a16:creationId xmlns:a16="http://schemas.microsoft.com/office/drawing/2014/main" id="{4C743640-7C50-C61A-92C9-E79691C3477F}"/>
              </a:ext>
            </a:extLst>
          </p:cNvPr>
          <p:cNvSpPr>
            <a:spLocks noGrp="1"/>
          </p:cNvSpPr>
          <p:nvPr>
            <p:ph type="body" sz="half" idx="2"/>
          </p:nvPr>
        </p:nvSpPr>
        <p:spPr>
          <a:xfrm>
            <a:off x="839788" y="2057400"/>
            <a:ext cx="10576895" cy="3811588"/>
          </a:xfrm>
        </p:spPr>
        <p:txBody>
          <a:bodyPr>
            <a:normAutofit/>
          </a:bodyPr>
          <a:lstStyle/>
          <a:p>
            <a:r>
              <a:rPr lang="en-US" sz="2000" dirty="0"/>
              <a:t>GDMs are able to utilize these random permutations of matrices through an extension of </a:t>
            </a:r>
            <a:r>
              <a:rPr lang="en-US" sz="2000" b="1" dirty="0"/>
              <a:t>matrix regression </a:t>
            </a:r>
            <a:r>
              <a:rPr lang="en-US" sz="2000" dirty="0"/>
              <a:t>(</a:t>
            </a:r>
            <a:r>
              <a:rPr lang="en-US" sz="2000" dirty="0" err="1"/>
              <a:t>Smouse</a:t>
            </a:r>
            <a:r>
              <a:rPr lang="en-US" sz="2000" dirty="0"/>
              <a:t> 1986, Legendre 1994).</a:t>
            </a:r>
          </a:p>
          <a:p>
            <a:r>
              <a:rPr lang="en-US" sz="2000" dirty="0"/>
              <a:t>Matrix regression involves a multiple regression of a response matrix on any number of explanatory matrices, where each matrix contains distances or similarities (in terms of ecological, spatial, or other attributes) between all pair-wise combinations of n objects (sample units); tests of statistical significance (R</a:t>
            </a:r>
            <a:r>
              <a:rPr lang="en-US" sz="2000" baseline="30000" dirty="0"/>
              <a:t>2</a:t>
            </a:r>
            <a:r>
              <a:rPr lang="en-US" sz="2000" dirty="0"/>
              <a:t>) are performed by permutation.</a:t>
            </a:r>
          </a:p>
          <a:p>
            <a:r>
              <a:rPr lang="en-US" sz="2000" b="1" dirty="0"/>
              <a:t>GDMs make use of the advantages of matrix regression (regression of multiple distance matrices to a response matrix) and retains the permutations in statistical testing.</a:t>
            </a:r>
          </a:p>
        </p:txBody>
      </p:sp>
    </p:spTree>
    <p:extLst>
      <p:ext uri="{BB962C8B-B14F-4D97-AF65-F5344CB8AC3E}">
        <p14:creationId xmlns:p14="http://schemas.microsoft.com/office/powerpoint/2010/main" val="164760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D33C-332E-F2D3-D43A-CF5E50138613}"/>
              </a:ext>
            </a:extLst>
          </p:cNvPr>
          <p:cNvSpPr>
            <a:spLocks noGrp="1"/>
          </p:cNvSpPr>
          <p:nvPr>
            <p:ph type="title"/>
          </p:nvPr>
        </p:nvSpPr>
        <p:spPr/>
        <p:txBody>
          <a:bodyPr/>
          <a:lstStyle/>
          <a:p>
            <a:r>
              <a:rPr lang="en-US" dirty="0"/>
              <a:t>Generalized Linear Models</a:t>
            </a:r>
          </a:p>
        </p:txBody>
      </p:sp>
      <p:pic>
        <p:nvPicPr>
          <p:cNvPr id="6" name="Content Placeholder 5">
            <a:extLst>
              <a:ext uri="{FF2B5EF4-FFF2-40B4-BE49-F238E27FC236}">
                <a16:creationId xmlns:a16="http://schemas.microsoft.com/office/drawing/2014/main" id="{CCA4FFFB-EA8B-FEB9-CE77-660CD586166F}"/>
              </a:ext>
            </a:extLst>
          </p:cNvPr>
          <p:cNvPicPr>
            <a:picLocks noGrp="1" noChangeAspect="1"/>
          </p:cNvPicPr>
          <p:nvPr>
            <p:ph idx="1"/>
          </p:nvPr>
        </p:nvPicPr>
        <p:blipFill rotWithShape="1">
          <a:blip r:embed="rId2"/>
          <a:srcRect l="20880" t="16923" r="13935" b="8162"/>
          <a:stretch/>
        </p:blipFill>
        <p:spPr>
          <a:xfrm>
            <a:off x="4958080" y="1244600"/>
            <a:ext cx="6757988" cy="4368800"/>
          </a:xfrm>
        </p:spPr>
      </p:pic>
      <p:sp>
        <p:nvSpPr>
          <p:cNvPr id="4" name="Text Placeholder 3">
            <a:extLst>
              <a:ext uri="{FF2B5EF4-FFF2-40B4-BE49-F238E27FC236}">
                <a16:creationId xmlns:a16="http://schemas.microsoft.com/office/drawing/2014/main" id="{8D3DE8D1-11EF-8D08-7884-6475AE2C161B}"/>
              </a:ext>
            </a:extLst>
          </p:cNvPr>
          <p:cNvSpPr>
            <a:spLocks noGrp="1"/>
          </p:cNvSpPr>
          <p:nvPr>
            <p:ph type="body" sz="half" idx="2"/>
          </p:nvPr>
        </p:nvSpPr>
        <p:spPr/>
        <p:txBody>
          <a:bodyPr>
            <a:normAutofit lnSpcReduction="10000"/>
          </a:bodyPr>
          <a:lstStyle/>
          <a:p>
            <a:r>
              <a:rPr lang="en-US" b="1" dirty="0"/>
              <a:t>Generalized linear models (GLM) </a:t>
            </a:r>
            <a:r>
              <a:rPr lang="en-US" dirty="0"/>
              <a:t>are a flexible generalization of ordinary linear regression. </a:t>
            </a:r>
          </a:p>
          <a:p>
            <a:r>
              <a:rPr lang="en-US" dirty="0"/>
              <a:t>The GLM generalizes linear regression by allowing the linear model to be related to the response variable via a </a:t>
            </a:r>
            <a:r>
              <a:rPr lang="en-US" b="1" dirty="0"/>
              <a:t>link function </a:t>
            </a:r>
            <a:r>
              <a:rPr lang="en-US" dirty="0"/>
              <a:t>and </a:t>
            </a:r>
            <a:r>
              <a:rPr lang="en-US" b="1" dirty="0"/>
              <a:t>by allowing the magnitude of the variance of each measurement to be a function of its predicted value</a:t>
            </a:r>
            <a:r>
              <a:rPr lang="en-US" dirty="0"/>
              <a:t>.</a:t>
            </a:r>
          </a:p>
          <a:p>
            <a:r>
              <a:rPr lang="en-US" dirty="0"/>
              <a:t>Generalized linear models are flexible in that they </a:t>
            </a:r>
            <a:r>
              <a:rPr lang="en-US" b="1" dirty="0"/>
              <a:t>allow for response variables that have arbitrary distributions </a:t>
            </a:r>
            <a:r>
              <a:rPr lang="en-US" dirty="0"/>
              <a:t>(rather than simply normal distributions), </a:t>
            </a:r>
            <a:r>
              <a:rPr lang="en-US" b="1" dirty="0"/>
              <a:t>and for an arbitrary function of the response variable </a:t>
            </a:r>
            <a:r>
              <a:rPr lang="en-US" dirty="0"/>
              <a:t>(the link function) </a:t>
            </a:r>
            <a:r>
              <a:rPr lang="en-US" b="1" dirty="0"/>
              <a:t>to vary linearly with the predictors </a:t>
            </a:r>
            <a:r>
              <a:rPr lang="en-US" dirty="0"/>
              <a:t>(rather than assuming that the response itself must vary linearly).</a:t>
            </a:r>
          </a:p>
        </p:txBody>
      </p:sp>
    </p:spTree>
    <p:extLst>
      <p:ext uri="{BB962C8B-B14F-4D97-AF65-F5344CB8AC3E}">
        <p14:creationId xmlns:p14="http://schemas.microsoft.com/office/powerpoint/2010/main" val="135379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4531-2021-74F3-A7C8-105A0563E72A}"/>
              </a:ext>
            </a:extLst>
          </p:cNvPr>
          <p:cNvSpPr>
            <a:spLocks noGrp="1"/>
          </p:cNvSpPr>
          <p:nvPr>
            <p:ph type="title"/>
          </p:nvPr>
        </p:nvSpPr>
        <p:spPr/>
        <p:txBody>
          <a:bodyPr/>
          <a:lstStyle/>
          <a:p>
            <a:r>
              <a:rPr lang="en-US" dirty="0"/>
              <a:t>Back to GDMs</a:t>
            </a:r>
          </a:p>
        </p:txBody>
      </p:sp>
      <p:pic>
        <p:nvPicPr>
          <p:cNvPr id="5" name="Content Placeholder 4">
            <a:extLst>
              <a:ext uri="{FF2B5EF4-FFF2-40B4-BE49-F238E27FC236}">
                <a16:creationId xmlns:a16="http://schemas.microsoft.com/office/drawing/2014/main" id="{CD67A6A0-EFDB-2597-6FC4-8C1F1F184CAC}"/>
              </a:ext>
            </a:extLst>
          </p:cNvPr>
          <p:cNvPicPr>
            <a:picLocks noGrp="1" noChangeAspect="1"/>
          </p:cNvPicPr>
          <p:nvPr>
            <p:ph idx="1"/>
          </p:nvPr>
        </p:nvPicPr>
        <p:blipFill>
          <a:blip r:embed="rId2"/>
          <a:stretch>
            <a:fillRect/>
          </a:stretch>
        </p:blipFill>
        <p:spPr>
          <a:xfrm>
            <a:off x="5183188" y="1428783"/>
            <a:ext cx="6172200" cy="3990909"/>
          </a:xfrm>
          <a:prstGeom prst="rect">
            <a:avLst/>
          </a:prstGeom>
        </p:spPr>
      </p:pic>
      <p:sp>
        <p:nvSpPr>
          <p:cNvPr id="4" name="Text Placeholder 3">
            <a:extLst>
              <a:ext uri="{FF2B5EF4-FFF2-40B4-BE49-F238E27FC236}">
                <a16:creationId xmlns:a16="http://schemas.microsoft.com/office/drawing/2014/main" id="{37529D0E-A71F-E9F4-64CB-D3BBDDADCE92}"/>
              </a:ext>
            </a:extLst>
          </p:cNvPr>
          <p:cNvSpPr>
            <a:spLocks noGrp="1"/>
          </p:cNvSpPr>
          <p:nvPr>
            <p:ph type="body" sz="half" idx="2"/>
          </p:nvPr>
        </p:nvSpPr>
        <p:spPr/>
        <p:txBody>
          <a:bodyPr/>
          <a:lstStyle/>
          <a:p>
            <a:r>
              <a:rPr lang="en-US" dirty="0"/>
              <a:t>Looking again at this familiar equation, we can see that GDMs have a combination of several interesting features</a:t>
            </a:r>
          </a:p>
          <a:p>
            <a:pPr marL="285750" indent="-285750">
              <a:buFont typeface="Arial" panose="020B0604020202020204" pitchFamily="34" charset="0"/>
              <a:buChar char="•"/>
            </a:pPr>
            <a:r>
              <a:rPr lang="en-US" b="1" dirty="0"/>
              <a:t>A matrix regression framework in the link function that denotes ecological distance</a:t>
            </a:r>
          </a:p>
          <a:p>
            <a:pPr marL="285750" indent="-285750">
              <a:buFont typeface="Arial" panose="020B0604020202020204" pitchFamily="34" charset="0"/>
              <a:buChar char="•"/>
            </a:pPr>
            <a:r>
              <a:rPr lang="en-US" b="1" dirty="0"/>
              <a:t>I-splines to model nonlinear rates of change in environmental gradients</a:t>
            </a:r>
          </a:p>
          <a:p>
            <a:pPr marL="285750" indent="-285750">
              <a:buFont typeface="Arial" panose="020B0604020202020204" pitchFamily="34" charset="0"/>
              <a:buChar char="•"/>
            </a:pPr>
            <a:r>
              <a:rPr lang="en-US" b="1" dirty="0"/>
              <a:t>A GLM framework that utilizes an exponential function, modeling saturation with increasing ecological distance</a:t>
            </a:r>
          </a:p>
          <a:p>
            <a:pPr marL="285750" indent="-285750">
              <a:buFont typeface="Arial" panose="020B0604020202020204" pitchFamily="34" charset="0"/>
              <a:buChar char="•"/>
            </a:pPr>
            <a:r>
              <a:rPr lang="en-US" b="1" dirty="0"/>
              <a:t>Permutation in model testing and evaluation</a:t>
            </a:r>
          </a:p>
        </p:txBody>
      </p:sp>
    </p:spTree>
    <p:extLst>
      <p:ext uri="{BB962C8B-B14F-4D97-AF65-F5344CB8AC3E}">
        <p14:creationId xmlns:p14="http://schemas.microsoft.com/office/powerpoint/2010/main" val="311581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6AFC-B525-5EC2-9C9F-568B86B148B8}"/>
              </a:ext>
            </a:extLst>
          </p:cNvPr>
          <p:cNvSpPr>
            <a:spLocks noGrp="1"/>
          </p:cNvSpPr>
          <p:nvPr>
            <p:ph type="title"/>
          </p:nvPr>
        </p:nvSpPr>
        <p:spPr/>
        <p:txBody>
          <a:bodyPr/>
          <a:lstStyle/>
          <a:p>
            <a:r>
              <a:rPr lang="en-US" dirty="0"/>
              <a:t>Let’s discuss the assumptions</a:t>
            </a:r>
          </a:p>
        </p:txBody>
      </p:sp>
      <p:sp>
        <p:nvSpPr>
          <p:cNvPr id="3" name="Content Placeholder 2">
            <a:extLst>
              <a:ext uri="{FF2B5EF4-FFF2-40B4-BE49-F238E27FC236}">
                <a16:creationId xmlns:a16="http://schemas.microsoft.com/office/drawing/2014/main" id="{463D7DF5-1AFE-05EC-850F-2E5C9650AE95}"/>
              </a:ext>
            </a:extLst>
          </p:cNvPr>
          <p:cNvSpPr>
            <a:spLocks noGrp="1"/>
          </p:cNvSpPr>
          <p:nvPr>
            <p:ph idx="1"/>
          </p:nvPr>
        </p:nvSpPr>
        <p:spPr/>
        <p:txBody>
          <a:bodyPr/>
          <a:lstStyle/>
          <a:p>
            <a:r>
              <a:rPr lang="en-US" dirty="0"/>
              <a:t>Are there any parts of the modeling framework that are hard to understand?</a:t>
            </a:r>
          </a:p>
          <a:p>
            <a:pPr lvl="1"/>
            <a:r>
              <a:rPr lang="en-US" dirty="0"/>
              <a:t>Matrix regression</a:t>
            </a:r>
          </a:p>
          <a:p>
            <a:pPr lvl="1"/>
            <a:r>
              <a:rPr lang="en-US" dirty="0"/>
              <a:t>I-splines</a:t>
            </a:r>
          </a:p>
          <a:p>
            <a:pPr lvl="1"/>
            <a:r>
              <a:rPr lang="en-US" dirty="0"/>
              <a:t>GLMs</a:t>
            </a:r>
          </a:p>
          <a:p>
            <a:r>
              <a:rPr lang="en-US" dirty="0"/>
              <a:t>Do you disagree with some of the assumptions?</a:t>
            </a:r>
          </a:p>
          <a:p>
            <a:pPr lvl="1"/>
            <a:r>
              <a:rPr lang="en-US" dirty="0"/>
              <a:t>Does increasing ecological distance really necessitate increasing dissimilarity?</a:t>
            </a:r>
          </a:p>
          <a:p>
            <a:pPr lvl="1"/>
            <a:r>
              <a:rPr lang="en-US" dirty="0"/>
              <a:t>Are there any drawbacks from modeling predictors using I-splines?</a:t>
            </a:r>
          </a:p>
          <a:p>
            <a:pPr marL="457200" lvl="1" indent="0">
              <a:buNone/>
            </a:pPr>
            <a:endParaRPr lang="en-US" dirty="0"/>
          </a:p>
          <a:p>
            <a:pPr lvl="1"/>
            <a:endParaRPr lang="en-US" dirty="0"/>
          </a:p>
        </p:txBody>
      </p:sp>
    </p:spTree>
    <p:extLst>
      <p:ext uri="{BB962C8B-B14F-4D97-AF65-F5344CB8AC3E}">
        <p14:creationId xmlns:p14="http://schemas.microsoft.com/office/powerpoint/2010/main" val="292043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970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GDM assumptions and background concepts</vt:lpstr>
      <vt:lpstr>Check-in!</vt:lpstr>
      <vt:lpstr>Last time: Statistical framework of GDMs</vt:lpstr>
      <vt:lpstr>What statistical concepts underlie GDMs?</vt:lpstr>
      <vt:lpstr>Mantel Test</vt:lpstr>
      <vt:lpstr>Matrix Regression</vt:lpstr>
      <vt:lpstr>Generalized Linear Models</vt:lpstr>
      <vt:lpstr>Back to GDMs</vt:lpstr>
      <vt:lpstr>Let’s discuss the assumptions</vt:lpstr>
      <vt:lpstr>Issues to be aware of with GDMs (per ChatGPT) (Also, which identified issues are wrong!)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foundations of generalized dissimilarity models (GDMs) </dc:title>
  <dc:creator>Jacob Nesslage</dc:creator>
  <cp:lastModifiedBy>Jacob Nesslage</cp:lastModifiedBy>
  <cp:revision>6</cp:revision>
  <dcterms:created xsi:type="dcterms:W3CDTF">2023-08-04T20:04:41Z</dcterms:created>
  <dcterms:modified xsi:type="dcterms:W3CDTF">2023-08-08T05:54:36Z</dcterms:modified>
</cp:coreProperties>
</file>