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2" r:id="rId5"/>
    <p:sldId id="260" r:id="rId6"/>
    <p:sldId id="261" r:id="rId7"/>
    <p:sldId id="267" r:id="rId8"/>
    <p:sldId id="268" r:id="rId9"/>
    <p:sldId id="269" r:id="rId10"/>
    <p:sldId id="266" r:id="rId11"/>
    <p:sldId id="264" r:id="rId12"/>
    <p:sldId id="271" r:id="rId13"/>
    <p:sldId id="272" r:id="rId14"/>
    <p:sldId id="263" r:id="rId15"/>
    <p:sldId id="265"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86" d="100"/>
          <a:sy n="86" d="100"/>
        </p:scale>
        <p:origin x="514"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402A-0E72-F3E6-9EE7-4D0ED262B0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3F7C7501-3606-AAF2-085A-96082650E2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F69B0EC-045E-BD99-787B-7ED3B53DAD1D}"/>
              </a:ext>
            </a:extLst>
          </p:cNvPr>
          <p:cNvSpPr>
            <a:spLocks noGrp="1"/>
          </p:cNvSpPr>
          <p:nvPr>
            <p:ph type="dt" sz="half" idx="10"/>
          </p:nvPr>
        </p:nvSpPr>
        <p:spPr/>
        <p:txBody>
          <a:bodyPr/>
          <a:lstStyle/>
          <a:p>
            <a:fld id="{E742C369-D0D0-4DAA-9159-307D51CFFD61}" type="datetimeFigureOut">
              <a:rPr lang="en-US" smtClean="0"/>
              <a:t>8/8/2023</a:t>
            </a:fld>
            <a:endParaRPr lang="en-US"/>
          </a:p>
        </p:txBody>
      </p:sp>
      <p:sp>
        <p:nvSpPr>
          <p:cNvPr id="5" name="Footer Placeholder 4">
            <a:extLst>
              <a:ext uri="{FF2B5EF4-FFF2-40B4-BE49-F238E27FC236}">
                <a16:creationId xmlns:a16="http://schemas.microsoft.com/office/drawing/2014/main" id="{8294B420-5424-099F-4A8A-E7254162CF9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9B50DA-F8FC-F718-9BEB-B8D5EDAE55D0}"/>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35944718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C8397F-B784-18D2-49DC-E3C97DFE7A6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967BB1E-FA74-E5DF-233F-DF2104FC4DB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2EF2C2C-B349-78F9-B7E3-C23725467F02}"/>
              </a:ext>
            </a:extLst>
          </p:cNvPr>
          <p:cNvSpPr>
            <a:spLocks noGrp="1"/>
          </p:cNvSpPr>
          <p:nvPr>
            <p:ph type="dt" sz="half" idx="10"/>
          </p:nvPr>
        </p:nvSpPr>
        <p:spPr/>
        <p:txBody>
          <a:bodyPr/>
          <a:lstStyle/>
          <a:p>
            <a:fld id="{E742C369-D0D0-4DAA-9159-307D51CFFD61}" type="datetimeFigureOut">
              <a:rPr lang="en-US" smtClean="0"/>
              <a:t>8/8/2023</a:t>
            </a:fld>
            <a:endParaRPr lang="en-US"/>
          </a:p>
        </p:txBody>
      </p:sp>
      <p:sp>
        <p:nvSpPr>
          <p:cNvPr id="5" name="Footer Placeholder 4">
            <a:extLst>
              <a:ext uri="{FF2B5EF4-FFF2-40B4-BE49-F238E27FC236}">
                <a16:creationId xmlns:a16="http://schemas.microsoft.com/office/drawing/2014/main" id="{695A3AC9-1069-9DE3-337C-A00829EFD9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5F9286A-3655-EFB1-E7C8-9B9AF81561E5}"/>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18497198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4113273-EEF1-B0C8-06A8-D482C02475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37BB534-9800-8E37-553D-AD0949DB76E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185D554-CBC8-655E-1151-835B5C6FE311}"/>
              </a:ext>
            </a:extLst>
          </p:cNvPr>
          <p:cNvSpPr>
            <a:spLocks noGrp="1"/>
          </p:cNvSpPr>
          <p:nvPr>
            <p:ph type="dt" sz="half" idx="10"/>
          </p:nvPr>
        </p:nvSpPr>
        <p:spPr/>
        <p:txBody>
          <a:bodyPr/>
          <a:lstStyle/>
          <a:p>
            <a:fld id="{E742C369-D0D0-4DAA-9159-307D51CFFD61}" type="datetimeFigureOut">
              <a:rPr lang="en-US" smtClean="0"/>
              <a:t>8/8/2023</a:t>
            </a:fld>
            <a:endParaRPr lang="en-US"/>
          </a:p>
        </p:txBody>
      </p:sp>
      <p:sp>
        <p:nvSpPr>
          <p:cNvPr id="5" name="Footer Placeholder 4">
            <a:extLst>
              <a:ext uri="{FF2B5EF4-FFF2-40B4-BE49-F238E27FC236}">
                <a16:creationId xmlns:a16="http://schemas.microsoft.com/office/drawing/2014/main" id="{BE681A4B-66CD-3A32-3D17-8046C2D2F2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679DF7-F343-7762-DA08-8C85B8ED1CD2}"/>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3710043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4988B4-7D0C-9AFF-88FF-ADD20A4FA67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FB3E7E3-5781-6A2F-6A7F-B2860CA302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C7D84F-FBA7-EE2C-14AF-CDDCDB12CBF2}"/>
              </a:ext>
            </a:extLst>
          </p:cNvPr>
          <p:cNvSpPr>
            <a:spLocks noGrp="1"/>
          </p:cNvSpPr>
          <p:nvPr>
            <p:ph type="dt" sz="half" idx="10"/>
          </p:nvPr>
        </p:nvSpPr>
        <p:spPr/>
        <p:txBody>
          <a:bodyPr/>
          <a:lstStyle/>
          <a:p>
            <a:fld id="{E742C369-D0D0-4DAA-9159-307D51CFFD61}" type="datetimeFigureOut">
              <a:rPr lang="en-US" smtClean="0"/>
              <a:t>8/8/2023</a:t>
            </a:fld>
            <a:endParaRPr lang="en-US"/>
          </a:p>
        </p:txBody>
      </p:sp>
      <p:sp>
        <p:nvSpPr>
          <p:cNvPr id="5" name="Footer Placeholder 4">
            <a:extLst>
              <a:ext uri="{FF2B5EF4-FFF2-40B4-BE49-F238E27FC236}">
                <a16:creationId xmlns:a16="http://schemas.microsoft.com/office/drawing/2014/main" id="{0C437734-E756-5222-02D3-956D4268FB3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CFCFA8-8834-6404-4E51-D157672F63A1}"/>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946525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ECFBA-B302-86CB-A9F1-4208230B76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34D4112-34C8-0F48-A4E2-4DE3C5C6DAD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2A250A-EA60-F99D-9C9B-791D835859CD}"/>
              </a:ext>
            </a:extLst>
          </p:cNvPr>
          <p:cNvSpPr>
            <a:spLocks noGrp="1"/>
          </p:cNvSpPr>
          <p:nvPr>
            <p:ph type="dt" sz="half" idx="10"/>
          </p:nvPr>
        </p:nvSpPr>
        <p:spPr/>
        <p:txBody>
          <a:bodyPr/>
          <a:lstStyle/>
          <a:p>
            <a:fld id="{E742C369-D0D0-4DAA-9159-307D51CFFD61}" type="datetimeFigureOut">
              <a:rPr lang="en-US" smtClean="0"/>
              <a:t>8/8/2023</a:t>
            </a:fld>
            <a:endParaRPr lang="en-US"/>
          </a:p>
        </p:txBody>
      </p:sp>
      <p:sp>
        <p:nvSpPr>
          <p:cNvPr id="5" name="Footer Placeholder 4">
            <a:extLst>
              <a:ext uri="{FF2B5EF4-FFF2-40B4-BE49-F238E27FC236}">
                <a16:creationId xmlns:a16="http://schemas.microsoft.com/office/drawing/2014/main" id="{C7B8778A-E825-01E2-BF85-213790FFB96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8BC082C-A1F8-24E9-7290-D527BD1D4FCD}"/>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412600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71BBB-A193-852D-477A-E81F92756CA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9FB984-02B8-46B7-0547-2A717D9AF39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9E29182-49B9-BE0D-F183-617005EF4B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4E727B0-3E7C-E3D6-8F71-7416B468433B}"/>
              </a:ext>
            </a:extLst>
          </p:cNvPr>
          <p:cNvSpPr>
            <a:spLocks noGrp="1"/>
          </p:cNvSpPr>
          <p:nvPr>
            <p:ph type="dt" sz="half" idx="10"/>
          </p:nvPr>
        </p:nvSpPr>
        <p:spPr/>
        <p:txBody>
          <a:bodyPr/>
          <a:lstStyle/>
          <a:p>
            <a:fld id="{E742C369-D0D0-4DAA-9159-307D51CFFD61}" type="datetimeFigureOut">
              <a:rPr lang="en-US" smtClean="0"/>
              <a:t>8/8/2023</a:t>
            </a:fld>
            <a:endParaRPr lang="en-US"/>
          </a:p>
        </p:txBody>
      </p:sp>
      <p:sp>
        <p:nvSpPr>
          <p:cNvPr id="6" name="Footer Placeholder 5">
            <a:extLst>
              <a:ext uri="{FF2B5EF4-FFF2-40B4-BE49-F238E27FC236}">
                <a16:creationId xmlns:a16="http://schemas.microsoft.com/office/drawing/2014/main" id="{99C93F20-6610-9424-9710-9ACC3CD642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67B70FB-1910-D653-E67B-DEBFE6EA6E44}"/>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13055372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4F38AD-EFD7-E052-17FD-31E105BF4B9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E15EB2-D847-BDDF-49E8-06A349925F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3E0A09-A63D-D120-4D3D-B6CD2994E8A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2466FAF-73F5-19C1-3B4C-55C74096BB1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6BC7900-64E6-7CF7-BE3D-2600F274459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91257BB-7019-3E03-DD0A-6D771EE1296D}"/>
              </a:ext>
            </a:extLst>
          </p:cNvPr>
          <p:cNvSpPr>
            <a:spLocks noGrp="1"/>
          </p:cNvSpPr>
          <p:nvPr>
            <p:ph type="dt" sz="half" idx="10"/>
          </p:nvPr>
        </p:nvSpPr>
        <p:spPr/>
        <p:txBody>
          <a:bodyPr/>
          <a:lstStyle/>
          <a:p>
            <a:fld id="{E742C369-D0D0-4DAA-9159-307D51CFFD61}" type="datetimeFigureOut">
              <a:rPr lang="en-US" smtClean="0"/>
              <a:t>8/8/2023</a:t>
            </a:fld>
            <a:endParaRPr lang="en-US"/>
          </a:p>
        </p:txBody>
      </p:sp>
      <p:sp>
        <p:nvSpPr>
          <p:cNvPr id="8" name="Footer Placeholder 7">
            <a:extLst>
              <a:ext uri="{FF2B5EF4-FFF2-40B4-BE49-F238E27FC236}">
                <a16:creationId xmlns:a16="http://schemas.microsoft.com/office/drawing/2014/main" id="{B91DDFD4-839C-743F-D8CB-B066255A4B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150353C-7A50-DF1E-B3D0-AC916303A2F3}"/>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17004839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FA4EC-87DB-0BF7-30F2-3993A3E9E09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2476A7C-9500-D96D-62AF-E752CD758EEB}"/>
              </a:ext>
            </a:extLst>
          </p:cNvPr>
          <p:cNvSpPr>
            <a:spLocks noGrp="1"/>
          </p:cNvSpPr>
          <p:nvPr>
            <p:ph type="dt" sz="half" idx="10"/>
          </p:nvPr>
        </p:nvSpPr>
        <p:spPr/>
        <p:txBody>
          <a:bodyPr/>
          <a:lstStyle/>
          <a:p>
            <a:fld id="{E742C369-D0D0-4DAA-9159-307D51CFFD61}" type="datetimeFigureOut">
              <a:rPr lang="en-US" smtClean="0"/>
              <a:t>8/8/2023</a:t>
            </a:fld>
            <a:endParaRPr lang="en-US"/>
          </a:p>
        </p:txBody>
      </p:sp>
      <p:sp>
        <p:nvSpPr>
          <p:cNvPr id="4" name="Footer Placeholder 3">
            <a:extLst>
              <a:ext uri="{FF2B5EF4-FFF2-40B4-BE49-F238E27FC236}">
                <a16:creationId xmlns:a16="http://schemas.microsoft.com/office/drawing/2014/main" id="{2FA5A3FD-B8AA-EE0E-245A-8A3039A603F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12595EA-9E17-3D85-F305-1672DA510607}"/>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9282855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53D34F5-2130-3FEC-ADB0-4B593149FC76}"/>
              </a:ext>
            </a:extLst>
          </p:cNvPr>
          <p:cNvSpPr>
            <a:spLocks noGrp="1"/>
          </p:cNvSpPr>
          <p:nvPr>
            <p:ph type="dt" sz="half" idx="10"/>
          </p:nvPr>
        </p:nvSpPr>
        <p:spPr/>
        <p:txBody>
          <a:bodyPr/>
          <a:lstStyle/>
          <a:p>
            <a:fld id="{E742C369-D0D0-4DAA-9159-307D51CFFD61}" type="datetimeFigureOut">
              <a:rPr lang="en-US" smtClean="0"/>
              <a:t>8/8/2023</a:t>
            </a:fld>
            <a:endParaRPr lang="en-US"/>
          </a:p>
        </p:txBody>
      </p:sp>
      <p:sp>
        <p:nvSpPr>
          <p:cNvPr id="3" name="Footer Placeholder 2">
            <a:extLst>
              <a:ext uri="{FF2B5EF4-FFF2-40B4-BE49-F238E27FC236}">
                <a16:creationId xmlns:a16="http://schemas.microsoft.com/office/drawing/2014/main" id="{94DB6DAA-0387-6FAA-BC5C-E3282261249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B61D82-A70E-E86D-009C-F2D0A269A849}"/>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1918816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AEB49F-4E0E-E048-5500-CFC7A5C6B7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6649D8D-6B84-17D1-CFB9-C8BF2DF9121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E3690DA-E71C-5BF1-F215-EECBEA034D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AC8465-5F90-5E4E-9771-F2DC331B70FC}"/>
              </a:ext>
            </a:extLst>
          </p:cNvPr>
          <p:cNvSpPr>
            <a:spLocks noGrp="1"/>
          </p:cNvSpPr>
          <p:nvPr>
            <p:ph type="dt" sz="half" idx="10"/>
          </p:nvPr>
        </p:nvSpPr>
        <p:spPr/>
        <p:txBody>
          <a:bodyPr/>
          <a:lstStyle/>
          <a:p>
            <a:fld id="{E742C369-D0D0-4DAA-9159-307D51CFFD61}" type="datetimeFigureOut">
              <a:rPr lang="en-US" smtClean="0"/>
              <a:t>8/8/2023</a:t>
            </a:fld>
            <a:endParaRPr lang="en-US"/>
          </a:p>
        </p:txBody>
      </p:sp>
      <p:sp>
        <p:nvSpPr>
          <p:cNvPr id="6" name="Footer Placeholder 5">
            <a:extLst>
              <a:ext uri="{FF2B5EF4-FFF2-40B4-BE49-F238E27FC236}">
                <a16:creationId xmlns:a16="http://schemas.microsoft.com/office/drawing/2014/main" id="{CCE295E3-3796-01F5-5061-4813384C308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9146AA1-BE7E-4615-B602-8554E515CC8D}"/>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8440099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596D42-27FA-9AF9-6F82-FA654A69630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6DC4961-A6F2-1A9C-7196-935B895C252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F8B3B20-8D2D-CE6A-13D7-803AE09F179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7F61613-DA7F-B0DF-283C-E74879BCB79E}"/>
              </a:ext>
            </a:extLst>
          </p:cNvPr>
          <p:cNvSpPr>
            <a:spLocks noGrp="1"/>
          </p:cNvSpPr>
          <p:nvPr>
            <p:ph type="dt" sz="half" idx="10"/>
          </p:nvPr>
        </p:nvSpPr>
        <p:spPr/>
        <p:txBody>
          <a:bodyPr/>
          <a:lstStyle/>
          <a:p>
            <a:fld id="{E742C369-D0D0-4DAA-9159-307D51CFFD61}" type="datetimeFigureOut">
              <a:rPr lang="en-US" smtClean="0"/>
              <a:t>8/8/2023</a:t>
            </a:fld>
            <a:endParaRPr lang="en-US"/>
          </a:p>
        </p:txBody>
      </p:sp>
      <p:sp>
        <p:nvSpPr>
          <p:cNvPr id="6" name="Footer Placeholder 5">
            <a:extLst>
              <a:ext uri="{FF2B5EF4-FFF2-40B4-BE49-F238E27FC236}">
                <a16:creationId xmlns:a16="http://schemas.microsoft.com/office/drawing/2014/main" id="{57664409-3146-463E-4C24-59C290CF13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BD0C5A-D94F-3240-1850-015D373E723F}"/>
              </a:ext>
            </a:extLst>
          </p:cNvPr>
          <p:cNvSpPr>
            <a:spLocks noGrp="1"/>
          </p:cNvSpPr>
          <p:nvPr>
            <p:ph type="sldNum" sz="quarter" idx="12"/>
          </p:nvPr>
        </p:nvSpPr>
        <p:spPr/>
        <p:txBody>
          <a:bodyPr/>
          <a:lstStyle/>
          <a:p>
            <a:fld id="{548140EA-C9A5-485D-A018-C70BC607EBB6}" type="slidenum">
              <a:rPr lang="en-US" smtClean="0"/>
              <a:t>‹#›</a:t>
            </a:fld>
            <a:endParaRPr lang="en-US"/>
          </a:p>
        </p:txBody>
      </p:sp>
    </p:spTree>
    <p:extLst>
      <p:ext uri="{BB962C8B-B14F-4D97-AF65-F5344CB8AC3E}">
        <p14:creationId xmlns:p14="http://schemas.microsoft.com/office/powerpoint/2010/main" val="20070285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0A76866-D805-8166-D94A-69652797C2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B1CCBB9-9D54-E26A-6DEF-8CB10E75DAF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711997-50BE-4579-7D19-DD85564AA8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42C369-D0D0-4DAA-9159-307D51CFFD61}" type="datetimeFigureOut">
              <a:rPr lang="en-US" smtClean="0"/>
              <a:t>8/8/2023</a:t>
            </a:fld>
            <a:endParaRPr lang="en-US"/>
          </a:p>
        </p:txBody>
      </p:sp>
      <p:sp>
        <p:nvSpPr>
          <p:cNvPr id="5" name="Footer Placeholder 4">
            <a:extLst>
              <a:ext uri="{FF2B5EF4-FFF2-40B4-BE49-F238E27FC236}">
                <a16:creationId xmlns:a16="http://schemas.microsoft.com/office/drawing/2014/main" id="{52BFD3A4-0A26-179F-052A-795EC5621A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F371F22-8E56-452C-6D21-4080E1B027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8140EA-C9A5-485D-A018-C70BC607EBB6}" type="slidenum">
              <a:rPr lang="en-US" smtClean="0"/>
              <a:t>‹#›</a:t>
            </a:fld>
            <a:endParaRPr lang="en-US"/>
          </a:p>
        </p:txBody>
      </p:sp>
    </p:spTree>
    <p:extLst>
      <p:ext uri="{BB962C8B-B14F-4D97-AF65-F5344CB8AC3E}">
        <p14:creationId xmlns:p14="http://schemas.microsoft.com/office/powerpoint/2010/main" val="560311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E1251E-C096-E1E7-752E-A5ADD7748112}"/>
              </a:ext>
            </a:extLst>
          </p:cNvPr>
          <p:cNvSpPr>
            <a:spLocks noGrp="1"/>
          </p:cNvSpPr>
          <p:nvPr>
            <p:ph type="ctrTitle"/>
          </p:nvPr>
        </p:nvSpPr>
        <p:spPr/>
        <p:txBody>
          <a:bodyPr>
            <a:normAutofit fontScale="90000"/>
          </a:bodyPr>
          <a:lstStyle/>
          <a:p>
            <a:r>
              <a:rPr lang="en-US" sz="6000" b="0" i="0" u="none" strike="noStrike" dirty="0">
                <a:solidFill>
                  <a:srgbClr val="000000"/>
                </a:solidFill>
                <a:effectLst/>
                <a:latin typeface="Calibri" panose="020F0502020204030204" pitchFamily="34" charset="0"/>
              </a:rPr>
              <a:t>A deeper dive into the concepts of beta diversity and how they relate to GDMs</a:t>
            </a:r>
          </a:p>
        </p:txBody>
      </p:sp>
      <p:sp>
        <p:nvSpPr>
          <p:cNvPr id="3" name="Subtitle 2">
            <a:extLst>
              <a:ext uri="{FF2B5EF4-FFF2-40B4-BE49-F238E27FC236}">
                <a16:creationId xmlns:a16="http://schemas.microsoft.com/office/drawing/2014/main" id="{7AF91BD9-E5F0-F8D1-AAD7-815A181B3ADE}"/>
              </a:ext>
            </a:extLst>
          </p:cNvPr>
          <p:cNvSpPr>
            <a:spLocks noGrp="1"/>
          </p:cNvSpPr>
          <p:nvPr>
            <p:ph type="subTitle" idx="1"/>
          </p:nvPr>
        </p:nvSpPr>
        <p:spPr/>
        <p:txBody>
          <a:bodyPr>
            <a:normAutofit lnSpcReduction="10000"/>
          </a:bodyPr>
          <a:lstStyle/>
          <a:p>
            <a:endParaRPr lang="en-US" b="1" dirty="0"/>
          </a:p>
          <a:p>
            <a:r>
              <a:rPr lang="en-US" b="1" dirty="0"/>
              <a:t>GDM Workshop</a:t>
            </a:r>
          </a:p>
          <a:p>
            <a:r>
              <a:rPr lang="en-US" b="1" dirty="0"/>
              <a:t>Day 3</a:t>
            </a:r>
          </a:p>
          <a:p>
            <a:r>
              <a:rPr lang="en-US" b="1" dirty="0"/>
              <a:t>Instructor: Jacob Nesslage</a:t>
            </a:r>
          </a:p>
        </p:txBody>
      </p:sp>
    </p:spTree>
    <p:extLst>
      <p:ext uri="{BB962C8B-B14F-4D97-AF65-F5344CB8AC3E}">
        <p14:creationId xmlns:p14="http://schemas.microsoft.com/office/powerpoint/2010/main" val="5651100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A7E706E0-4485-648C-3288-C418A3501135}"/>
              </a:ext>
            </a:extLst>
          </p:cNvPr>
          <p:cNvPicPr>
            <a:picLocks noGrp="1" noChangeAspect="1"/>
          </p:cNvPicPr>
          <p:nvPr>
            <p:ph idx="1"/>
          </p:nvPr>
        </p:nvPicPr>
        <p:blipFill rotWithShape="1">
          <a:blip r:embed="rId2"/>
          <a:srcRect l="23529" t="16599" r="21386" b="21787"/>
          <a:stretch/>
        </p:blipFill>
        <p:spPr>
          <a:xfrm>
            <a:off x="1343986" y="439191"/>
            <a:ext cx="9504028" cy="5979618"/>
          </a:xfrm>
        </p:spPr>
      </p:pic>
      <p:sp>
        <p:nvSpPr>
          <p:cNvPr id="3" name="Rectangle 2">
            <a:extLst>
              <a:ext uri="{FF2B5EF4-FFF2-40B4-BE49-F238E27FC236}">
                <a16:creationId xmlns:a16="http://schemas.microsoft.com/office/drawing/2014/main" id="{8BF13CD2-1E88-B2DE-4C9E-9D6702E15A03}"/>
              </a:ext>
            </a:extLst>
          </p:cNvPr>
          <p:cNvSpPr/>
          <p:nvPr/>
        </p:nvSpPr>
        <p:spPr>
          <a:xfrm>
            <a:off x="3045041" y="1251751"/>
            <a:ext cx="3586578" cy="4829453"/>
          </a:xfrm>
          <a:prstGeom prst="rect">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Connector 4">
            <a:extLst>
              <a:ext uri="{FF2B5EF4-FFF2-40B4-BE49-F238E27FC236}">
                <a16:creationId xmlns:a16="http://schemas.microsoft.com/office/drawing/2014/main" id="{E5E71181-FBD4-D4D1-9A8C-F7646EE612C7}"/>
              </a:ext>
            </a:extLst>
          </p:cNvPr>
          <p:cNvCxnSpPr/>
          <p:nvPr/>
        </p:nvCxnSpPr>
        <p:spPr>
          <a:xfrm>
            <a:off x="1491449" y="1669002"/>
            <a:ext cx="90374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E8D7B4BF-193D-DC49-F570-C5745E595617}"/>
              </a:ext>
            </a:extLst>
          </p:cNvPr>
          <p:cNvCxnSpPr/>
          <p:nvPr/>
        </p:nvCxnSpPr>
        <p:spPr>
          <a:xfrm>
            <a:off x="1491449" y="1883546"/>
            <a:ext cx="90374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C302B01A-CF8C-418E-26FF-C65436226090}"/>
              </a:ext>
            </a:extLst>
          </p:cNvPr>
          <p:cNvCxnSpPr/>
          <p:nvPr/>
        </p:nvCxnSpPr>
        <p:spPr>
          <a:xfrm>
            <a:off x="1491449" y="2043343"/>
            <a:ext cx="90374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F9B802A-7BD9-9192-799F-F296693B9EA8}"/>
              </a:ext>
            </a:extLst>
          </p:cNvPr>
          <p:cNvCxnSpPr/>
          <p:nvPr/>
        </p:nvCxnSpPr>
        <p:spPr>
          <a:xfrm>
            <a:off x="1577266" y="2398450"/>
            <a:ext cx="90374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AC76A922-BCA5-FC1C-1722-04C939031CF7}"/>
              </a:ext>
            </a:extLst>
          </p:cNvPr>
          <p:cNvCxnSpPr/>
          <p:nvPr/>
        </p:nvCxnSpPr>
        <p:spPr>
          <a:xfrm>
            <a:off x="1491449" y="3055398"/>
            <a:ext cx="903746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4F9CE344-AB4A-7919-5D8C-2448A5E5F451}"/>
              </a:ext>
            </a:extLst>
          </p:cNvPr>
          <p:cNvSpPr/>
          <p:nvPr/>
        </p:nvSpPr>
        <p:spPr>
          <a:xfrm>
            <a:off x="7448365" y="4074850"/>
            <a:ext cx="346229" cy="346227"/>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Arrow: Right 11">
            <a:extLst>
              <a:ext uri="{FF2B5EF4-FFF2-40B4-BE49-F238E27FC236}">
                <a16:creationId xmlns:a16="http://schemas.microsoft.com/office/drawing/2014/main" id="{3ED3EDF8-9216-7D05-11E0-658A8E0A3F66}"/>
              </a:ext>
            </a:extLst>
          </p:cNvPr>
          <p:cNvSpPr/>
          <p:nvPr/>
        </p:nvSpPr>
        <p:spPr>
          <a:xfrm>
            <a:off x="763480" y="4145872"/>
            <a:ext cx="580506" cy="355107"/>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C1B69FF-66CA-0532-899A-9212790127F6}"/>
              </a:ext>
            </a:extLst>
          </p:cNvPr>
          <p:cNvSpPr txBox="1"/>
          <p:nvPr/>
        </p:nvSpPr>
        <p:spPr>
          <a:xfrm>
            <a:off x="112451" y="3598971"/>
            <a:ext cx="1165933" cy="523220"/>
          </a:xfrm>
          <a:prstGeom prst="rect">
            <a:avLst/>
          </a:prstGeom>
          <a:noFill/>
        </p:spPr>
        <p:txBody>
          <a:bodyPr wrap="square" rtlCol="0">
            <a:spAutoFit/>
          </a:bodyPr>
          <a:lstStyle/>
          <a:p>
            <a:r>
              <a:rPr lang="en-US" sz="1400" dirty="0"/>
              <a:t>GDM default is Bray-Curtis</a:t>
            </a:r>
          </a:p>
        </p:txBody>
      </p:sp>
      <p:sp>
        <p:nvSpPr>
          <p:cNvPr id="14" name="TextBox 13">
            <a:extLst>
              <a:ext uri="{FF2B5EF4-FFF2-40B4-BE49-F238E27FC236}">
                <a16:creationId xmlns:a16="http://schemas.microsoft.com/office/drawing/2014/main" id="{140048E3-0721-3D44-193C-FE857E1ED2E6}"/>
              </a:ext>
            </a:extLst>
          </p:cNvPr>
          <p:cNvSpPr txBox="1"/>
          <p:nvPr/>
        </p:nvSpPr>
        <p:spPr>
          <a:xfrm>
            <a:off x="4421079" y="6454546"/>
            <a:ext cx="6054571" cy="307777"/>
          </a:xfrm>
          <a:prstGeom prst="rect">
            <a:avLst/>
          </a:prstGeom>
          <a:noFill/>
        </p:spPr>
        <p:txBody>
          <a:bodyPr wrap="square" rtlCol="0">
            <a:spAutoFit/>
          </a:bodyPr>
          <a:lstStyle/>
          <a:p>
            <a:r>
              <a:rPr lang="en-US" sz="1400" i="1" dirty="0"/>
              <a:t>Legendre and De </a:t>
            </a:r>
            <a:r>
              <a:rPr lang="en-US" sz="1400" i="1" dirty="0" err="1"/>
              <a:t>Cacares</a:t>
            </a:r>
            <a:r>
              <a:rPr lang="en-US" sz="1400" i="1" dirty="0"/>
              <a:t> 2013 – Ecology Letters</a:t>
            </a:r>
          </a:p>
        </p:txBody>
      </p:sp>
      <p:cxnSp>
        <p:nvCxnSpPr>
          <p:cNvPr id="16" name="Straight Connector 15">
            <a:extLst>
              <a:ext uri="{FF2B5EF4-FFF2-40B4-BE49-F238E27FC236}">
                <a16:creationId xmlns:a16="http://schemas.microsoft.com/office/drawing/2014/main" id="{64E14E65-A269-29A5-8F15-26687DB572A4}"/>
              </a:ext>
            </a:extLst>
          </p:cNvPr>
          <p:cNvCxnSpPr>
            <a:stCxn id="11" idx="7"/>
          </p:cNvCxnSpPr>
          <p:nvPr/>
        </p:nvCxnSpPr>
        <p:spPr>
          <a:xfrm flipV="1">
            <a:off x="7743890" y="4122191"/>
            <a:ext cx="3104124" cy="336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159A220-EA0F-615A-C8AB-CC1DBE810662}"/>
              </a:ext>
            </a:extLst>
          </p:cNvPr>
          <p:cNvSpPr txBox="1"/>
          <p:nvPr/>
        </p:nvSpPr>
        <p:spPr>
          <a:xfrm>
            <a:off x="10913616" y="3800205"/>
            <a:ext cx="1165933" cy="1384995"/>
          </a:xfrm>
          <a:prstGeom prst="rect">
            <a:avLst/>
          </a:prstGeom>
          <a:noFill/>
        </p:spPr>
        <p:txBody>
          <a:bodyPr wrap="square" rtlCol="0">
            <a:spAutoFit/>
          </a:bodyPr>
          <a:lstStyle/>
          <a:p>
            <a:r>
              <a:rPr lang="en-US" sz="1400" dirty="0"/>
              <a:t>Why might lack of this property be problematic for most analyses?</a:t>
            </a:r>
          </a:p>
        </p:txBody>
      </p:sp>
    </p:spTree>
    <p:extLst>
      <p:ext uri="{BB962C8B-B14F-4D97-AF65-F5344CB8AC3E}">
        <p14:creationId xmlns:p14="http://schemas.microsoft.com/office/powerpoint/2010/main" val="36257353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83488-2FEC-7AA5-6772-6DAB7CC74B8D}"/>
              </a:ext>
            </a:extLst>
          </p:cNvPr>
          <p:cNvSpPr>
            <a:spLocks noGrp="1"/>
          </p:cNvSpPr>
          <p:nvPr>
            <p:ph type="title"/>
          </p:nvPr>
        </p:nvSpPr>
        <p:spPr/>
        <p:txBody>
          <a:bodyPr/>
          <a:lstStyle/>
          <a:p>
            <a:r>
              <a:rPr lang="en-US" dirty="0"/>
              <a:t>Levels of abstraction in community composition analyses</a:t>
            </a:r>
          </a:p>
        </p:txBody>
      </p:sp>
      <p:sp>
        <p:nvSpPr>
          <p:cNvPr id="4" name="Text Placeholder 3">
            <a:extLst>
              <a:ext uri="{FF2B5EF4-FFF2-40B4-BE49-F238E27FC236}">
                <a16:creationId xmlns:a16="http://schemas.microsoft.com/office/drawing/2014/main" id="{917712BF-F73A-77A1-3706-A8014A662014}"/>
              </a:ext>
            </a:extLst>
          </p:cNvPr>
          <p:cNvSpPr>
            <a:spLocks noGrp="1"/>
          </p:cNvSpPr>
          <p:nvPr>
            <p:ph type="body" sz="half" idx="2"/>
          </p:nvPr>
        </p:nvSpPr>
        <p:spPr/>
        <p:txBody>
          <a:bodyPr/>
          <a:lstStyle/>
          <a:p>
            <a:r>
              <a:rPr lang="en-US" dirty="0"/>
              <a:t>Note that when we are working with beta diversity, we are already working at one level of abstraction from raw data on species abundances.</a:t>
            </a:r>
          </a:p>
          <a:p>
            <a:r>
              <a:rPr lang="en-US" b="1" dirty="0"/>
              <a:t>To move to a framework that assesses variation in beta diversity (such as GDM) we are performing another level of abstraction</a:t>
            </a:r>
          </a:p>
          <a:p>
            <a:r>
              <a:rPr lang="en-US" dirty="0"/>
              <a:t>This influences the questions we can pursue using these models (see </a:t>
            </a:r>
            <a:r>
              <a:rPr lang="en-US" dirty="0" err="1"/>
              <a:t>Tuomisto</a:t>
            </a:r>
            <a:r>
              <a:rPr lang="en-US" dirty="0"/>
              <a:t> and </a:t>
            </a:r>
            <a:r>
              <a:rPr lang="en-US" dirty="0" err="1"/>
              <a:t>Ruokalainen</a:t>
            </a:r>
            <a:r>
              <a:rPr lang="en-US" dirty="0"/>
              <a:t> 2006)</a:t>
            </a:r>
          </a:p>
        </p:txBody>
      </p:sp>
      <p:pic>
        <p:nvPicPr>
          <p:cNvPr id="8" name="Picture 7">
            <a:extLst>
              <a:ext uri="{FF2B5EF4-FFF2-40B4-BE49-F238E27FC236}">
                <a16:creationId xmlns:a16="http://schemas.microsoft.com/office/drawing/2014/main" id="{6272F805-9FFC-5299-F4D4-C21D81279C19}"/>
              </a:ext>
            </a:extLst>
          </p:cNvPr>
          <p:cNvPicPr>
            <a:picLocks noChangeAspect="1"/>
          </p:cNvPicPr>
          <p:nvPr/>
        </p:nvPicPr>
        <p:blipFill>
          <a:blip r:embed="rId2"/>
          <a:stretch>
            <a:fillRect/>
          </a:stretch>
        </p:blipFill>
        <p:spPr>
          <a:xfrm>
            <a:off x="5407389" y="395056"/>
            <a:ext cx="5813986" cy="5876840"/>
          </a:xfrm>
          <a:prstGeom prst="rect">
            <a:avLst/>
          </a:prstGeom>
        </p:spPr>
      </p:pic>
      <p:sp>
        <p:nvSpPr>
          <p:cNvPr id="9" name="TextBox 8">
            <a:extLst>
              <a:ext uri="{FF2B5EF4-FFF2-40B4-BE49-F238E27FC236}">
                <a16:creationId xmlns:a16="http://schemas.microsoft.com/office/drawing/2014/main" id="{8BA9098B-0258-AF50-8655-D4D2F28BC89A}"/>
              </a:ext>
            </a:extLst>
          </p:cNvPr>
          <p:cNvSpPr txBox="1"/>
          <p:nvPr/>
        </p:nvSpPr>
        <p:spPr>
          <a:xfrm>
            <a:off x="10599938" y="457200"/>
            <a:ext cx="1171852" cy="646331"/>
          </a:xfrm>
          <a:prstGeom prst="rect">
            <a:avLst/>
          </a:prstGeom>
          <a:noFill/>
        </p:spPr>
        <p:txBody>
          <a:bodyPr wrap="square" rtlCol="0">
            <a:spAutoFit/>
          </a:bodyPr>
          <a:lstStyle/>
          <a:p>
            <a:r>
              <a:rPr lang="en-US" dirty="0">
                <a:solidFill>
                  <a:srgbClr val="FF0000"/>
                </a:solidFill>
              </a:rPr>
              <a:t>GDMs are here!</a:t>
            </a:r>
          </a:p>
        </p:txBody>
      </p:sp>
      <p:sp>
        <p:nvSpPr>
          <p:cNvPr id="11" name="TextBox 10">
            <a:extLst>
              <a:ext uri="{FF2B5EF4-FFF2-40B4-BE49-F238E27FC236}">
                <a16:creationId xmlns:a16="http://schemas.microsoft.com/office/drawing/2014/main" id="{8563B641-5E11-5309-637A-86B7C479F763}"/>
              </a:ext>
            </a:extLst>
          </p:cNvPr>
          <p:cNvSpPr txBox="1"/>
          <p:nvPr/>
        </p:nvSpPr>
        <p:spPr>
          <a:xfrm>
            <a:off x="6826928" y="6309055"/>
            <a:ext cx="4358936" cy="307777"/>
          </a:xfrm>
          <a:prstGeom prst="rect">
            <a:avLst/>
          </a:prstGeom>
          <a:noFill/>
        </p:spPr>
        <p:txBody>
          <a:bodyPr wrap="square" rtlCol="0">
            <a:spAutoFit/>
          </a:bodyPr>
          <a:lstStyle/>
          <a:p>
            <a:r>
              <a:rPr lang="en-US" sz="1400" i="1" dirty="0" err="1"/>
              <a:t>Tuomisto</a:t>
            </a:r>
            <a:r>
              <a:rPr lang="en-US" sz="1400" i="1" dirty="0"/>
              <a:t> and </a:t>
            </a:r>
            <a:r>
              <a:rPr lang="en-US" sz="1400" i="1" dirty="0" err="1"/>
              <a:t>Roukalainen</a:t>
            </a:r>
            <a:r>
              <a:rPr lang="en-US" sz="1400" i="1" dirty="0"/>
              <a:t> 2006 - Ecology</a:t>
            </a:r>
          </a:p>
        </p:txBody>
      </p:sp>
    </p:spTree>
    <p:extLst>
      <p:ext uri="{BB962C8B-B14F-4D97-AF65-F5344CB8AC3E}">
        <p14:creationId xmlns:p14="http://schemas.microsoft.com/office/powerpoint/2010/main" val="11859169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36DDED-F1A5-539C-612D-DAF9CCDE0AAC}"/>
              </a:ext>
            </a:extLst>
          </p:cNvPr>
          <p:cNvSpPr>
            <a:spLocks noGrp="1"/>
          </p:cNvSpPr>
          <p:nvPr>
            <p:ph type="title"/>
          </p:nvPr>
        </p:nvSpPr>
        <p:spPr/>
        <p:txBody>
          <a:bodyPr/>
          <a:lstStyle/>
          <a:p>
            <a:r>
              <a:rPr lang="en-US" dirty="0"/>
              <a:t>A physics analogy</a:t>
            </a:r>
          </a:p>
        </p:txBody>
      </p:sp>
      <p:pic>
        <p:nvPicPr>
          <p:cNvPr id="5" name="Content Placeholder 4">
            <a:extLst>
              <a:ext uri="{FF2B5EF4-FFF2-40B4-BE49-F238E27FC236}">
                <a16:creationId xmlns:a16="http://schemas.microsoft.com/office/drawing/2014/main" id="{EDD13AC4-30B5-71A3-B91B-50B8CFA9FCEB}"/>
              </a:ext>
            </a:extLst>
          </p:cNvPr>
          <p:cNvPicPr>
            <a:picLocks noGrp="1" noChangeAspect="1"/>
          </p:cNvPicPr>
          <p:nvPr>
            <p:ph idx="1"/>
          </p:nvPr>
        </p:nvPicPr>
        <p:blipFill rotWithShape="1">
          <a:blip r:embed="rId2"/>
          <a:srcRect l="27659" t="29582" r="44299" b="33754"/>
          <a:stretch/>
        </p:blipFill>
        <p:spPr>
          <a:xfrm>
            <a:off x="2963694" y="1558871"/>
            <a:ext cx="6264612" cy="4607156"/>
          </a:xfrm>
        </p:spPr>
      </p:pic>
      <p:sp>
        <p:nvSpPr>
          <p:cNvPr id="6" name="TextBox 5">
            <a:extLst>
              <a:ext uri="{FF2B5EF4-FFF2-40B4-BE49-F238E27FC236}">
                <a16:creationId xmlns:a16="http://schemas.microsoft.com/office/drawing/2014/main" id="{63133BD0-A9C2-F9BE-0407-B3331E2F298B}"/>
              </a:ext>
            </a:extLst>
          </p:cNvPr>
          <p:cNvSpPr txBox="1"/>
          <p:nvPr/>
        </p:nvSpPr>
        <p:spPr>
          <a:xfrm>
            <a:off x="4332303" y="6440265"/>
            <a:ext cx="4358936" cy="307777"/>
          </a:xfrm>
          <a:prstGeom prst="rect">
            <a:avLst/>
          </a:prstGeom>
          <a:noFill/>
        </p:spPr>
        <p:txBody>
          <a:bodyPr wrap="square" rtlCol="0">
            <a:spAutoFit/>
          </a:bodyPr>
          <a:lstStyle/>
          <a:p>
            <a:r>
              <a:rPr lang="en-US" sz="1400" i="1" dirty="0" err="1"/>
              <a:t>Tuomisto</a:t>
            </a:r>
            <a:r>
              <a:rPr lang="en-US" sz="1400" i="1" dirty="0"/>
              <a:t> and </a:t>
            </a:r>
            <a:r>
              <a:rPr lang="en-US" sz="1400" i="1" dirty="0" err="1"/>
              <a:t>Roukalainen</a:t>
            </a:r>
            <a:r>
              <a:rPr lang="en-US" sz="1400" i="1" dirty="0"/>
              <a:t> 2006 - Ecology</a:t>
            </a:r>
          </a:p>
        </p:txBody>
      </p:sp>
    </p:spTree>
    <p:extLst>
      <p:ext uri="{BB962C8B-B14F-4D97-AF65-F5344CB8AC3E}">
        <p14:creationId xmlns:p14="http://schemas.microsoft.com/office/powerpoint/2010/main" val="3343719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6542F7-DEA8-26D0-6360-5F37230D6995}"/>
              </a:ext>
            </a:extLst>
          </p:cNvPr>
          <p:cNvSpPr>
            <a:spLocks noGrp="1"/>
          </p:cNvSpPr>
          <p:nvPr>
            <p:ph type="title"/>
          </p:nvPr>
        </p:nvSpPr>
        <p:spPr/>
        <p:txBody>
          <a:bodyPr/>
          <a:lstStyle/>
          <a:p>
            <a:r>
              <a:rPr lang="en-US" dirty="0"/>
              <a:t>Explaining versus analyzing beta diversity </a:t>
            </a:r>
          </a:p>
        </p:txBody>
      </p:sp>
      <p:sp>
        <p:nvSpPr>
          <p:cNvPr id="3" name="Content Placeholder 2">
            <a:extLst>
              <a:ext uri="{FF2B5EF4-FFF2-40B4-BE49-F238E27FC236}">
                <a16:creationId xmlns:a16="http://schemas.microsoft.com/office/drawing/2014/main" id="{E96D00E9-F260-6FFA-12B0-4DC7B36D0AB9}"/>
              </a:ext>
            </a:extLst>
          </p:cNvPr>
          <p:cNvSpPr>
            <a:spLocks noGrp="1"/>
          </p:cNvSpPr>
          <p:nvPr>
            <p:ph idx="1"/>
          </p:nvPr>
        </p:nvSpPr>
        <p:spPr/>
        <p:txBody>
          <a:bodyPr>
            <a:normAutofit lnSpcReduction="10000"/>
          </a:bodyPr>
          <a:lstStyle/>
          <a:p>
            <a:pPr marL="0" indent="0">
              <a:buNone/>
            </a:pPr>
            <a:r>
              <a:rPr lang="en-US" dirty="0"/>
              <a:t>‘‘Explaining beta diversity’’ is a level-2 question: the response variable is community composition, and what gets explained is variation in community composition (i.e., beta diversity). </a:t>
            </a:r>
          </a:p>
          <a:p>
            <a:pPr marL="0" indent="0">
              <a:buNone/>
            </a:pPr>
            <a:r>
              <a:rPr lang="en-US" dirty="0"/>
              <a:t>In contrast, ‘‘analyzing beta diversity’’ is a level-3 question: the response variable is beta diversity (i.e., variation in community composition), and what gets explained is variation in beta diversity </a:t>
            </a:r>
          </a:p>
          <a:p>
            <a:pPr marL="0" indent="0">
              <a:buNone/>
            </a:pPr>
            <a:r>
              <a:rPr lang="en-US" dirty="0"/>
              <a:t>Consequently, if one aims at ‘‘explaining beta diversity’’ then using the raw-data approach is indicated, whereas if one aims at ‘‘analyzing beta diversity’’ then using the distance approach is indicated</a:t>
            </a:r>
          </a:p>
          <a:p>
            <a:pPr marL="0" indent="0">
              <a:buNone/>
            </a:pPr>
            <a:r>
              <a:rPr lang="en-US" b="1" dirty="0"/>
              <a:t>GDM is a Level-3 methodology, so we are analyzing beta diversity and explaining the variation in beta diversity</a:t>
            </a:r>
          </a:p>
        </p:txBody>
      </p:sp>
    </p:spTree>
    <p:extLst>
      <p:ext uri="{BB962C8B-B14F-4D97-AF65-F5344CB8AC3E}">
        <p14:creationId xmlns:p14="http://schemas.microsoft.com/office/powerpoint/2010/main" val="31623477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ABED75-6345-821A-B392-D97E97E5209F}"/>
              </a:ext>
            </a:extLst>
          </p:cNvPr>
          <p:cNvSpPr>
            <a:spLocks noGrp="1"/>
          </p:cNvSpPr>
          <p:nvPr>
            <p:ph type="title"/>
          </p:nvPr>
        </p:nvSpPr>
        <p:spPr/>
        <p:txBody>
          <a:bodyPr>
            <a:normAutofit/>
          </a:bodyPr>
          <a:lstStyle/>
          <a:p>
            <a:r>
              <a:rPr lang="en-US" dirty="0"/>
              <a:t>Hypotheses based on partitioning</a:t>
            </a:r>
          </a:p>
        </p:txBody>
      </p:sp>
      <p:sp>
        <p:nvSpPr>
          <p:cNvPr id="3" name="Content Placeholder 2">
            <a:extLst>
              <a:ext uri="{FF2B5EF4-FFF2-40B4-BE49-F238E27FC236}">
                <a16:creationId xmlns:a16="http://schemas.microsoft.com/office/drawing/2014/main" id="{A25BF67E-4A2A-5893-2809-2C2CA1414563}"/>
              </a:ext>
            </a:extLst>
          </p:cNvPr>
          <p:cNvSpPr>
            <a:spLocks noGrp="1"/>
          </p:cNvSpPr>
          <p:nvPr>
            <p:ph idx="1"/>
          </p:nvPr>
        </p:nvSpPr>
        <p:spPr/>
        <p:txBody>
          <a:bodyPr/>
          <a:lstStyle/>
          <a:p>
            <a:endParaRPr lang="en-US" dirty="0"/>
          </a:p>
          <a:p>
            <a:endParaRPr lang="en-US" dirty="0"/>
          </a:p>
        </p:txBody>
      </p:sp>
      <p:sp>
        <p:nvSpPr>
          <p:cNvPr id="4" name="Text Placeholder 3">
            <a:extLst>
              <a:ext uri="{FF2B5EF4-FFF2-40B4-BE49-F238E27FC236}">
                <a16:creationId xmlns:a16="http://schemas.microsoft.com/office/drawing/2014/main" id="{158C8729-E371-CDA5-7C9E-2DA8D371BF26}"/>
              </a:ext>
            </a:extLst>
          </p:cNvPr>
          <p:cNvSpPr>
            <a:spLocks noGrp="1"/>
          </p:cNvSpPr>
          <p:nvPr>
            <p:ph type="body" sz="half" idx="2"/>
          </p:nvPr>
        </p:nvSpPr>
        <p:spPr/>
        <p:txBody>
          <a:bodyPr/>
          <a:lstStyle/>
          <a:p>
            <a:r>
              <a:rPr lang="en-US" dirty="0"/>
              <a:t>There are several hypotheses that can be assessed using partitioning of beta diversity metrics and models</a:t>
            </a:r>
          </a:p>
          <a:p>
            <a:pPr marL="285750" indent="-285750">
              <a:buFont typeface="Arial" panose="020B0604020202020204" pitchFamily="34" charset="0"/>
              <a:buChar char="•"/>
            </a:pPr>
            <a:r>
              <a:rPr lang="en-US" dirty="0"/>
              <a:t>Ecological Hypothesis A: Species composition is uniform </a:t>
            </a:r>
          </a:p>
          <a:p>
            <a:pPr marL="285750" indent="-285750">
              <a:buFont typeface="Arial" panose="020B0604020202020204" pitchFamily="34" charset="0"/>
              <a:buChar char="•"/>
            </a:pPr>
            <a:r>
              <a:rPr lang="en-US" dirty="0"/>
              <a:t>Ecological Hypothesis B: Species composition fluctuates in a random, autocorrelated way (e.g., Hubbell 2001)</a:t>
            </a:r>
          </a:p>
          <a:p>
            <a:pPr marL="285750" indent="-285750">
              <a:buFont typeface="Arial" panose="020B0604020202020204" pitchFamily="34" charset="0"/>
              <a:buChar char="•"/>
            </a:pPr>
            <a:r>
              <a:rPr lang="en-US" dirty="0"/>
              <a:t>Ecological Hypothesis C: Species composition is related to environmental conditions (numerous authors).</a:t>
            </a:r>
          </a:p>
          <a:p>
            <a:endParaRPr lang="en-US" dirty="0"/>
          </a:p>
        </p:txBody>
      </p:sp>
      <p:pic>
        <p:nvPicPr>
          <p:cNvPr id="5" name="Picture 4">
            <a:extLst>
              <a:ext uri="{FF2B5EF4-FFF2-40B4-BE49-F238E27FC236}">
                <a16:creationId xmlns:a16="http://schemas.microsoft.com/office/drawing/2014/main" id="{196229FB-4952-8E57-25CC-5E8906B0C3CB}"/>
              </a:ext>
            </a:extLst>
          </p:cNvPr>
          <p:cNvPicPr>
            <a:picLocks noChangeAspect="1"/>
          </p:cNvPicPr>
          <p:nvPr/>
        </p:nvPicPr>
        <p:blipFill>
          <a:blip r:embed="rId2"/>
          <a:stretch>
            <a:fillRect/>
          </a:stretch>
        </p:blipFill>
        <p:spPr>
          <a:xfrm>
            <a:off x="5740745" y="1509204"/>
            <a:ext cx="5326658" cy="3321328"/>
          </a:xfrm>
          <a:prstGeom prst="rect">
            <a:avLst/>
          </a:prstGeom>
        </p:spPr>
      </p:pic>
      <p:sp>
        <p:nvSpPr>
          <p:cNvPr id="6" name="TextBox 5">
            <a:extLst>
              <a:ext uri="{FF2B5EF4-FFF2-40B4-BE49-F238E27FC236}">
                <a16:creationId xmlns:a16="http://schemas.microsoft.com/office/drawing/2014/main" id="{C726DDCE-B223-2093-FA05-AD233BBC0C5C}"/>
              </a:ext>
            </a:extLst>
          </p:cNvPr>
          <p:cNvSpPr txBox="1"/>
          <p:nvPr/>
        </p:nvSpPr>
        <p:spPr>
          <a:xfrm>
            <a:off x="6729274" y="5161125"/>
            <a:ext cx="3932237" cy="369332"/>
          </a:xfrm>
          <a:prstGeom prst="rect">
            <a:avLst/>
          </a:prstGeom>
          <a:noFill/>
        </p:spPr>
        <p:txBody>
          <a:bodyPr wrap="square" rtlCol="0">
            <a:spAutoFit/>
          </a:bodyPr>
          <a:lstStyle/>
          <a:p>
            <a:r>
              <a:rPr lang="en-US" i="1" dirty="0"/>
              <a:t>Radula et al 2020 – Ag. Eco. and Env.</a:t>
            </a:r>
          </a:p>
        </p:txBody>
      </p:sp>
    </p:spTree>
    <p:extLst>
      <p:ext uri="{BB962C8B-B14F-4D97-AF65-F5344CB8AC3E}">
        <p14:creationId xmlns:p14="http://schemas.microsoft.com/office/powerpoint/2010/main" val="13450883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E61B03-6F54-7228-5523-C1033F49D2CF}"/>
              </a:ext>
            </a:extLst>
          </p:cNvPr>
          <p:cNvSpPr>
            <a:spLocks noGrp="1"/>
          </p:cNvSpPr>
          <p:nvPr>
            <p:ph type="title"/>
          </p:nvPr>
        </p:nvSpPr>
        <p:spPr/>
        <p:txBody>
          <a:bodyPr/>
          <a:lstStyle/>
          <a:p>
            <a:r>
              <a:rPr lang="en-US" dirty="0"/>
              <a:t>Bringing this back to GDMs</a:t>
            </a:r>
          </a:p>
        </p:txBody>
      </p:sp>
      <p:pic>
        <p:nvPicPr>
          <p:cNvPr id="5" name="Content Placeholder 4">
            <a:extLst>
              <a:ext uri="{FF2B5EF4-FFF2-40B4-BE49-F238E27FC236}">
                <a16:creationId xmlns:a16="http://schemas.microsoft.com/office/drawing/2014/main" id="{D7331064-2A49-6503-FF1F-591B9EE977B9}"/>
              </a:ext>
            </a:extLst>
          </p:cNvPr>
          <p:cNvPicPr>
            <a:picLocks noGrp="1" noChangeAspect="1"/>
          </p:cNvPicPr>
          <p:nvPr>
            <p:ph idx="1"/>
          </p:nvPr>
        </p:nvPicPr>
        <p:blipFill>
          <a:blip r:embed="rId2"/>
          <a:stretch>
            <a:fillRect/>
          </a:stretch>
        </p:blipFill>
        <p:spPr>
          <a:xfrm>
            <a:off x="5183188" y="1428783"/>
            <a:ext cx="6172200" cy="3990909"/>
          </a:xfrm>
          <a:prstGeom prst="rect">
            <a:avLst/>
          </a:prstGeom>
        </p:spPr>
      </p:pic>
      <p:sp>
        <p:nvSpPr>
          <p:cNvPr id="4" name="Text Placeholder 3">
            <a:extLst>
              <a:ext uri="{FF2B5EF4-FFF2-40B4-BE49-F238E27FC236}">
                <a16:creationId xmlns:a16="http://schemas.microsoft.com/office/drawing/2014/main" id="{E11204FC-309D-8A34-D148-DF49216C1E55}"/>
              </a:ext>
            </a:extLst>
          </p:cNvPr>
          <p:cNvSpPr>
            <a:spLocks noGrp="1"/>
          </p:cNvSpPr>
          <p:nvPr>
            <p:ph type="body" sz="half" idx="2"/>
          </p:nvPr>
        </p:nvSpPr>
        <p:spPr/>
        <p:txBody>
          <a:bodyPr/>
          <a:lstStyle/>
          <a:p>
            <a:pPr marL="285750" indent="-285750">
              <a:buFont typeface="Arial" panose="020B0604020202020204" pitchFamily="34" charset="0"/>
              <a:buChar char="•"/>
            </a:pPr>
            <a:r>
              <a:rPr lang="en-US" b="1" dirty="0"/>
              <a:t>We must pick the appropriate distance metric for assessing dissimilarity in our GDMs, based on our needs</a:t>
            </a:r>
          </a:p>
          <a:p>
            <a:pPr marL="285750" indent="-285750">
              <a:buFont typeface="Arial" panose="020B0604020202020204" pitchFamily="34" charset="0"/>
              <a:buChar char="•"/>
            </a:pPr>
            <a:r>
              <a:rPr lang="en-US" b="1" dirty="0"/>
              <a:t>GDMs allow us to ask questions about variation in beta diversity (Level 3) by using dissimilarity inputs (Level 2)</a:t>
            </a:r>
          </a:p>
          <a:p>
            <a:pPr marL="285750" indent="-285750">
              <a:buFont typeface="Arial" panose="020B0604020202020204" pitchFamily="34" charset="0"/>
              <a:buChar char="•"/>
            </a:pPr>
            <a:r>
              <a:rPr lang="en-US" b="1" dirty="0"/>
              <a:t>GDMs allow us to explain variation in beta diversity</a:t>
            </a:r>
          </a:p>
          <a:p>
            <a:pPr marL="285750" indent="-285750">
              <a:buFont typeface="Arial" panose="020B0604020202020204" pitchFamily="34" charset="0"/>
              <a:buChar char="•"/>
            </a:pPr>
            <a:r>
              <a:rPr lang="en-US" b="1" dirty="0"/>
              <a:t>GDMs allow us to explore the influence of geographic and environmental predictors of species composition, which can aid in exploring potential drivers of variation in beta diversity</a:t>
            </a:r>
          </a:p>
          <a:p>
            <a:pPr marL="285750" indent="-285750">
              <a:buFont typeface="Arial" panose="020B0604020202020204" pitchFamily="34" charset="0"/>
              <a:buChar char="•"/>
            </a:pPr>
            <a:endParaRPr lang="en-US" b="1" dirty="0"/>
          </a:p>
        </p:txBody>
      </p:sp>
    </p:spTree>
    <p:extLst>
      <p:ext uri="{BB962C8B-B14F-4D97-AF65-F5344CB8AC3E}">
        <p14:creationId xmlns:p14="http://schemas.microsoft.com/office/powerpoint/2010/main" val="5632473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EB0E0-508E-F3CA-501F-73080E6CFBD6}"/>
              </a:ext>
            </a:extLst>
          </p:cNvPr>
          <p:cNvSpPr>
            <a:spLocks noGrp="1"/>
          </p:cNvSpPr>
          <p:nvPr>
            <p:ph type="title"/>
          </p:nvPr>
        </p:nvSpPr>
        <p:spPr/>
        <p:txBody>
          <a:bodyPr/>
          <a:lstStyle/>
          <a:p>
            <a:r>
              <a:rPr lang="en-US" dirty="0"/>
              <a:t>Check-in!</a:t>
            </a:r>
          </a:p>
        </p:txBody>
      </p:sp>
      <p:sp>
        <p:nvSpPr>
          <p:cNvPr id="3" name="Content Placeholder 2">
            <a:extLst>
              <a:ext uri="{FF2B5EF4-FFF2-40B4-BE49-F238E27FC236}">
                <a16:creationId xmlns:a16="http://schemas.microsoft.com/office/drawing/2014/main" id="{97F9B23D-96AF-4D36-EFD3-D49F0A57DDF1}"/>
              </a:ext>
            </a:extLst>
          </p:cNvPr>
          <p:cNvSpPr>
            <a:spLocks noGrp="1"/>
          </p:cNvSpPr>
          <p:nvPr>
            <p:ph idx="1"/>
          </p:nvPr>
        </p:nvSpPr>
        <p:spPr/>
        <p:txBody>
          <a:bodyPr/>
          <a:lstStyle/>
          <a:p>
            <a:pPr marL="0" indent="0">
              <a:buNone/>
            </a:pPr>
            <a:r>
              <a:rPr lang="en-US" dirty="0"/>
              <a:t>How has your own analysis using generalized dissimilarity modeling been going?</a:t>
            </a:r>
          </a:p>
          <a:p>
            <a:pPr marL="0" indent="0">
              <a:buNone/>
            </a:pPr>
            <a:endParaRPr lang="en-US" dirty="0"/>
          </a:p>
          <a:p>
            <a:pPr marL="0" indent="0">
              <a:buNone/>
            </a:pPr>
            <a:r>
              <a:rPr lang="en-US" dirty="0"/>
              <a:t>Let’s discuss your analysis, your data wrangling struggles, and other issues…</a:t>
            </a:r>
          </a:p>
          <a:p>
            <a:pPr marL="0" indent="0">
              <a:buNone/>
            </a:pPr>
            <a:endParaRPr lang="en-US" dirty="0"/>
          </a:p>
        </p:txBody>
      </p:sp>
    </p:spTree>
    <p:extLst>
      <p:ext uri="{BB962C8B-B14F-4D97-AF65-F5344CB8AC3E}">
        <p14:creationId xmlns:p14="http://schemas.microsoft.com/office/powerpoint/2010/main" val="38702037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D65E84-760C-074C-115C-EA621B8C42EE}"/>
              </a:ext>
            </a:extLst>
          </p:cNvPr>
          <p:cNvSpPr>
            <a:spLocks noGrp="1"/>
          </p:cNvSpPr>
          <p:nvPr>
            <p:ph type="title"/>
          </p:nvPr>
        </p:nvSpPr>
        <p:spPr/>
        <p:txBody>
          <a:bodyPr/>
          <a:lstStyle/>
          <a:p>
            <a:r>
              <a:rPr lang="en-US" dirty="0"/>
              <a:t>A classic beta diversity example!</a:t>
            </a:r>
          </a:p>
        </p:txBody>
      </p:sp>
      <p:sp>
        <p:nvSpPr>
          <p:cNvPr id="4" name="Oval 3">
            <a:extLst>
              <a:ext uri="{FF2B5EF4-FFF2-40B4-BE49-F238E27FC236}">
                <a16:creationId xmlns:a16="http://schemas.microsoft.com/office/drawing/2014/main" id="{D9B6DB45-6946-9ECB-FC43-D8CBCE5AFF26}"/>
              </a:ext>
            </a:extLst>
          </p:cNvPr>
          <p:cNvSpPr/>
          <p:nvPr/>
        </p:nvSpPr>
        <p:spPr>
          <a:xfrm>
            <a:off x="2612573" y="1985554"/>
            <a:ext cx="4066903" cy="3762103"/>
          </a:xfrm>
          <a:prstGeom prst="ellipse">
            <a:avLst/>
          </a:prstGeom>
          <a:solidFill>
            <a:schemeClr val="accent2">
              <a:lumMod val="40000"/>
              <a:lumOff val="60000"/>
              <a:alpha val="4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F6B97337-E36C-8724-1DD3-8322237CB2D7}"/>
              </a:ext>
            </a:extLst>
          </p:cNvPr>
          <p:cNvSpPr/>
          <p:nvPr/>
        </p:nvSpPr>
        <p:spPr>
          <a:xfrm>
            <a:off x="4613367" y="1985553"/>
            <a:ext cx="4132217" cy="3762103"/>
          </a:xfrm>
          <a:prstGeom prst="ellipse">
            <a:avLst/>
          </a:prstGeom>
          <a:solidFill>
            <a:schemeClr val="accent6">
              <a:lumMod val="40000"/>
              <a:lumOff val="60000"/>
              <a:alpha val="40000"/>
            </a:schemeClr>
          </a:solidFill>
          <a:ln w="381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230EFD6E-CBFF-CEBC-80F7-36922425F33D}"/>
              </a:ext>
            </a:extLst>
          </p:cNvPr>
          <p:cNvSpPr txBox="1"/>
          <p:nvPr/>
        </p:nvSpPr>
        <p:spPr>
          <a:xfrm>
            <a:off x="3172098" y="1510116"/>
            <a:ext cx="2882537" cy="369332"/>
          </a:xfrm>
          <a:prstGeom prst="rect">
            <a:avLst/>
          </a:prstGeom>
          <a:noFill/>
        </p:spPr>
        <p:txBody>
          <a:bodyPr wrap="square" rtlCol="0">
            <a:spAutoFit/>
          </a:bodyPr>
          <a:lstStyle/>
          <a:p>
            <a:pPr algn="ctr"/>
            <a:r>
              <a:rPr lang="en-US" dirty="0"/>
              <a:t>Community A</a:t>
            </a:r>
          </a:p>
        </p:txBody>
      </p:sp>
      <p:sp>
        <p:nvSpPr>
          <p:cNvPr id="7" name="TextBox 6">
            <a:extLst>
              <a:ext uri="{FF2B5EF4-FFF2-40B4-BE49-F238E27FC236}">
                <a16:creationId xmlns:a16="http://schemas.microsoft.com/office/drawing/2014/main" id="{C16C8062-CDEC-1878-30CC-CA8AFCD10A97}"/>
              </a:ext>
            </a:extLst>
          </p:cNvPr>
          <p:cNvSpPr txBox="1"/>
          <p:nvPr/>
        </p:nvSpPr>
        <p:spPr>
          <a:xfrm>
            <a:off x="5480079" y="1510116"/>
            <a:ext cx="2882537" cy="369332"/>
          </a:xfrm>
          <a:prstGeom prst="rect">
            <a:avLst/>
          </a:prstGeom>
          <a:noFill/>
        </p:spPr>
        <p:txBody>
          <a:bodyPr wrap="square" rtlCol="0">
            <a:spAutoFit/>
          </a:bodyPr>
          <a:lstStyle/>
          <a:p>
            <a:pPr algn="ctr"/>
            <a:r>
              <a:rPr lang="en-US" dirty="0"/>
              <a:t>Community B</a:t>
            </a:r>
          </a:p>
        </p:txBody>
      </p:sp>
      <p:pic>
        <p:nvPicPr>
          <p:cNvPr id="9" name="Graphic 8" descr="Palm tree with solid fill">
            <a:extLst>
              <a:ext uri="{FF2B5EF4-FFF2-40B4-BE49-F238E27FC236}">
                <a16:creationId xmlns:a16="http://schemas.microsoft.com/office/drawing/2014/main" id="{CF631007-1589-95FA-8385-85A6981EAD6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11341" y="3788451"/>
            <a:ext cx="914400" cy="914400"/>
          </a:xfrm>
          <a:prstGeom prst="rect">
            <a:avLst/>
          </a:prstGeom>
        </p:spPr>
      </p:pic>
      <p:pic>
        <p:nvPicPr>
          <p:cNvPr id="11" name="Graphic 10" descr="Withering Tree with solid fill">
            <a:extLst>
              <a:ext uri="{FF2B5EF4-FFF2-40B4-BE49-F238E27FC236}">
                <a16:creationId xmlns:a16="http://schemas.microsoft.com/office/drawing/2014/main" id="{E6C0C684-027C-2619-727E-913A5B01FBDB}"/>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6652903" y="2374945"/>
            <a:ext cx="914400" cy="914400"/>
          </a:xfrm>
          <a:prstGeom prst="rect">
            <a:avLst/>
          </a:prstGeom>
        </p:spPr>
      </p:pic>
      <p:pic>
        <p:nvPicPr>
          <p:cNvPr id="13" name="Graphic 12" descr="Deciduous tree with solid fill">
            <a:extLst>
              <a:ext uri="{FF2B5EF4-FFF2-40B4-BE49-F238E27FC236}">
                <a16:creationId xmlns:a16="http://schemas.microsoft.com/office/drawing/2014/main" id="{D53FEEDC-E8F1-7B49-EA0C-3D1430BFEC3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3536324" y="4123286"/>
            <a:ext cx="914400" cy="914400"/>
          </a:xfrm>
          <a:prstGeom prst="rect">
            <a:avLst/>
          </a:prstGeom>
        </p:spPr>
      </p:pic>
      <p:pic>
        <p:nvPicPr>
          <p:cNvPr id="15" name="Graphic 14" descr="Fir tree with solid fill">
            <a:extLst>
              <a:ext uri="{FF2B5EF4-FFF2-40B4-BE49-F238E27FC236}">
                <a16:creationId xmlns:a16="http://schemas.microsoft.com/office/drawing/2014/main" id="{EFA6656D-3627-DE41-1C68-E1253E1221A3}"/>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460793" y="2507920"/>
            <a:ext cx="914400" cy="914400"/>
          </a:xfrm>
          <a:prstGeom prst="rect">
            <a:avLst/>
          </a:prstGeom>
        </p:spPr>
      </p:pic>
      <p:pic>
        <p:nvPicPr>
          <p:cNvPr id="17" name="Graphic 16" descr="Tree With Roots with solid fill">
            <a:extLst>
              <a:ext uri="{FF2B5EF4-FFF2-40B4-BE49-F238E27FC236}">
                <a16:creationId xmlns:a16="http://schemas.microsoft.com/office/drawing/2014/main" id="{CA95BDF1-C016-7F27-0669-35DD01D03A58}"/>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162216" y="3223809"/>
            <a:ext cx="914400" cy="914400"/>
          </a:xfrm>
          <a:prstGeom prst="rect">
            <a:avLst/>
          </a:prstGeom>
        </p:spPr>
      </p:pic>
      <mc:AlternateContent xmlns:mc="http://schemas.openxmlformats.org/markup-compatibility/2006">
        <mc:Choice xmlns:a14="http://schemas.microsoft.com/office/drawing/2010/main" Requires="a14">
          <p:sp>
            <p:nvSpPr>
              <p:cNvPr id="18" name="TextBox 17">
                <a:extLst>
                  <a:ext uri="{FF2B5EF4-FFF2-40B4-BE49-F238E27FC236}">
                    <a16:creationId xmlns:a16="http://schemas.microsoft.com/office/drawing/2014/main" id="{D2B8AB51-1AF5-12B8-1D1C-5C41483E3710}"/>
                  </a:ext>
                </a:extLst>
              </p:cNvPr>
              <p:cNvSpPr txBox="1"/>
              <p:nvPr/>
            </p:nvSpPr>
            <p:spPr>
              <a:xfrm>
                <a:off x="3553307" y="5990269"/>
                <a:ext cx="4132216" cy="61279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m:t>
                      </m:r>
                      <m:d>
                        <m:dPr>
                          <m:ctrlPr>
                            <a:rPr lang="en-US" b="0" i="1" smtClean="0">
                              <a:latin typeface="Cambria Math" panose="02040503050406030204" pitchFamily="18" charset="0"/>
                            </a:rPr>
                          </m:ctrlPr>
                        </m:dPr>
                        <m:e>
                          <m:r>
                            <a:rPr lang="en-US" b="0" i="1" smtClean="0">
                              <a:latin typeface="Cambria Math" panose="02040503050406030204" pitchFamily="18" charset="0"/>
                            </a:rPr>
                            <m:t>𝐽𝑎𝑐𝑐𝑎𝑟𝑑</m:t>
                          </m:r>
                        </m:e>
                      </m:d>
                      <m:r>
                        <a:rPr lang="en-US" b="0" i="1" smtClean="0">
                          <a:latin typeface="Cambria Math" panose="02040503050406030204" pitchFamily="18" charset="0"/>
                        </a:rPr>
                        <m:t>=1−</m:t>
                      </m:r>
                      <m:f>
                        <m:fPr>
                          <m:ctrlPr>
                            <a:rPr lang="en-US" b="0" i="1" smtClean="0">
                              <a:latin typeface="Cambria Math" panose="02040503050406030204" pitchFamily="18" charset="0"/>
                            </a:rPr>
                          </m:ctrlPr>
                        </m:fPr>
                        <m:num>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num>
                        <m:den>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den>
                      </m:f>
                      <m:r>
                        <a:rPr lang="en-US" b="0" i="0" smtClean="0">
                          <a:latin typeface="Cambria Math" panose="02040503050406030204" pitchFamily="18" charset="0"/>
                        </a:rPr>
                        <m:t>=1−</m:t>
                      </m:r>
                      <m:f>
                        <m:fPr>
                          <m:ctrlPr>
                            <a:rPr lang="en-US" b="0" i="1" smtClean="0">
                              <a:latin typeface="Cambria Math" panose="02040503050406030204" pitchFamily="18" charset="0"/>
                            </a:rPr>
                          </m:ctrlPr>
                        </m:fPr>
                        <m:num>
                          <m:r>
                            <a:rPr lang="en-US" b="0" i="0" smtClean="0">
                              <a:latin typeface="Cambria Math" panose="02040503050406030204" pitchFamily="18" charset="0"/>
                            </a:rPr>
                            <m:t>1</m:t>
                          </m:r>
                        </m:num>
                        <m:den>
                          <m:r>
                            <a:rPr lang="en-US" b="0" i="0" smtClean="0">
                              <a:latin typeface="Cambria Math" panose="02040503050406030204" pitchFamily="18" charset="0"/>
                            </a:rPr>
                            <m:t>5</m:t>
                          </m:r>
                        </m:den>
                      </m:f>
                      <m:r>
                        <a:rPr lang="en-US" b="0" i="0" smtClean="0">
                          <a:latin typeface="Cambria Math" panose="02040503050406030204" pitchFamily="18" charset="0"/>
                        </a:rPr>
                        <m:t>=0.8</m:t>
                      </m:r>
                    </m:oMath>
                  </m:oMathPara>
                </a14:m>
                <a:endParaRPr lang="en-US" dirty="0"/>
              </a:p>
            </p:txBody>
          </p:sp>
        </mc:Choice>
        <mc:Fallback>
          <p:sp>
            <p:nvSpPr>
              <p:cNvPr id="18" name="TextBox 17">
                <a:extLst>
                  <a:ext uri="{FF2B5EF4-FFF2-40B4-BE49-F238E27FC236}">
                    <a16:creationId xmlns:a16="http://schemas.microsoft.com/office/drawing/2014/main" id="{D2B8AB51-1AF5-12B8-1D1C-5C41483E3710}"/>
                  </a:ext>
                </a:extLst>
              </p:cNvPr>
              <p:cNvSpPr txBox="1">
                <a:spLocks noRot="1" noChangeAspect="1" noMove="1" noResize="1" noEditPoints="1" noAdjustHandles="1" noChangeArrowheads="1" noChangeShapeType="1" noTextEdit="1"/>
              </p:cNvSpPr>
              <p:nvPr/>
            </p:nvSpPr>
            <p:spPr>
              <a:xfrm>
                <a:off x="3553307" y="5990269"/>
                <a:ext cx="4132216" cy="612796"/>
              </a:xfrm>
              <a:prstGeom prst="rect">
                <a:avLst/>
              </a:prstGeom>
              <a:blipFill>
                <a:blip r:embed="rId12"/>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6567A564-697F-831C-B7EF-CFDDF693CACC}"/>
              </a:ext>
            </a:extLst>
          </p:cNvPr>
          <p:cNvSpPr txBox="1"/>
          <p:nvPr/>
        </p:nvSpPr>
        <p:spPr>
          <a:xfrm>
            <a:off x="9169577" y="5881169"/>
            <a:ext cx="2797522" cy="830997"/>
          </a:xfrm>
          <a:prstGeom prst="rect">
            <a:avLst/>
          </a:prstGeom>
          <a:noFill/>
        </p:spPr>
        <p:txBody>
          <a:bodyPr wrap="square" rtlCol="0">
            <a:spAutoFit/>
          </a:bodyPr>
          <a:lstStyle/>
          <a:p>
            <a:pPr algn="just"/>
            <a:r>
              <a:rPr lang="en-US" sz="1200" b="1" dirty="0"/>
              <a:t>Note: </a:t>
            </a:r>
            <a:r>
              <a:rPr lang="en-US" sz="1200" dirty="0"/>
              <a:t>There are many distance measures that can be used for beta diversity. These are extensively covered in Legendre and de </a:t>
            </a:r>
            <a:r>
              <a:rPr lang="en-US" sz="1200" dirty="0" err="1"/>
              <a:t>Cacares</a:t>
            </a:r>
            <a:r>
              <a:rPr lang="en-US" sz="1200" dirty="0"/>
              <a:t> 2013.</a:t>
            </a:r>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D97EDEFB-34DD-4E9B-8837-DDD089604BA8}"/>
                  </a:ext>
                </a:extLst>
              </p:cNvPr>
              <p:cNvSpPr txBox="1"/>
              <p:nvPr/>
            </p:nvSpPr>
            <p:spPr>
              <a:xfrm>
                <a:off x="4857415" y="4518185"/>
                <a:ext cx="1524001"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𝐵</m:t>
                      </m:r>
                    </m:oMath>
                  </m:oMathPara>
                </a14:m>
                <a:endParaRPr lang="en-US" dirty="0"/>
              </a:p>
            </p:txBody>
          </p:sp>
        </mc:Choice>
        <mc:Fallback>
          <p:sp>
            <p:nvSpPr>
              <p:cNvPr id="20" name="TextBox 19">
                <a:extLst>
                  <a:ext uri="{FF2B5EF4-FFF2-40B4-BE49-F238E27FC236}">
                    <a16:creationId xmlns:a16="http://schemas.microsoft.com/office/drawing/2014/main" id="{D97EDEFB-34DD-4E9B-8837-DDD089604BA8}"/>
                  </a:ext>
                </a:extLst>
              </p:cNvPr>
              <p:cNvSpPr txBox="1">
                <a:spLocks noRot="1" noChangeAspect="1" noMove="1" noResize="1" noEditPoints="1" noAdjustHandles="1" noChangeArrowheads="1" noChangeShapeType="1" noTextEdit="1"/>
              </p:cNvSpPr>
              <p:nvPr/>
            </p:nvSpPr>
            <p:spPr>
              <a:xfrm>
                <a:off x="4857415" y="4518185"/>
                <a:ext cx="1524001" cy="369332"/>
              </a:xfrm>
              <a:prstGeom prst="rect">
                <a:avLst/>
              </a:prstGeom>
              <a:blipFill>
                <a:blip r:embed="rId1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44509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DE498-7B81-33FF-1463-57E03897EAB0}"/>
              </a:ext>
            </a:extLst>
          </p:cNvPr>
          <p:cNvSpPr>
            <a:spLocks noGrp="1"/>
          </p:cNvSpPr>
          <p:nvPr>
            <p:ph type="title"/>
          </p:nvPr>
        </p:nvSpPr>
        <p:spPr/>
        <p:txBody>
          <a:bodyPr/>
          <a:lstStyle/>
          <a:p>
            <a:r>
              <a:rPr lang="en-US" dirty="0"/>
              <a:t>However, there are many dissimilarity metrics… which one do we choose?</a:t>
            </a:r>
          </a:p>
        </p:txBody>
      </p:sp>
      <p:pic>
        <p:nvPicPr>
          <p:cNvPr id="7" name="Content Placeholder 6">
            <a:extLst>
              <a:ext uri="{FF2B5EF4-FFF2-40B4-BE49-F238E27FC236}">
                <a16:creationId xmlns:a16="http://schemas.microsoft.com/office/drawing/2014/main" id="{A7E706E0-4485-648C-3288-C418A3501135}"/>
              </a:ext>
            </a:extLst>
          </p:cNvPr>
          <p:cNvPicPr>
            <a:picLocks noGrp="1" noChangeAspect="1"/>
          </p:cNvPicPr>
          <p:nvPr>
            <p:ph idx="1"/>
          </p:nvPr>
        </p:nvPicPr>
        <p:blipFill rotWithShape="1">
          <a:blip r:embed="rId2"/>
          <a:srcRect l="23529" t="16599" r="21386" b="21787"/>
          <a:stretch/>
        </p:blipFill>
        <p:spPr>
          <a:xfrm>
            <a:off x="1802167" y="1690688"/>
            <a:ext cx="7998780" cy="5032566"/>
          </a:xfrm>
        </p:spPr>
      </p:pic>
      <p:sp>
        <p:nvSpPr>
          <p:cNvPr id="8" name="TextBox 7">
            <a:extLst>
              <a:ext uri="{FF2B5EF4-FFF2-40B4-BE49-F238E27FC236}">
                <a16:creationId xmlns:a16="http://schemas.microsoft.com/office/drawing/2014/main" id="{B28EC180-865B-CD19-E08D-FBE283873760}"/>
              </a:ext>
            </a:extLst>
          </p:cNvPr>
          <p:cNvSpPr txBox="1"/>
          <p:nvPr/>
        </p:nvSpPr>
        <p:spPr>
          <a:xfrm>
            <a:off x="10058400" y="6129546"/>
            <a:ext cx="2272684" cy="523220"/>
          </a:xfrm>
          <a:prstGeom prst="rect">
            <a:avLst/>
          </a:prstGeom>
          <a:noFill/>
        </p:spPr>
        <p:txBody>
          <a:bodyPr wrap="square" rtlCol="0">
            <a:spAutoFit/>
          </a:bodyPr>
          <a:lstStyle/>
          <a:p>
            <a:r>
              <a:rPr lang="en-US" sz="1400" i="1" dirty="0"/>
              <a:t>Legendre and De </a:t>
            </a:r>
            <a:r>
              <a:rPr lang="en-US" sz="1400" i="1" dirty="0" err="1"/>
              <a:t>Cacares</a:t>
            </a:r>
            <a:r>
              <a:rPr lang="en-US" sz="1400" i="1" dirty="0"/>
              <a:t> 2013 – Ecology Letters</a:t>
            </a:r>
          </a:p>
        </p:txBody>
      </p:sp>
    </p:spTree>
    <p:extLst>
      <p:ext uri="{BB962C8B-B14F-4D97-AF65-F5344CB8AC3E}">
        <p14:creationId xmlns:p14="http://schemas.microsoft.com/office/powerpoint/2010/main" val="1845779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FB263C-6143-84F9-B8CD-320C921FD953}"/>
              </a:ext>
            </a:extLst>
          </p:cNvPr>
          <p:cNvSpPr>
            <a:spLocks noGrp="1"/>
          </p:cNvSpPr>
          <p:nvPr>
            <p:ph type="title"/>
          </p:nvPr>
        </p:nvSpPr>
        <p:spPr/>
        <p:txBody>
          <a:bodyPr/>
          <a:lstStyle/>
          <a:p>
            <a:r>
              <a:rPr lang="en-US" dirty="0"/>
              <a:t>Properties of Dissimilarity Metrics for Assessing Beta Diversity</a:t>
            </a:r>
          </a:p>
        </p:txBody>
      </p:sp>
      <p:sp>
        <p:nvSpPr>
          <p:cNvPr id="3" name="Content Placeholder 2">
            <a:extLst>
              <a:ext uri="{FF2B5EF4-FFF2-40B4-BE49-F238E27FC236}">
                <a16:creationId xmlns:a16="http://schemas.microsoft.com/office/drawing/2014/main" id="{020DA265-E9A1-367D-5FCE-07004ED71500}"/>
              </a:ext>
            </a:extLst>
          </p:cNvPr>
          <p:cNvSpPr>
            <a:spLocks noGrp="1"/>
          </p:cNvSpPr>
          <p:nvPr>
            <p:ph idx="1"/>
          </p:nvPr>
        </p:nvSpPr>
        <p:spPr/>
        <p:txBody>
          <a:bodyPr>
            <a:normAutofit/>
          </a:bodyPr>
          <a:lstStyle/>
          <a:p>
            <a:pPr marL="0" indent="0">
              <a:buNone/>
            </a:pPr>
            <a:r>
              <a:rPr lang="en-US" dirty="0"/>
              <a:t>Legendre and de </a:t>
            </a:r>
            <a:r>
              <a:rPr lang="en-US" dirty="0" err="1"/>
              <a:t>Cacares</a:t>
            </a:r>
            <a:r>
              <a:rPr lang="en-US" dirty="0"/>
              <a:t> (2013) describe four groups of properties and indicate the reason why we consider them relevant. </a:t>
            </a:r>
          </a:p>
          <a:p>
            <a:r>
              <a:rPr lang="en-US" dirty="0"/>
              <a:t>The first two groups (i.e. from P1 to P9) contain the minimum requirements for assessing beta diversity. </a:t>
            </a:r>
          </a:p>
          <a:p>
            <a:r>
              <a:rPr lang="en-US" dirty="0"/>
              <a:t>The remaining two groups (i.e. P10 to P14) are not necessarily required in all beta diversity assessments. </a:t>
            </a:r>
          </a:p>
          <a:p>
            <a:pPr marL="0" indent="0">
              <a:buNone/>
            </a:pPr>
            <a:r>
              <a:rPr lang="en-US" dirty="0"/>
              <a:t>Practitioners should determine whether the context of their analyses requires these latter properties or not</a:t>
            </a:r>
          </a:p>
        </p:txBody>
      </p:sp>
    </p:spTree>
    <p:extLst>
      <p:ext uri="{BB962C8B-B14F-4D97-AF65-F5344CB8AC3E}">
        <p14:creationId xmlns:p14="http://schemas.microsoft.com/office/powerpoint/2010/main" val="37251612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7CBA3-F07C-5972-538A-F2B4965F7EB6}"/>
              </a:ext>
            </a:extLst>
          </p:cNvPr>
          <p:cNvSpPr>
            <a:spLocks noGrp="1"/>
          </p:cNvSpPr>
          <p:nvPr>
            <p:ph type="title"/>
          </p:nvPr>
        </p:nvSpPr>
        <p:spPr/>
        <p:txBody>
          <a:bodyPr/>
          <a:lstStyle/>
          <a:p>
            <a:r>
              <a:rPr lang="en-US" dirty="0"/>
              <a:t>Property class 1: Basic necessary properties.</a:t>
            </a:r>
          </a:p>
        </p:txBody>
      </p:sp>
      <p:sp>
        <p:nvSpPr>
          <p:cNvPr id="3" name="Content Placeholder 2">
            <a:extLst>
              <a:ext uri="{FF2B5EF4-FFF2-40B4-BE49-F238E27FC236}">
                <a16:creationId xmlns:a16="http://schemas.microsoft.com/office/drawing/2014/main" id="{278CA77F-5A54-3BB7-6E15-8ABFC443C361}"/>
              </a:ext>
            </a:extLst>
          </p:cNvPr>
          <p:cNvSpPr>
            <a:spLocks noGrp="1"/>
          </p:cNvSpPr>
          <p:nvPr>
            <p:ph idx="1"/>
          </p:nvPr>
        </p:nvSpPr>
        <p:spPr/>
        <p:txBody>
          <a:bodyPr/>
          <a:lstStyle/>
          <a:p>
            <a:pPr marL="0" indent="0">
              <a:buNone/>
            </a:pPr>
            <a:r>
              <a:rPr lang="en-US" dirty="0"/>
              <a:t>Properties P1 to P6 must be fulfilled by all distance metrics used for beta diversity assessment. </a:t>
            </a:r>
          </a:p>
          <a:p>
            <a:r>
              <a:rPr lang="en-US" b="1" dirty="0"/>
              <a:t>P1 – Minimum of zero and positiveness.</a:t>
            </a:r>
          </a:p>
          <a:p>
            <a:r>
              <a:rPr lang="en-US" b="1" dirty="0"/>
              <a:t>P2 – Symmetry</a:t>
            </a:r>
          </a:p>
          <a:p>
            <a:r>
              <a:rPr lang="en-US" b="1" dirty="0"/>
              <a:t>P3 – Monotonicity to changes in abundance</a:t>
            </a:r>
          </a:p>
          <a:p>
            <a:r>
              <a:rPr lang="en-US" b="1" dirty="0"/>
              <a:t>P4 – Double-zero asymmetry</a:t>
            </a:r>
          </a:p>
          <a:p>
            <a:r>
              <a:rPr lang="en-US" b="1" dirty="0"/>
              <a:t>P5 – Sites without species in common have the largest dissimilarity</a:t>
            </a:r>
          </a:p>
          <a:p>
            <a:r>
              <a:rPr lang="en-US" b="1" dirty="0"/>
              <a:t>P6 – Dissimilarity does not decrease in series of nested species assemblages</a:t>
            </a:r>
          </a:p>
        </p:txBody>
      </p:sp>
    </p:spTree>
    <p:extLst>
      <p:ext uri="{BB962C8B-B14F-4D97-AF65-F5344CB8AC3E}">
        <p14:creationId xmlns:p14="http://schemas.microsoft.com/office/powerpoint/2010/main" val="40716811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84B4E-8629-B1A2-B5F3-FFADC196C90A}"/>
              </a:ext>
            </a:extLst>
          </p:cNvPr>
          <p:cNvSpPr>
            <a:spLocks noGrp="1"/>
          </p:cNvSpPr>
          <p:nvPr>
            <p:ph type="title"/>
          </p:nvPr>
        </p:nvSpPr>
        <p:spPr/>
        <p:txBody>
          <a:bodyPr/>
          <a:lstStyle/>
          <a:p>
            <a:r>
              <a:rPr lang="en-US" dirty="0"/>
              <a:t>Property class 2: Comparability between data sets</a:t>
            </a:r>
          </a:p>
        </p:txBody>
      </p:sp>
      <p:sp>
        <p:nvSpPr>
          <p:cNvPr id="3" name="Content Placeholder 2">
            <a:extLst>
              <a:ext uri="{FF2B5EF4-FFF2-40B4-BE49-F238E27FC236}">
                <a16:creationId xmlns:a16="http://schemas.microsoft.com/office/drawing/2014/main" id="{170FE848-1826-E8A8-1CC6-C8555452D003}"/>
              </a:ext>
            </a:extLst>
          </p:cNvPr>
          <p:cNvSpPr>
            <a:spLocks noGrp="1"/>
          </p:cNvSpPr>
          <p:nvPr>
            <p:ph idx="1"/>
          </p:nvPr>
        </p:nvSpPr>
        <p:spPr/>
        <p:txBody>
          <a:bodyPr/>
          <a:lstStyle/>
          <a:p>
            <a:pPr marL="0" indent="0">
              <a:buNone/>
            </a:pPr>
            <a:r>
              <a:rPr lang="en-US" dirty="0"/>
              <a:t>The P7-P9 are needed to appropriately compare beta diversity values calculated for different data tables, even if the sampling unit are the same size (e.g. quadrat size for vegetation) and the sampling effort is the same.</a:t>
            </a:r>
          </a:p>
          <a:p>
            <a:r>
              <a:rPr lang="en-US" b="1" dirty="0"/>
              <a:t>P7 – Species replication invariance</a:t>
            </a:r>
          </a:p>
          <a:p>
            <a:r>
              <a:rPr lang="en-US" b="1" dirty="0"/>
              <a:t>P8 – Invariance to the measurement units</a:t>
            </a:r>
          </a:p>
          <a:p>
            <a:r>
              <a:rPr lang="en-US" b="1" dirty="0"/>
              <a:t>P9 – Existence of a fixed upper bound</a:t>
            </a:r>
          </a:p>
        </p:txBody>
      </p:sp>
    </p:spTree>
    <p:extLst>
      <p:ext uri="{BB962C8B-B14F-4D97-AF65-F5344CB8AC3E}">
        <p14:creationId xmlns:p14="http://schemas.microsoft.com/office/powerpoint/2010/main" val="23241307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4D11D-6FAC-F8DF-9952-90960CBF21E3}"/>
              </a:ext>
            </a:extLst>
          </p:cNvPr>
          <p:cNvSpPr>
            <a:spLocks noGrp="1"/>
          </p:cNvSpPr>
          <p:nvPr>
            <p:ph type="title"/>
          </p:nvPr>
        </p:nvSpPr>
        <p:spPr/>
        <p:txBody>
          <a:bodyPr/>
          <a:lstStyle/>
          <a:p>
            <a:r>
              <a:rPr lang="en-US" dirty="0"/>
              <a:t>Property class 3: Sampling issues</a:t>
            </a:r>
          </a:p>
        </p:txBody>
      </p:sp>
      <p:sp>
        <p:nvSpPr>
          <p:cNvPr id="3" name="Content Placeholder 2">
            <a:extLst>
              <a:ext uri="{FF2B5EF4-FFF2-40B4-BE49-F238E27FC236}">
                <a16:creationId xmlns:a16="http://schemas.microsoft.com/office/drawing/2014/main" id="{7D72C442-6B43-048F-CE65-398C64D79432}"/>
              </a:ext>
            </a:extLst>
          </p:cNvPr>
          <p:cNvSpPr>
            <a:spLocks noGrp="1"/>
          </p:cNvSpPr>
          <p:nvPr>
            <p:ph idx="1"/>
          </p:nvPr>
        </p:nvSpPr>
        <p:spPr/>
        <p:txBody>
          <a:bodyPr/>
          <a:lstStyle/>
          <a:p>
            <a:pPr marL="0" indent="0">
              <a:buNone/>
            </a:pPr>
            <a:r>
              <a:rPr lang="en-US" dirty="0"/>
              <a:t>This group of properties is mostly related to sampling issues. The fulfilment of properties P10 and P11 facilitates (but does not ensure) the comparability of beta values obtained from sampling units having different sizes or sampled using different efforts.</a:t>
            </a:r>
          </a:p>
          <a:p>
            <a:r>
              <a:rPr lang="en-US" b="1" dirty="0"/>
              <a:t>P10 – Invariance to the number of species in each sampling unit</a:t>
            </a:r>
          </a:p>
          <a:p>
            <a:r>
              <a:rPr lang="en-US" b="1" dirty="0"/>
              <a:t>P11 – Invariance to the total abundance in each sampling unit</a:t>
            </a:r>
          </a:p>
          <a:p>
            <a:r>
              <a:rPr lang="en-US" b="1" dirty="0"/>
              <a:t>P12 – Coefficients with corrections for </a:t>
            </a:r>
            <a:r>
              <a:rPr lang="en-US" b="1" dirty="0" err="1"/>
              <a:t>undersampling</a:t>
            </a:r>
            <a:endParaRPr lang="en-US" b="1" dirty="0"/>
          </a:p>
        </p:txBody>
      </p:sp>
    </p:spTree>
    <p:extLst>
      <p:ext uri="{BB962C8B-B14F-4D97-AF65-F5344CB8AC3E}">
        <p14:creationId xmlns:p14="http://schemas.microsoft.com/office/powerpoint/2010/main" val="3369899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CC11C-0F5E-4D4C-7E86-96D24471A3DE}"/>
              </a:ext>
            </a:extLst>
          </p:cNvPr>
          <p:cNvSpPr>
            <a:spLocks noGrp="1"/>
          </p:cNvSpPr>
          <p:nvPr>
            <p:ph type="title"/>
          </p:nvPr>
        </p:nvSpPr>
        <p:spPr/>
        <p:txBody>
          <a:bodyPr/>
          <a:lstStyle/>
          <a:p>
            <a:r>
              <a:rPr lang="en-US" dirty="0"/>
              <a:t>Property class 4: Ordination-related properties</a:t>
            </a:r>
          </a:p>
        </p:txBody>
      </p:sp>
      <p:sp>
        <p:nvSpPr>
          <p:cNvPr id="3" name="Content Placeholder 2">
            <a:extLst>
              <a:ext uri="{FF2B5EF4-FFF2-40B4-BE49-F238E27FC236}">
                <a16:creationId xmlns:a16="http://schemas.microsoft.com/office/drawing/2014/main" id="{711803F6-DB8F-400C-4D1A-0BA039D275C2}"/>
              </a:ext>
            </a:extLst>
          </p:cNvPr>
          <p:cNvSpPr>
            <a:spLocks noGrp="1"/>
          </p:cNvSpPr>
          <p:nvPr>
            <p:ph idx="1"/>
          </p:nvPr>
        </p:nvSpPr>
        <p:spPr/>
        <p:txBody>
          <a:bodyPr/>
          <a:lstStyle/>
          <a:p>
            <a:pPr marL="0" indent="0">
              <a:buNone/>
            </a:pPr>
            <a:r>
              <a:rPr lang="en-US" dirty="0"/>
              <a:t>The remaining properties are not related to the ecological interpretation of a coefficient or the comparability of beta diversity values. They are, however, useful for ordination and linear modelling of community composition data.</a:t>
            </a:r>
          </a:p>
          <a:p>
            <a:r>
              <a:rPr lang="en-US" b="1" dirty="0"/>
              <a:t>P13 – Euclidean property of D or D</a:t>
            </a:r>
            <a:r>
              <a:rPr lang="en-US" b="1" baseline="30000" dirty="0"/>
              <a:t>(0.5)</a:t>
            </a:r>
          </a:p>
          <a:p>
            <a:r>
              <a:rPr lang="en-US" b="1" dirty="0"/>
              <a:t>P14 – Emulated by transformation of the raw frequency data followed by Euclidean distance.</a:t>
            </a:r>
          </a:p>
        </p:txBody>
      </p:sp>
    </p:spTree>
    <p:extLst>
      <p:ext uri="{BB962C8B-B14F-4D97-AF65-F5344CB8AC3E}">
        <p14:creationId xmlns:p14="http://schemas.microsoft.com/office/powerpoint/2010/main" val="9654441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976</TotalTime>
  <Words>911</Words>
  <Application>Microsoft Office PowerPoint</Application>
  <PresentationFormat>Widescreen</PresentationFormat>
  <Paragraphs>71</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Cambria Math</vt:lpstr>
      <vt:lpstr>Office Theme</vt:lpstr>
      <vt:lpstr>A deeper dive into the concepts of beta diversity and how they relate to GDMs</vt:lpstr>
      <vt:lpstr>Check-in!</vt:lpstr>
      <vt:lpstr>A classic beta diversity example!</vt:lpstr>
      <vt:lpstr>However, there are many dissimilarity metrics… which one do we choose?</vt:lpstr>
      <vt:lpstr>Properties of Dissimilarity Metrics for Assessing Beta Diversity</vt:lpstr>
      <vt:lpstr>Property class 1: Basic necessary properties.</vt:lpstr>
      <vt:lpstr>Property class 2: Comparability between data sets</vt:lpstr>
      <vt:lpstr>Property class 3: Sampling issues</vt:lpstr>
      <vt:lpstr>Property class 4: Ordination-related properties</vt:lpstr>
      <vt:lpstr>PowerPoint Presentation</vt:lpstr>
      <vt:lpstr>Levels of abstraction in community composition analyses</vt:lpstr>
      <vt:lpstr>A physics analogy</vt:lpstr>
      <vt:lpstr>Explaining versus analyzing beta diversity </vt:lpstr>
      <vt:lpstr>Hypotheses based on partitioning</vt:lpstr>
      <vt:lpstr>Bringing this back to GDMs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Statistical foundations of generalized dissimilarity models (GDMs) </dc:title>
  <dc:creator>Jacob Nesslage</dc:creator>
  <cp:lastModifiedBy>Jacob Nesslage</cp:lastModifiedBy>
  <cp:revision>10</cp:revision>
  <dcterms:created xsi:type="dcterms:W3CDTF">2023-08-04T20:04:41Z</dcterms:created>
  <dcterms:modified xsi:type="dcterms:W3CDTF">2023-08-09T15:36:42Z</dcterms:modified>
</cp:coreProperties>
</file>