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5" r:id="rId7"/>
    <p:sldId id="262" r:id="rId8"/>
    <p:sldId id="266"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402A-0E72-F3E6-9EE7-4D0ED262B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7C7501-3606-AAF2-085A-96082650E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69B0EC-045E-BD99-787B-7ED3B53DAD1D}"/>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5" name="Footer Placeholder 4">
            <a:extLst>
              <a:ext uri="{FF2B5EF4-FFF2-40B4-BE49-F238E27FC236}">
                <a16:creationId xmlns:a16="http://schemas.microsoft.com/office/drawing/2014/main" id="{8294B420-5424-099F-4A8A-E7254162C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B50DA-F8FC-F718-9BEB-B8D5EDAE55D0}"/>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359447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397F-B784-18D2-49DC-E3C97DFE7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7BB1E-FA74-E5DF-233F-DF2104FC4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F2C2C-B349-78F9-B7E3-C23725467F02}"/>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5" name="Footer Placeholder 4">
            <a:extLst>
              <a:ext uri="{FF2B5EF4-FFF2-40B4-BE49-F238E27FC236}">
                <a16:creationId xmlns:a16="http://schemas.microsoft.com/office/drawing/2014/main" id="{695A3AC9-1069-9DE3-337C-A00829EFD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9286A-3655-EFB1-E7C8-9B9AF81561E5}"/>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84971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113273-EEF1-B0C8-06A8-D482C02475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7BB534-9800-8E37-553D-AD0949DB7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5D554-CBC8-655E-1151-835B5C6FE311}"/>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5" name="Footer Placeholder 4">
            <a:extLst>
              <a:ext uri="{FF2B5EF4-FFF2-40B4-BE49-F238E27FC236}">
                <a16:creationId xmlns:a16="http://schemas.microsoft.com/office/drawing/2014/main" id="{BE681A4B-66CD-3A32-3D17-8046C2D2F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79DF7-F343-7762-DA08-8C85B8ED1CD2}"/>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37100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88B4-7D0C-9AFF-88FF-ADD20A4FA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3E7E3-5781-6A2F-6A7F-B2860CA30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7D84F-FBA7-EE2C-14AF-CDDCDB12CBF2}"/>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5" name="Footer Placeholder 4">
            <a:extLst>
              <a:ext uri="{FF2B5EF4-FFF2-40B4-BE49-F238E27FC236}">
                <a16:creationId xmlns:a16="http://schemas.microsoft.com/office/drawing/2014/main" id="{0C437734-E756-5222-02D3-956D4268F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FCFA8-8834-6404-4E51-D157672F63A1}"/>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94652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CFBA-B302-86CB-A9F1-4208230B7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4D4112-34C8-0F48-A4E2-4DE3C5C6D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2A250A-EA60-F99D-9C9B-791D835859CD}"/>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5" name="Footer Placeholder 4">
            <a:extLst>
              <a:ext uri="{FF2B5EF4-FFF2-40B4-BE49-F238E27FC236}">
                <a16:creationId xmlns:a16="http://schemas.microsoft.com/office/drawing/2014/main" id="{C7B8778A-E825-01E2-BF85-213790FFB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C082C-A1F8-24E9-7290-D527BD1D4FCD}"/>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412600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1BBB-A193-852D-477A-E81F92756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FB984-02B8-46B7-0547-2A717D9AF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29182-49B9-BE0D-F183-617005EF4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727B0-3E7C-E3D6-8F71-7416B468433B}"/>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6" name="Footer Placeholder 5">
            <a:extLst>
              <a:ext uri="{FF2B5EF4-FFF2-40B4-BE49-F238E27FC236}">
                <a16:creationId xmlns:a16="http://schemas.microsoft.com/office/drawing/2014/main" id="{99C93F20-6610-9424-9710-9ACC3CD64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B70FB-1910-D653-E67B-DEBFE6EA6E44}"/>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30553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38AD-EFD7-E052-17FD-31E105BF4B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15EB2-D847-BDDF-49E8-06A349925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E0A09-A63D-D120-4D3D-B6CD2994E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66FAF-73F5-19C1-3B4C-55C74096B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C7900-64E6-7CF7-BE3D-2600F2744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1257BB-7019-3E03-DD0A-6D771EE1296D}"/>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8" name="Footer Placeholder 7">
            <a:extLst>
              <a:ext uri="{FF2B5EF4-FFF2-40B4-BE49-F238E27FC236}">
                <a16:creationId xmlns:a16="http://schemas.microsoft.com/office/drawing/2014/main" id="{B91DDFD4-839C-743F-D8CB-B066255A4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50353C-7A50-DF1E-B3D0-AC916303A2F3}"/>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70048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A4EC-87DB-0BF7-30F2-3993A3E9E0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476A7C-9500-D96D-62AF-E752CD758EEB}"/>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4" name="Footer Placeholder 3">
            <a:extLst>
              <a:ext uri="{FF2B5EF4-FFF2-40B4-BE49-F238E27FC236}">
                <a16:creationId xmlns:a16="http://schemas.microsoft.com/office/drawing/2014/main" id="{2FA5A3FD-B8AA-EE0E-245A-8A3039A603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595EA-9E17-3D85-F305-1672DA510607}"/>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92828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D34F5-2130-3FEC-ADB0-4B593149FC76}"/>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3" name="Footer Placeholder 2">
            <a:extLst>
              <a:ext uri="{FF2B5EF4-FFF2-40B4-BE49-F238E27FC236}">
                <a16:creationId xmlns:a16="http://schemas.microsoft.com/office/drawing/2014/main" id="{94DB6DAA-0387-6FAA-BC5C-E32822612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B61D82-A70E-E86D-009C-F2D0A269A849}"/>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19188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B49F-4E0E-E048-5500-CFC7A5C6B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649D8D-6B84-17D1-CFB9-C8BF2DF91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690DA-E71C-5BF1-F215-EECBEA034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C8465-5F90-5E4E-9771-F2DC331B70FC}"/>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6" name="Footer Placeholder 5">
            <a:extLst>
              <a:ext uri="{FF2B5EF4-FFF2-40B4-BE49-F238E27FC236}">
                <a16:creationId xmlns:a16="http://schemas.microsoft.com/office/drawing/2014/main" id="{CCE295E3-3796-01F5-5061-4813384C3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46AA1-BE7E-4615-B602-8554E515CC8D}"/>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84400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6D42-27FA-9AF9-6F82-FA654A696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C4961-A6F2-1A9C-7196-935B895C25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B3B20-8D2D-CE6A-13D7-803AE09F1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61613-DA7F-B0DF-283C-E74879BCB79E}"/>
              </a:ext>
            </a:extLst>
          </p:cNvPr>
          <p:cNvSpPr>
            <a:spLocks noGrp="1"/>
          </p:cNvSpPr>
          <p:nvPr>
            <p:ph type="dt" sz="half" idx="10"/>
          </p:nvPr>
        </p:nvSpPr>
        <p:spPr/>
        <p:txBody>
          <a:bodyPr/>
          <a:lstStyle/>
          <a:p>
            <a:fld id="{E742C369-D0D0-4DAA-9159-307D51CFFD61}" type="datetimeFigureOut">
              <a:rPr lang="en-US" smtClean="0"/>
              <a:t>8/11/2023</a:t>
            </a:fld>
            <a:endParaRPr lang="en-US"/>
          </a:p>
        </p:txBody>
      </p:sp>
      <p:sp>
        <p:nvSpPr>
          <p:cNvPr id="6" name="Footer Placeholder 5">
            <a:extLst>
              <a:ext uri="{FF2B5EF4-FFF2-40B4-BE49-F238E27FC236}">
                <a16:creationId xmlns:a16="http://schemas.microsoft.com/office/drawing/2014/main" id="{57664409-3146-463E-4C24-59C290CF1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D0C5A-D94F-3240-1850-015D373E723F}"/>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00702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76866-D805-8166-D94A-69652797C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1CCBB9-9D54-E26A-6DEF-8CB10E75DA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11997-50BE-4579-7D19-DD85564AA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2C369-D0D0-4DAA-9159-307D51CFFD61}" type="datetimeFigureOut">
              <a:rPr lang="en-US" smtClean="0"/>
              <a:t>8/11/2023</a:t>
            </a:fld>
            <a:endParaRPr lang="en-US"/>
          </a:p>
        </p:txBody>
      </p:sp>
      <p:sp>
        <p:nvSpPr>
          <p:cNvPr id="5" name="Footer Placeholder 4">
            <a:extLst>
              <a:ext uri="{FF2B5EF4-FFF2-40B4-BE49-F238E27FC236}">
                <a16:creationId xmlns:a16="http://schemas.microsoft.com/office/drawing/2014/main" id="{52BFD3A4-0A26-179F-052A-795EC5621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71F22-8E56-452C-6D21-4080E1B02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40EA-C9A5-485D-A018-C70BC607EBB6}" type="slidenum">
              <a:rPr lang="en-US" smtClean="0"/>
              <a:t>‹#›</a:t>
            </a:fld>
            <a:endParaRPr lang="en-US"/>
          </a:p>
        </p:txBody>
      </p:sp>
    </p:spTree>
    <p:extLst>
      <p:ext uri="{BB962C8B-B14F-4D97-AF65-F5344CB8AC3E}">
        <p14:creationId xmlns:p14="http://schemas.microsoft.com/office/powerpoint/2010/main" val="560311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51E-C096-E1E7-752E-A5ADD7748112}"/>
              </a:ext>
            </a:extLst>
          </p:cNvPr>
          <p:cNvSpPr>
            <a:spLocks noGrp="1"/>
          </p:cNvSpPr>
          <p:nvPr>
            <p:ph type="ctrTitle"/>
          </p:nvPr>
        </p:nvSpPr>
        <p:spPr/>
        <p:txBody>
          <a:bodyPr>
            <a:normAutofit/>
          </a:bodyPr>
          <a:lstStyle/>
          <a:p>
            <a:r>
              <a:rPr lang="en-US" sz="4800" b="0" i="0" u="none" strike="noStrike" dirty="0">
                <a:solidFill>
                  <a:srgbClr val="000000"/>
                </a:solidFill>
                <a:effectLst/>
                <a:latin typeface="Calibri" panose="020F0502020204030204" pitchFamily="34" charset="0"/>
              </a:rPr>
              <a:t>Multi-site generalized dissimilarity modeling: applications of zeta diversity</a:t>
            </a:r>
          </a:p>
        </p:txBody>
      </p:sp>
      <p:sp>
        <p:nvSpPr>
          <p:cNvPr id="3" name="Subtitle 2">
            <a:extLst>
              <a:ext uri="{FF2B5EF4-FFF2-40B4-BE49-F238E27FC236}">
                <a16:creationId xmlns:a16="http://schemas.microsoft.com/office/drawing/2014/main" id="{7AF91BD9-E5F0-F8D1-AAD7-815A181B3ADE}"/>
              </a:ext>
            </a:extLst>
          </p:cNvPr>
          <p:cNvSpPr>
            <a:spLocks noGrp="1"/>
          </p:cNvSpPr>
          <p:nvPr>
            <p:ph type="subTitle" idx="1"/>
          </p:nvPr>
        </p:nvSpPr>
        <p:spPr/>
        <p:txBody>
          <a:bodyPr>
            <a:normAutofit lnSpcReduction="10000"/>
          </a:bodyPr>
          <a:lstStyle/>
          <a:p>
            <a:endParaRPr lang="en-US" dirty="0"/>
          </a:p>
          <a:p>
            <a:r>
              <a:rPr lang="en-US" b="1" dirty="0"/>
              <a:t>GDM Workshop</a:t>
            </a:r>
          </a:p>
          <a:p>
            <a:r>
              <a:rPr lang="en-US" b="1" dirty="0"/>
              <a:t>Day 5</a:t>
            </a:r>
          </a:p>
          <a:p>
            <a:r>
              <a:rPr lang="en-US" b="1" dirty="0"/>
              <a:t>Instructor: Jacob Nesslage</a:t>
            </a:r>
          </a:p>
        </p:txBody>
      </p:sp>
    </p:spTree>
    <p:extLst>
      <p:ext uri="{BB962C8B-B14F-4D97-AF65-F5344CB8AC3E}">
        <p14:creationId xmlns:p14="http://schemas.microsoft.com/office/powerpoint/2010/main" val="56511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59E0-9221-73BD-7E38-194F0EE1DD37}"/>
              </a:ext>
            </a:extLst>
          </p:cNvPr>
          <p:cNvSpPr>
            <a:spLocks noGrp="1"/>
          </p:cNvSpPr>
          <p:nvPr>
            <p:ph type="title"/>
          </p:nvPr>
        </p:nvSpPr>
        <p:spPr/>
        <p:txBody>
          <a:bodyPr/>
          <a:lstStyle/>
          <a:p>
            <a:r>
              <a:rPr lang="en-US" dirty="0"/>
              <a:t>A limitation in spatial analysis</a:t>
            </a:r>
          </a:p>
        </p:txBody>
      </p:sp>
      <p:pic>
        <p:nvPicPr>
          <p:cNvPr id="6" name="Content Placeholder 5">
            <a:extLst>
              <a:ext uri="{FF2B5EF4-FFF2-40B4-BE49-F238E27FC236}">
                <a16:creationId xmlns:a16="http://schemas.microsoft.com/office/drawing/2014/main" id="{73484DB1-8858-E666-C171-421E85B628D6}"/>
              </a:ext>
            </a:extLst>
          </p:cNvPr>
          <p:cNvPicPr>
            <a:picLocks noGrp="1" noChangeAspect="1"/>
          </p:cNvPicPr>
          <p:nvPr>
            <p:ph idx="1"/>
          </p:nvPr>
        </p:nvPicPr>
        <p:blipFill rotWithShape="1">
          <a:blip r:embed="rId2"/>
          <a:srcRect l="42885" t="25782" r="31369" b="22055"/>
          <a:stretch/>
        </p:blipFill>
        <p:spPr>
          <a:xfrm>
            <a:off x="5450890" y="128673"/>
            <a:ext cx="5655075" cy="6444886"/>
          </a:xfrm>
        </p:spPr>
      </p:pic>
      <p:sp>
        <p:nvSpPr>
          <p:cNvPr id="4" name="Text Placeholder 3">
            <a:extLst>
              <a:ext uri="{FF2B5EF4-FFF2-40B4-BE49-F238E27FC236}">
                <a16:creationId xmlns:a16="http://schemas.microsoft.com/office/drawing/2014/main" id="{86E0AD47-0ED8-BEEB-3080-CF7240F91CF2}"/>
              </a:ext>
            </a:extLst>
          </p:cNvPr>
          <p:cNvSpPr>
            <a:spLocks noGrp="1"/>
          </p:cNvSpPr>
          <p:nvPr>
            <p:ph type="body" sz="half" idx="2"/>
          </p:nvPr>
        </p:nvSpPr>
        <p:spPr/>
        <p:txBody>
          <a:bodyPr/>
          <a:lstStyle/>
          <a:p>
            <a:r>
              <a:rPr lang="en-US" dirty="0"/>
              <a:t>I know of only 1 paper that has tried to map zeta diversity as part of their analysis (</a:t>
            </a:r>
            <a:r>
              <a:rPr lang="en-US" i="1" dirty="0"/>
              <a:t>Lin et al. 2021 – Ecological Applications</a:t>
            </a:r>
            <a:r>
              <a:rPr lang="en-US" dirty="0"/>
              <a:t>)</a:t>
            </a:r>
          </a:p>
          <a:p>
            <a:r>
              <a:rPr lang="en-US" b="1" dirty="0"/>
              <a:t>Ostensibly, zeta diversity could be modeled across entire </a:t>
            </a:r>
            <a:r>
              <a:rPr lang="en-US" b="1" dirty="0" err="1"/>
              <a:t>rasters</a:t>
            </a:r>
            <a:r>
              <a:rPr lang="en-US" b="1" dirty="0"/>
              <a:t> using MS-GDM</a:t>
            </a:r>
            <a:r>
              <a:rPr lang="en-US" dirty="0"/>
              <a:t>. However, the </a:t>
            </a:r>
            <a:r>
              <a:rPr lang="en-US" i="1" dirty="0" err="1"/>
              <a:t>zetadiv</a:t>
            </a:r>
            <a:r>
              <a:rPr lang="en-US" dirty="0"/>
              <a:t> package does not provide native support for this in the same way the </a:t>
            </a:r>
            <a:r>
              <a:rPr lang="en-US" i="1" dirty="0" err="1"/>
              <a:t>gdm</a:t>
            </a:r>
            <a:r>
              <a:rPr lang="en-US" dirty="0"/>
              <a:t> package does.</a:t>
            </a:r>
          </a:p>
          <a:p>
            <a:r>
              <a:rPr lang="en-US" dirty="0"/>
              <a:t>Another challenge is that </a:t>
            </a:r>
            <a:r>
              <a:rPr lang="en-US" b="1" dirty="0"/>
              <a:t>zeta diversity is highly sensitive to distance between sites</a:t>
            </a:r>
            <a:r>
              <a:rPr lang="en-US" dirty="0"/>
              <a:t>, which may further complicate interpretation of modeled zeta diversity in a raster space.</a:t>
            </a:r>
          </a:p>
          <a:p>
            <a:endParaRPr lang="en-US" dirty="0"/>
          </a:p>
          <a:p>
            <a:endParaRPr lang="en-US" dirty="0"/>
          </a:p>
        </p:txBody>
      </p:sp>
      <p:sp>
        <p:nvSpPr>
          <p:cNvPr id="8" name="TextBox 7">
            <a:extLst>
              <a:ext uri="{FF2B5EF4-FFF2-40B4-BE49-F238E27FC236}">
                <a16:creationId xmlns:a16="http://schemas.microsoft.com/office/drawing/2014/main" id="{C645C481-319F-AB90-9002-A161E8AD63FF}"/>
              </a:ext>
            </a:extLst>
          </p:cNvPr>
          <p:cNvSpPr txBox="1"/>
          <p:nvPr/>
        </p:nvSpPr>
        <p:spPr>
          <a:xfrm>
            <a:off x="6873535" y="6457114"/>
            <a:ext cx="6094520" cy="307777"/>
          </a:xfrm>
          <a:prstGeom prst="rect">
            <a:avLst/>
          </a:prstGeom>
          <a:noFill/>
        </p:spPr>
        <p:txBody>
          <a:bodyPr wrap="square">
            <a:spAutoFit/>
          </a:bodyPr>
          <a:lstStyle/>
          <a:p>
            <a:r>
              <a:rPr lang="en-US" sz="1400" i="1" dirty="0"/>
              <a:t>Lin et al. 2021 – Ecological Applications</a:t>
            </a:r>
            <a:endParaRPr lang="en-US" sz="1400" dirty="0"/>
          </a:p>
        </p:txBody>
      </p:sp>
    </p:spTree>
    <p:extLst>
      <p:ext uri="{BB962C8B-B14F-4D97-AF65-F5344CB8AC3E}">
        <p14:creationId xmlns:p14="http://schemas.microsoft.com/office/powerpoint/2010/main" val="5248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5E84-760C-074C-115C-EA621B8C42EE}"/>
              </a:ext>
            </a:extLst>
          </p:cNvPr>
          <p:cNvSpPr>
            <a:spLocks noGrp="1"/>
          </p:cNvSpPr>
          <p:nvPr>
            <p:ph type="title"/>
          </p:nvPr>
        </p:nvSpPr>
        <p:spPr/>
        <p:txBody>
          <a:bodyPr/>
          <a:lstStyle/>
          <a:p>
            <a:r>
              <a:rPr lang="en-US" dirty="0"/>
              <a:t>Recall the classic beta diversity example…</a:t>
            </a:r>
          </a:p>
        </p:txBody>
      </p:sp>
      <p:sp>
        <p:nvSpPr>
          <p:cNvPr id="4" name="Oval 3">
            <a:extLst>
              <a:ext uri="{FF2B5EF4-FFF2-40B4-BE49-F238E27FC236}">
                <a16:creationId xmlns:a16="http://schemas.microsoft.com/office/drawing/2014/main" id="{D9B6DB45-6946-9ECB-FC43-D8CBCE5AFF26}"/>
              </a:ext>
            </a:extLst>
          </p:cNvPr>
          <p:cNvSpPr/>
          <p:nvPr/>
        </p:nvSpPr>
        <p:spPr>
          <a:xfrm>
            <a:off x="2612573" y="1985554"/>
            <a:ext cx="4066903" cy="3762103"/>
          </a:xfrm>
          <a:prstGeom prst="ellipse">
            <a:avLst/>
          </a:prstGeom>
          <a:solidFill>
            <a:srgbClr val="FFC000">
              <a:alpha val="40000"/>
            </a:srgb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6B97337-E36C-8724-1DD3-8322237CB2D7}"/>
              </a:ext>
            </a:extLst>
          </p:cNvPr>
          <p:cNvSpPr/>
          <p:nvPr/>
        </p:nvSpPr>
        <p:spPr>
          <a:xfrm>
            <a:off x="4613367" y="1985553"/>
            <a:ext cx="4132217" cy="3762103"/>
          </a:xfrm>
          <a:prstGeom prst="ellipse">
            <a:avLst/>
          </a:prstGeom>
          <a:solidFill>
            <a:srgbClr val="00B050">
              <a:alpha val="40000"/>
            </a:srgb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0EFD6E-CBFF-CEBC-80F7-36922425F33D}"/>
              </a:ext>
            </a:extLst>
          </p:cNvPr>
          <p:cNvSpPr txBox="1"/>
          <p:nvPr/>
        </p:nvSpPr>
        <p:spPr>
          <a:xfrm>
            <a:off x="3172098" y="1510116"/>
            <a:ext cx="2882537" cy="369332"/>
          </a:xfrm>
          <a:prstGeom prst="rect">
            <a:avLst/>
          </a:prstGeom>
          <a:noFill/>
        </p:spPr>
        <p:txBody>
          <a:bodyPr wrap="square" rtlCol="0">
            <a:spAutoFit/>
          </a:bodyPr>
          <a:lstStyle/>
          <a:p>
            <a:pPr algn="ctr"/>
            <a:r>
              <a:rPr lang="en-US" dirty="0"/>
              <a:t>Site A</a:t>
            </a:r>
          </a:p>
        </p:txBody>
      </p:sp>
      <p:sp>
        <p:nvSpPr>
          <p:cNvPr id="7" name="TextBox 6">
            <a:extLst>
              <a:ext uri="{FF2B5EF4-FFF2-40B4-BE49-F238E27FC236}">
                <a16:creationId xmlns:a16="http://schemas.microsoft.com/office/drawing/2014/main" id="{C16C8062-CDEC-1878-30CC-CA8AFCD10A97}"/>
              </a:ext>
            </a:extLst>
          </p:cNvPr>
          <p:cNvSpPr txBox="1"/>
          <p:nvPr/>
        </p:nvSpPr>
        <p:spPr>
          <a:xfrm>
            <a:off x="5480079" y="1510116"/>
            <a:ext cx="2882537" cy="369332"/>
          </a:xfrm>
          <a:prstGeom prst="rect">
            <a:avLst/>
          </a:prstGeom>
          <a:noFill/>
        </p:spPr>
        <p:txBody>
          <a:bodyPr wrap="square" rtlCol="0">
            <a:spAutoFit/>
          </a:bodyPr>
          <a:lstStyle/>
          <a:p>
            <a:pPr algn="ctr"/>
            <a:r>
              <a:rPr lang="en-US" dirty="0"/>
              <a:t>Site B</a:t>
            </a:r>
          </a:p>
        </p:txBody>
      </p:sp>
      <p:pic>
        <p:nvPicPr>
          <p:cNvPr id="9" name="Graphic 8" descr="Palm tree with solid fill">
            <a:extLst>
              <a:ext uri="{FF2B5EF4-FFF2-40B4-BE49-F238E27FC236}">
                <a16:creationId xmlns:a16="http://schemas.microsoft.com/office/drawing/2014/main" id="{CF631007-1589-95FA-8385-85A6981EAD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1341" y="3788451"/>
            <a:ext cx="914400" cy="914400"/>
          </a:xfrm>
          <a:prstGeom prst="rect">
            <a:avLst/>
          </a:prstGeom>
        </p:spPr>
      </p:pic>
      <p:pic>
        <p:nvPicPr>
          <p:cNvPr id="11" name="Graphic 10" descr="Withering Tree with solid fill">
            <a:extLst>
              <a:ext uri="{FF2B5EF4-FFF2-40B4-BE49-F238E27FC236}">
                <a16:creationId xmlns:a16="http://schemas.microsoft.com/office/drawing/2014/main" id="{E6C0C684-027C-2619-727E-913A5B01FB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52903" y="2374945"/>
            <a:ext cx="914400" cy="914400"/>
          </a:xfrm>
          <a:prstGeom prst="rect">
            <a:avLst/>
          </a:prstGeom>
        </p:spPr>
      </p:pic>
      <p:pic>
        <p:nvPicPr>
          <p:cNvPr id="13" name="Graphic 12" descr="Deciduous tree with solid fill">
            <a:extLst>
              <a:ext uri="{FF2B5EF4-FFF2-40B4-BE49-F238E27FC236}">
                <a16:creationId xmlns:a16="http://schemas.microsoft.com/office/drawing/2014/main" id="{D53FEEDC-E8F1-7B49-EA0C-3D1430BFEC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36324" y="4123286"/>
            <a:ext cx="914400" cy="914400"/>
          </a:xfrm>
          <a:prstGeom prst="rect">
            <a:avLst/>
          </a:prstGeom>
        </p:spPr>
      </p:pic>
      <p:pic>
        <p:nvPicPr>
          <p:cNvPr id="15" name="Graphic 14" descr="Fir tree with solid fill">
            <a:extLst>
              <a:ext uri="{FF2B5EF4-FFF2-40B4-BE49-F238E27FC236}">
                <a16:creationId xmlns:a16="http://schemas.microsoft.com/office/drawing/2014/main" id="{EFA6656D-3627-DE41-1C68-E1253E1221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60793" y="2507920"/>
            <a:ext cx="914400" cy="914400"/>
          </a:xfrm>
          <a:prstGeom prst="rect">
            <a:avLst/>
          </a:prstGeom>
        </p:spPr>
      </p:pic>
      <p:pic>
        <p:nvPicPr>
          <p:cNvPr id="17" name="Graphic 16" descr="Tree With Roots with solid fill">
            <a:extLst>
              <a:ext uri="{FF2B5EF4-FFF2-40B4-BE49-F238E27FC236}">
                <a16:creationId xmlns:a16="http://schemas.microsoft.com/office/drawing/2014/main" id="{CA95BDF1-C016-7F27-0669-35DD01D03A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62216" y="3223809"/>
            <a:ext cx="914400" cy="914400"/>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2B8AB51-1AF5-12B8-1D1C-5C41483E3710}"/>
                  </a:ext>
                </a:extLst>
              </p:cNvPr>
              <p:cNvSpPr txBox="1"/>
              <p:nvPr/>
            </p:nvSpPr>
            <p:spPr>
              <a:xfrm>
                <a:off x="3553307" y="5990269"/>
                <a:ext cx="4132216"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𝐽𝑎𝑐𝑐𝑎𝑟𝑑</m:t>
                          </m:r>
                        </m:e>
                      </m:d>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num>
                        <m:den>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den>
                      </m:f>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5</m:t>
                          </m:r>
                        </m:den>
                      </m:f>
                      <m:r>
                        <a:rPr lang="en-US" b="0" i="0" smtClean="0">
                          <a:latin typeface="Cambria Math" panose="02040503050406030204" pitchFamily="18" charset="0"/>
                        </a:rPr>
                        <m:t>=0.8</m:t>
                      </m:r>
                    </m:oMath>
                  </m:oMathPara>
                </a14:m>
                <a:endParaRPr lang="en-US" dirty="0"/>
              </a:p>
            </p:txBody>
          </p:sp>
        </mc:Choice>
        <mc:Fallback xmlns="">
          <p:sp>
            <p:nvSpPr>
              <p:cNvPr id="18" name="TextBox 17">
                <a:extLst>
                  <a:ext uri="{FF2B5EF4-FFF2-40B4-BE49-F238E27FC236}">
                    <a16:creationId xmlns:a16="http://schemas.microsoft.com/office/drawing/2014/main" id="{D2B8AB51-1AF5-12B8-1D1C-5C41483E3710}"/>
                  </a:ext>
                </a:extLst>
              </p:cNvPr>
              <p:cNvSpPr txBox="1">
                <a:spLocks noRot="1" noChangeAspect="1" noMove="1" noResize="1" noEditPoints="1" noAdjustHandles="1" noChangeArrowheads="1" noChangeShapeType="1" noTextEdit="1"/>
              </p:cNvSpPr>
              <p:nvPr/>
            </p:nvSpPr>
            <p:spPr>
              <a:xfrm>
                <a:off x="3553307" y="5990269"/>
                <a:ext cx="4132216" cy="612796"/>
              </a:xfrm>
              <a:prstGeom prst="rect">
                <a:avLst/>
              </a:prstGeom>
              <a:blipFill>
                <a:blip r:embed="rId12"/>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567A564-697F-831C-B7EF-CFDDF693CACC}"/>
              </a:ext>
            </a:extLst>
          </p:cNvPr>
          <p:cNvSpPr txBox="1"/>
          <p:nvPr/>
        </p:nvSpPr>
        <p:spPr>
          <a:xfrm>
            <a:off x="9169577" y="5881169"/>
            <a:ext cx="2797522" cy="830997"/>
          </a:xfrm>
          <a:prstGeom prst="rect">
            <a:avLst/>
          </a:prstGeom>
          <a:noFill/>
        </p:spPr>
        <p:txBody>
          <a:bodyPr wrap="square" rtlCol="0">
            <a:spAutoFit/>
          </a:bodyPr>
          <a:lstStyle/>
          <a:p>
            <a:pPr algn="just"/>
            <a:r>
              <a:rPr lang="en-US" sz="1200" b="1" dirty="0"/>
              <a:t>Note: </a:t>
            </a:r>
            <a:r>
              <a:rPr lang="en-US" sz="1200" dirty="0"/>
              <a:t>There are many distance measures that can be used for beta diversity. These are extensively covered in Legendre and de </a:t>
            </a:r>
            <a:r>
              <a:rPr lang="en-US" sz="1200" dirty="0" err="1"/>
              <a:t>Cacares</a:t>
            </a:r>
            <a:r>
              <a:rPr lang="en-US" sz="1200" dirty="0"/>
              <a:t> 2013.</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97EDEFB-34DD-4E9B-8837-DDD089604BA8}"/>
                  </a:ext>
                </a:extLst>
              </p:cNvPr>
              <p:cNvSpPr txBox="1"/>
              <p:nvPr/>
            </p:nvSpPr>
            <p:spPr>
              <a:xfrm>
                <a:off x="4857415" y="4518185"/>
                <a:ext cx="15240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m:oMathPara>
                </a14:m>
                <a:endParaRPr lang="en-US" dirty="0"/>
              </a:p>
            </p:txBody>
          </p:sp>
        </mc:Choice>
        <mc:Fallback xmlns="">
          <p:sp>
            <p:nvSpPr>
              <p:cNvPr id="20" name="TextBox 19">
                <a:extLst>
                  <a:ext uri="{FF2B5EF4-FFF2-40B4-BE49-F238E27FC236}">
                    <a16:creationId xmlns:a16="http://schemas.microsoft.com/office/drawing/2014/main" id="{D97EDEFB-34DD-4E9B-8837-DDD089604BA8}"/>
                  </a:ext>
                </a:extLst>
              </p:cNvPr>
              <p:cNvSpPr txBox="1">
                <a:spLocks noRot="1" noChangeAspect="1" noMove="1" noResize="1" noEditPoints="1" noAdjustHandles="1" noChangeArrowheads="1" noChangeShapeType="1" noTextEdit="1"/>
              </p:cNvSpPr>
              <p:nvPr/>
            </p:nvSpPr>
            <p:spPr>
              <a:xfrm>
                <a:off x="4857415" y="4518185"/>
                <a:ext cx="1524001"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509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0F31-6DE6-1B21-1F0A-F7FE17C62776}"/>
              </a:ext>
            </a:extLst>
          </p:cNvPr>
          <p:cNvSpPr>
            <a:spLocks noGrp="1"/>
          </p:cNvSpPr>
          <p:nvPr>
            <p:ph type="title"/>
          </p:nvPr>
        </p:nvSpPr>
        <p:spPr/>
        <p:txBody>
          <a:bodyPr/>
          <a:lstStyle/>
          <a:p>
            <a:r>
              <a:rPr lang="en-US" dirty="0"/>
              <a:t>Zeta Diversity – beyond pairwise comparisons</a:t>
            </a:r>
          </a:p>
        </p:txBody>
      </p:sp>
      <p:pic>
        <p:nvPicPr>
          <p:cNvPr id="5" name="Content Placeholder 4">
            <a:extLst>
              <a:ext uri="{FF2B5EF4-FFF2-40B4-BE49-F238E27FC236}">
                <a16:creationId xmlns:a16="http://schemas.microsoft.com/office/drawing/2014/main" id="{2DEF2751-4E78-35F2-9D16-77E6CBD4E511}"/>
              </a:ext>
            </a:extLst>
          </p:cNvPr>
          <p:cNvPicPr>
            <a:picLocks noGrp="1" noChangeAspect="1"/>
          </p:cNvPicPr>
          <p:nvPr>
            <p:ph idx="1"/>
          </p:nvPr>
        </p:nvPicPr>
        <p:blipFill rotWithShape="1">
          <a:blip r:embed="rId2"/>
          <a:srcRect r="51175"/>
          <a:stretch/>
        </p:blipFill>
        <p:spPr>
          <a:xfrm>
            <a:off x="6248083" y="1242330"/>
            <a:ext cx="4691698" cy="4626658"/>
          </a:xfrm>
          <a:prstGeom prst="rect">
            <a:avLst/>
          </a:prstGeom>
        </p:spPr>
      </p:pic>
      <p:sp>
        <p:nvSpPr>
          <p:cNvPr id="4" name="Text Placeholder 3">
            <a:extLst>
              <a:ext uri="{FF2B5EF4-FFF2-40B4-BE49-F238E27FC236}">
                <a16:creationId xmlns:a16="http://schemas.microsoft.com/office/drawing/2014/main" id="{DE183114-C341-FA4B-3CE0-AAB2849DF884}"/>
              </a:ext>
            </a:extLst>
          </p:cNvPr>
          <p:cNvSpPr>
            <a:spLocks noGrp="1"/>
          </p:cNvSpPr>
          <p:nvPr>
            <p:ph type="body" sz="half" idx="2"/>
          </p:nvPr>
        </p:nvSpPr>
        <p:spPr>
          <a:xfrm>
            <a:off x="839788" y="2026464"/>
            <a:ext cx="3932237" cy="3811588"/>
          </a:xfrm>
        </p:spPr>
        <p:txBody>
          <a:bodyPr>
            <a:normAutofit lnSpcReduction="10000"/>
          </a:bodyPr>
          <a:lstStyle/>
          <a:p>
            <a:r>
              <a:rPr lang="en-US" b="1" dirty="0"/>
              <a:t>Zeta (ζ) diversity</a:t>
            </a:r>
            <a:r>
              <a:rPr lang="en-US" dirty="0"/>
              <a:t>, the number of sites shared by multiple assemblages of species, has recently been proposed as a way to overcome the limitations of traditional biodiversity metrics. </a:t>
            </a:r>
          </a:p>
          <a:p>
            <a:r>
              <a:rPr lang="en-US" dirty="0"/>
              <a:t>Zeta diversity can be divided into ζ</a:t>
            </a:r>
            <a:r>
              <a:rPr lang="en-US" baseline="-25000" dirty="0"/>
              <a:t>1</a:t>
            </a:r>
            <a:r>
              <a:rPr lang="en-US" dirty="0"/>
              <a:t>, the average number of species per site (i.e. alpha diversity), ζ</a:t>
            </a:r>
            <a:r>
              <a:rPr lang="en-US" baseline="-25000" dirty="0"/>
              <a:t>2</a:t>
            </a:r>
            <a:r>
              <a:rPr lang="en-US" dirty="0"/>
              <a:t>, the average number of species shared by any two sites (i.e. beta diversity), ζ</a:t>
            </a:r>
            <a:r>
              <a:rPr lang="en-US" baseline="-25000" dirty="0"/>
              <a:t>3</a:t>
            </a:r>
            <a:r>
              <a:rPr lang="en-US" dirty="0"/>
              <a:t>, the average number of species shared by any three sites, and so on until the maximum number of sites is reached (the number of sites as subscript is referred to as the “order” of zeta). </a:t>
            </a:r>
          </a:p>
          <a:p>
            <a:r>
              <a:rPr lang="en-US" b="1" dirty="0"/>
              <a:t>Note: Zeta diversity was framed in terms of similarity rather than dissimilarity (Hui and </a:t>
            </a:r>
            <a:r>
              <a:rPr lang="en-US" b="1" dirty="0" err="1"/>
              <a:t>McGeoch</a:t>
            </a:r>
            <a:r>
              <a:rPr lang="en-US" b="1" dirty="0"/>
              <a:t> 2014)</a:t>
            </a:r>
          </a:p>
        </p:txBody>
      </p:sp>
      <p:sp>
        <p:nvSpPr>
          <p:cNvPr id="6" name="TextBox 5">
            <a:extLst>
              <a:ext uri="{FF2B5EF4-FFF2-40B4-BE49-F238E27FC236}">
                <a16:creationId xmlns:a16="http://schemas.microsoft.com/office/drawing/2014/main" id="{21CC9F11-4369-A7F4-49F1-8804AB38CBC6}"/>
              </a:ext>
            </a:extLst>
          </p:cNvPr>
          <p:cNvSpPr txBox="1"/>
          <p:nvPr/>
        </p:nvSpPr>
        <p:spPr>
          <a:xfrm>
            <a:off x="5835652" y="1257300"/>
            <a:ext cx="1188720" cy="523220"/>
          </a:xfrm>
          <a:prstGeom prst="rect">
            <a:avLst/>
          </a:prstGeom>
          <a:noFill/>
        </p:spPr>
        <p:txBody>
          <a:bodyPr wrap="square" rtlCol="0">
            <a:spAutoFit/>
          </a:bodyPr>
          <a:lstStyle/>
          <a:p>
            <a:r>
              <a:rPr lang="en-US" sz="2800" dirty="0"/>
              <a:t>Site A</a:t>
            </a:r>
          </a:p>
        </p:txBody>
      </p:sp>
      <p:sp>
        <p:nvSpPr>
          <p:cNvPr id="7" name="TextBox 6">
            <a:extLst>
              <a:ext uri="{FF2B5EF4-FFF2-40B4-BE49-F238E27FC236}">
                <a16:creationId xmlns:a16="http://schemas.microsoft.com/office/drawing/2014/main" id="{E09D8244-BF7E-F0ED-DF4D-02FAED17A17F}"/>
              </a:ext>
            </a:extLst>
          </p:cNvPr>
          <p:cNvSpPr txBox="1"/>
          <p:nvPr/>
        </p:nvSpPr>
        <p:spPr>
          <a:xfrm>
            <a:off x="10165080" y="1257300"/>
            <a:ext cx="1187132" cy="523220"/>
          </a:xfrm>
          <a:prstGeom prst="rect">
            <a:avLst/>
          </a:prstGeom>
          <a:noFill/>
        </p:spPr>
        <p:txBody>
          <a:bodyPr wrap="square" rtlCol="0">
            <a:spAutoFit/>
          </a:bodyPr>
          <a:lstStyle/>
          <a:p>
            <a:r>
              <a:rPr lang="en-US" sz="2800" dirty="0"/>
              <a:t>Site B</a:t>
            </a:r>
          </a:p>
        </p:txBody>
      </p:sp>
      <p:sp>
        <p:nvSpPr>
          <p:cNvPr id="8" name="TextBox 7">
            <a:extLst>
              <a:ext uri="{FF2B5EF4-FFF2-40B4-BE49-F238E27FC236}">
                <a16:creationId xmlns:a16="http://schemas.microsoft.com/office/drawing/2014/main" id="{A521A23F-A72E-7539-9134-68EEAE974179}"/>
              </a:ext>
            </a:extLst>
          </p:cNvPr>
          <p:cNvSpPr txBox="1"/>
          <p:nvPr/>
        </p:nvSpPr>
        <p:spPr>
          <a:xfrm>
            <a:off x="10165080" y="4541582"/>
            <a:ext cx="1187132" cy="523220"/>
          </a:xfrm>
          <a:prstGeom prst="rect">
            <a:avLst/>
          </a:prstGeom>
          <a:noFill/>
        </p:spPr>
        <p:txBody>
          <a:bodyPr wrap="square" rtlCol="0">
            <a:spAutoFit/>
          </a:bodyPr>
          <a:lstStyle/>
          <a:p>
            <a:r>
              <a:rPr lang="en-US" sz="2800" dirty="0"/>
              <a:t>Site C</a:t>
            </a:r>
          </a:p>
        </p:txBody>
      </p:sp>
      <p:sp>
        <p:nvSpPr>
          <p:cNvPr id="9" name="TextBox 8">
            <a:extLst>
              <a:ext uri="{FF2B5EF4-FFF2-40B4-BE49-F238E27FC236}">
                <a16:creationId xmlns:a16="http://schemas.microsoft.com/office/drawing/2014/main" id="{32BC69FF-5BB2-C5CA-BD31-6AAC5B5799E0}"/>
              </a:ext>
            </a:extLst>
          </p:cNvPr>
          <p:cNvSpPr txBox="1"/>
          <p:nvPr/>
        </p:nvSpPr>
        <p:spPr>
          <a:xfrm>
            <a:off x="8068152" y="5868988"/>
            <a:ext cx="1411128" cy="523220"/>
          </a:xfrm>
          <a:prstGeom prst="rect">
            <a:avLst/>
          </a:prstGeom>
          <a:noFill/>
        </p:spPr>
        <p:txBody>
          <a:bodyPr wrap="square" rtlCol="0">
            <a:spAutoFit/>
          </a:bodyPr>
          <a:lstStyle/>
          <a:p>
            <a:r>
              <a:rPr lang="en-US" sz="2800" dirty="0"/>
              <a:t>Site D</a:t>
            </a:r>
          </a:p>
        </p:txBody>
      </p:sp>
      <p:sp>
        <p:nvSpPr>
          <p:cNvPr id="10" name="TextBox 9">
            <a:extLst>
              <a:ext uri="{FF2B5EF4-FFF2-40B4-BE49-F238E27FC236}">
                <a16:creationId xmlns:a16="http://schemas.microsoft.com/office/drawing/2014/main" id="{B16F3517-696C-891F-6B9F-A60DF284FF2C}"/>
              </a:ext>
            </a:extLst>
          </p:cNvPr>
          <p:cNvSpPr txBox="1"/>
          <p:nvPr/>
        </p:nvSpPr>
        <p:spPr>
          <a:xfrm>
            <a:off x="5835652" y="4495893"/>
            <a:ext cx="999966" cy="523220"/>
          </a:xfrm>
          <a:prstGeom prst="rect">
            <a:avLst/>
          </a:prstGeom>
          <a:noFill/>
        </p:spPr>
        <p:txBody>
          <a:bodyPr wrap="square" rtlCol="0">
            <a:spAutoFit/>
          </a:bodyPr>
          <a:lstStyle/>
          <a:p>
            <a:r>
              <a:rPr lang="en-US" sz="2800" dirty="0"/>
              <a:t>Site E</a:t>
            </a:r>
          </a:p>
        </p:txBody>
      </p:sp>
    </p:spTree>
    <p:extLst>
      <p:ext uri="{BB962C8B-B14F-4D97-AF65-F5344CB8AC3E}">
        <p14:creationId xmlns:p14="http://schemas.microsoft.com/office/powerpoint/2010/main" val="169011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97F7-6644-19F6-9CAF-BA56EF751A5F}"/>
              </a:ext>
            </a:extLst>
          </p:cNvPr>
          <p:cNvSpPr>
            <a:spLocks noGrp="1"/>
          </p:cNvSpPr>
          <p:nvPr>
            <p:ph type="title"/>
          </p:nvPr>
        </p:nvSpPr>
        <p:spPr/>
        <p:txBody>
          <a:bodyPr/>
          <a:lstStyle/>
          <a:p>
            <a:r>
              <a:rPr lang="en-US" dirty="0"/>
              <a:t>Advantages of zeta diversity</a:t>
            </a:r>
          </a:p>
        </p:txBody>
      </p:sp>
      <p:sp>
        <p:nvSpPr>
          <p:cNvPr id="4" name="Text Placeholder 3">
            <a:extLst>
              <a:ext uri="{FF2B5EF4-FFF2-40B4-BE49-F238E27FC236}">
                <a16:creationId xmlns:a16="http://schemas.microsoft.com/office/drawing/2014/main" id="{B762C520-0C91-0D3F-B24C-B965AAAEA86D}"/>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Unifies alpha, beta, and zeta diversity under one framework</a:t>
            </a:r>
          </a:p>
          <a:p>
            <a:pPr marL="285750" indent="-285750">
              <a:buFont typeface="Arial" panose="020B0604020202020204" pitchFamily="34" charset="0"/>
              <a:buChar char="•"/>
            </a:pPr>
            <a:r>
              <a:rPr lang="en-US" dirty="0"/>
              <a:t>Low orders of zeta capture the contribution of most species in the community to turnover. </a:t>
            </a:r>
          </a:p>
          <a:p>
            <a:pPr marL="285750" indent="-285750">
              <a:buFont typeface="Arial" panose="020B0604020202020204" pitchFamily="34" charset="0"/>
              <a:buChar char="•"/>
            </a:pPr>
            <a:r>
              <a:rPr lang="en-US" dirty="0"/>
              <a:t>High orders of zeta only capture the more widespread (common) species since, by definition, rare species cannot be shared by many sites. So, zeta diversity necessarily declines as the order of zeta increases.</a:t>
            </a:r>
          </a:p>
        </p:txBody>
      </p:sp>
      <p:pic>
        <p:nvPicPr>
          <p:cNvPr id="5" name="Content Placeholder 4">
            <a:extLst>
              <a:ext uri="{FF2B5EF4-FFF2-40B4-BE49-F238E27FC236}">
                <a16:creationId xmlns:a16="http://schemas.microsoft.com/office/drawing/2014/main" id="{1FC5AC5F-35E4-FDF3-7502-C4820C336B4B}"/>
              </a:ext>
            </a:extLst>
          </p:cNvPr>
          <p:cNvPicPr>
            <a:picLocks noGrp="1" noChangeAspect="1"/>
          </p:cNvPicPr>
          <p:nvPr>
            <p:ph idx="1"/>
          </p:nvPr>
        </p:nvPicPr>
        <p:blipFill rotWithShape="1">
          <a:blip r:embed="rId2"/>
          <a:srcRect l="59136" r="207"/>
          <a:stretch/>
        </p:blipFill>
        <p:spPr>
          <a:xfrm>
            <a:off x="6489578" y="1049032"/>
            <a:ext cx="3622088" cy="4289483"/>
          </a:xfrm>
          <a:prstGeom prst="rect">
            <a:avLst/>
          </a:prstGeom>
        </p:spPr>
      </p:pic>
    </p:spTree>
    <p:extLst>
      <p:ext uri="{BB962C8B-B14F-4D97-AF65-F5344CB8AC3E}">
        <p14:creationId xmlns:p14="http://schemas.microsoft.com/office/powerpoint/2010/main" val="220904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1DFC-FF72-5061-9DBE-9E1E6D5B13C3}"/>
              </a:ext>
            </a:extLst>
          </p:cNvPr>
          <p:cNvSpPr>
            <a:spLocks noGrp="1"/>
          </p:cNvSpPr>
          <p:nvPr>
            <p:ph type="title"/>
          </p:nvPr>
        </p:nvSpPr>
        <p:spPr/>
        <p:txBody>
          <a:bodyPr/>
          <a:lstStyle/>
          <a:p>
            <a:r>
              <a:rPr lang="en-US" dirty="0"/>
              <a:t>Zeta Decline</a:t>
            </a:r>
          </a:p>
        </p:txBody>
      </p:sp>
      <p:sp>
        <p:nvSpPr>
          <p:cNvPr id="4" name="Text Placeholder 3">
            <a:extLst>
              <a:ext uri="{FF2B5EF4-FFF2-40B4-BE49-F238E27FC236}">
                <a16:creationId xmlns:a16="http://schemas.microsoft.com/office/drawing/2014/main" id="{F7143371-CA67-2EEC-ADB6-DE3CA789B607}"/>
              </a:ext>
            </a:extLst>
          </p:cNvPr>
          <p:cNvSpPr>
            <a:spLocks noGrp="1"/>
          </p:cNvSpPr>
          <p:nvPr>
            <p:ph type="body" sz="half" idx="2"/>
          </p:nvPr>
        </p:nvSpPr>
        <p:spPr/>
        <p:txBody>
          <a:bodyPr>
            <a:normAutofit fontScale="92500" lnSpcReduction="20000"/>
          </a:bodyPr>
          <a:lstStyle/>
          <a:p>
            <a:r>
              <a:rPr lang="en-US" dirty="0"/>
              <a:t>The rate of </a:t>
            </a:r>
            <a:r>
              <a:rPr lang="en-US" b="1" dirty="0"/>
              <a:t>zeta decline </a:t>
            </a:r>
            <a:r>
              <a:rPr lang="en-US" dirty="0"/>
              <a:t>and form of the decline can vary though, and this provides more information on the processes structuring communities and the distribution of biodiversity than beta diversity alone. In particular, it distinguishes between turnover in rare and common species.</a:t>
            </a:r>
          </a:p>
          <a:p>
            <a:r>
              <a:rPr lang="en-US" dirty="0"/>
              <a:t>For example, an exponential decline in zeta diversity implies that the ratio </a:t>
            </a:r>
            <a:r>
              <a:rPr lang="en-US" dirty="0" err="1"/>
              <a:t>ζi</a:t>
            </a:r>
            <a:r>
              <a:rPr lang="en-US" dirty="0"/>
              <a:t>/ζi-1 is constant. From this, we can tell that the chance of finding a common species in a new site is the same as the chance of finding a rare species, meaning that species are randomly distributed amongst sites. </a:t>
            </a:r>
          </a:p>
          <a:p>
            <a:r>
              <a:rPr lang="en-US" dirty="0"/>
              <a:t>By contrast, if the ratio </a:t>
            </a:r>
            <a:r>
              <a:rPr lang="en-US" dirty="0" err="1"/>
              <a:t>ζi</a:t>
            </a:r>
            <a:r>
              <a:rPr lang="en-US" dirty="0"/>
              <a:t>/ζi-1 increases with the order of zeta (power law), then the chance of finding a common species in a new site is higher than the chance of finding a rare one – an indicator of niche differentiation.</a:t>
            </a:r>
          </a:p>
        </p:txBody>
      </p:sp>
      <p:pic>
        <p:nvPicPr>
          <p:cNvPr id="2050" name="Picture 2" descr="Details are in the caption following the image">
            <a:extLst>
              <a:ext uri="{FF2B5EF4-FFF2-40B4-BE49-F238E27FC236}">
                <a16:creationId xmlns:a16="http://schemas.microsoft.com/office/drawing/2014/main" id="{939627C8-41F0-4873-77F0-85899D49EA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2408" y="2057400"/>
            <a:ext cx="5457827" cy="2870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3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59EB-6997-AA4F-F11C-62A2C7D8860E}"/>
              </a:ext>
            </a:extLst>
          </p:cNvPr>
          <p:cNvSpPr>
            <a:spLocks noGrp="1"/>
          </p:cNvSpPr>
          <p:nvPr>
            <p:ph type="title"/>
          </p:nvPr>
        </p:nvSpPr>
        <p:spPr/>
        <p:txBody>
          <a:bodyPr/>
          <a:lstStyle/>
          <a:p>
            <a:r>
              <a:rPr lang="en-US" dirty="0"/>
              <a:t>Zeta Decline Example</a:t>
            </a:r>
          </a:p>
        </p:txBody>
      </p:sp>
      <p:pic>
        <p:nvPicPr>
          <p:cNvPr id="5" name="Content Placeholder 7">
            <a:extLst>
              <a:ext uri="{FF2B5EF4-FFF2-40B4-BE49-F238E27FC236}">
                <a16:creationId xmlns:a16="http://schemas.microsoft.com/office/drawing/2014/main" id="{7F87BB6D-187A-0D90-CE41-548A762F3E76}"/>
              </a:ext>
            </a:extLst>
          </p:cNvPr>
          <p:cNvPicPr>
            <a:picLocks noGrp="1" noChangeAspect="1"/>
          </p:cNvPicPr>
          <p:nvPr>
            <p:ph idx="1"/>
          </p:nvPr>
        </p:nvPicPr>
        <p:blipFill>
          <a:blip r:embed="rId2"/>
          <a:stretch>
            <a:fillRect/>
          </a:stretch>
        </p:blipFill>
        <p:spPr>
          <a:xfrm>
            <a:off x="5832506" y="303606"/>
            <a:ext cx="4660900" cy="5670195"/>
          </a:xfrm>
          <a:prstGeom prst="rect">
            <a:avLst/>
          </a:prstGeom>
        </p:spPr>
      </p:pic>
      <p:sp>
        <p:nvSpPr>
          <p:cNvPr id="6" name="Text Placeholder 5">
            <a:extLst>
              <a:ext uri="{FF2B5EF4-FFF2-40B4-BE49-F238E27FC236}">
                <a16:creationId xmlns:a16="http://schemas.microsoft.com/office/drawing/2014/main" id="{39567586-5F55-9115-50D2-EA89632E62C2}"/>
              </a:ext>
            </a:extLst>
          </p:cNvPr>
          <p:cNvSpPr txBox="1">
            <a:spLocks noGrp="1"/>
          </p:cNvSpPr>
          <p:nvPr>
            <p:ph type="body" sz="half" idx="2"/>
          </p:nvPr>
        </p:nvSpPr>
        <p:spPr>
          <a:xfrm>
            <a:off x="839788" y="2057400"/>
            <a:ext cx="3932237" cy="4483279"/>
          </a:xfrm>
          <a:prstGeom prst="rect">
            <a:avLst/>
          </a:prstGeom>
          <a:noFill/>
        </p:spPr>
        <p:txBody>
          <a:bodyPr wrap="square">
            <a:spAutoFit/>
          </a:bodyPr>
          <a:lstStyle/>
          <a:p>
            <a:r>
              <a:rPr lang="en-US" sz="1400" dirty="0"/>
              <a:t>Shown right is the Normalized </a:t>
            </a:r>
            <a:r>
              <a:rPr lang="en-US" sz="1400" dirty="0" err="1"/>
              <a:t>Sørensen</a:t>
            </a:r>
            <a:r>
              <a:rPr lang="en-US" sz="1400" dirty="0"/>
              <a:t>-equivalent zeta diversity decline for four data sets showing </a:t>
            </a:r>
          </a:p>
          <a:p>
            <a:pPr marL="342900" indent="-342900">
              <a:buAutoNum type="alphaLcParenBoth"/>
            </a:pPr>
            <a:r>
              <a:rPr lang="en-US" sz="1400" dirty="0"/>
              <a:t>how the number of shared species decreases with the zeta order; </a:t>
            </a:r>
          </a:p>
          <a:p>
            <a:pPr marL="342900" indent="-342900">
              <a:buAutoNum type="alphaLcParenBoth"/>
            </a:pPr>
            <a:r>
              <a:rPr lang="en-US" sz="1400" dirty="0"/>
              <a:t>the species retention rate using the zeta ratio, which shows the degree to which common species are more likely to be retained in additional sites or samples than rare ones with an increase in zeta order; </a:t>
            </a:r>
          </a:p>
          <a:p>
            <a:pPr marL="342900" indent="-342900">
              <a:buAutoNum type="alphaLcParenBoth"/>
            </a:pPr>
            <a:r>
              <a:rPr lang="en-US" sz="1400" dirty="0"/>
              <a:t>(d) the form of decline against exponential (comparatively equal probability of species across sites) or power-law fits (comparatively unequal probabilities of the occurrence of species across sites; shown on log axes using normalized zeta). </a:t>
            </a:r>
          </a:p>
          <a:p>
            <a:r>
              <a:rPr lang="en-US" sz="1400" dirty="0"/>
              <a:t>The best-fit form for each data set is shown with an asterisk (no best fit for Crop pests). Data sets: Crop pests (circles), </a:t>
            </a:r>
            <a:r>
              <a:rPr lang="en-US" sz="1400" dirty="0" err="1"/>
              <a:t>DNAm</a:t>
            </a:r>
            <a:r>
              <a:rPr lang="en-US" sz="1400" dirty="0"/>
              <a:t> disorder (squares), bioregion birds (triangles), soil metagenome (diamonds; Table 2). </a:t>
            </a:r>
            <a:endParaRPr lang="en-US" sz="1400" i="1" dirty="0"/>
          </a:p>
        </p:txBody>
      </p:sp>
      <p:sp>
        <p:nvSpPr>
          <p:cNvPr id="8" name="TextBox 7">
            <a:extLst>
              <a:ext uri="{FF2B5EF4-FFF2-40B4-BE49-F238E27FC236}">
                <a16:creationId xmlns:a16="http://schemas.microsoft.com/office/drawing/2014/main" id="{86DC6F19-45C9-31D9-E6C0-5CEA81260161}"/>
              </a:ext>
            </a:extLst>
          </p:cNvPr>
          <p:cNvSpPr txBox="1"/>
          <p:nvPr/>
        </p:nvSpPr>
        <p:spPr>
          <a:xfrm>
            <a:off x="6811391" y="6185061"/>
            <a:ext cx="6094520" cy="369332"/>
          </a:xfrm>
          <a:prstGeom prst="rect">
            <a:avLst/>
          </a:prstGeom>
          <a:noFill/>
        </p:spPr>
        <p:txBody>
          <a:bodyPr wrap="square">
            <a:spAutoFit/>
          </a:bodyPr>
          <a:lstStyle/>
          <a:p>
            <a:r>
              <a:rPr lang="en-US" sz="1800" i="1" dirty="0" err="1"/>
              <a:t>McGeoch</a:t>
            </a:r>
            <a:r>
              <a:rPr lang="en-US" sz="1800" i="1" dirty="0"/>
              <a:t> et al 2019 - Ecology</a:t>
            </a:r>
            <a:endParaRPr lang="en-US" dirty="0"/>
          </a:p>
        </p:txBody>
      </p:sp>
    </p:spTree>
    <p:extLst>
      <p:ext uri="{BB962C8B-B14F-4D97-AF65-F5344CB8AC3E}">
        <p14:creationId xmlns:p14="http://schemas.microsoft.com/office/powerpoint/2010/main" val="335432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E5F1-3A36-3BE2-3075-4D216B7A79A1}"/>
              </a:ext>
            </a:extLst>
          </p:cNvPr>
          <p:cNvSpPr>
            <a:spLocks noGrp="1"/>
          </p:cNvSpPr>
          <p:nvPr>
            <p:ph type="title"/>
          </p:nvPr>
        </p:nvSpPr>
        <p:spPr/>
        <p:txBody>
          <a:bodyPr/>
          <a:lstStyle/>
          <a:p>
            <a:r>
              <a:rPr lang="en-US" dirty="0"/>
              <a:t>Zeta Decay – Distance decay of zeta diversity</a:t>
            </a:r>
          </a:p>
        </p:txBody>
      </p:sp>
      <p:pic>
        <p:nvPicPr>
          <p:cNvPr id="5" name="Content Placeholder 4">
            <a:extLst>
              <a:ext uri="{FF2B5EF4-FFF2-40B4-BE49-F238E27FC236}">
                <a16:creationId xmlns:a16="http://schemas.microsoft.com/office/drawing/2014/main" id="{E7EC8170-5478-BC66-C52A-05C40A158AA2}"/>
              </a:ext>
            </a:extLst>
          </p:cNvPr>
          <p:cNvPicPr>
            <a:picLocks noGrp="1" noChangeAspect="1"/>
          </p:cNvPicPr>
          <p:nvPr>
            <p:ph idx="1"/>
          </p:nvPr>
        </p:nvPicPr>
        <p:blipFill>
          <a:blip r:embed="rId2"/>
          <a:stretch>
            <a:fillRect/>
          </a:stretch>
        </p:blipFill>
        <p:spPr>
          <a:xfrm>
            <a:off x="5661190" y="1379807"/>
            <a:ext cx="5446548" cy="3888835"/>
          </a:xfrm>
          <a:prstGeom prst="rect">
            <a:avLst/>
          </a:prstGeom>
        </p:spPr>
      </p:pic>
      <p:sp>
        <p:nvSpPr>
          <p:cNvPr id="4" name="Text Placeholder 3">
            <a:extLst>
              <a:ext uri="{FF2B5EF4-FFF2-40B4-BE49-F238E27FC236}">
                <a16:creationId xmlns:a16="http://schemas.microsoft.com/office/drawing/2014/main" id="{20478027-DE68-D536-D1B8-B90010A5FB4E}"/>
              </a:ext>
            </a:extLst>
          </p:cNvPr>
          <p:cNvSpPr>
            <a:spLocks noGrp="1"/>
          </p:cNvSpPr>
          <p:nvPr>
            <p:ph type="body" sz="half" idx="2"/>
          </p:nvPr>
        </p:nvSpPr>
        <p:spPr/>
        <p:txBody>
          <a:bodyPr>
            <a:normAutofit fontScale="85000" lnSpcReduction="20000"/>
          </a:bodyPr>
          <a:lstStyle/>
          <a:p>
            <a:r>
              <a:rPr lang="en-US" b="1" dirty="0"/>
              <a:t>Zeta decay </a:t>
            </a:r>
            <a:r>
              <a:rPr lang="en-US" dirty="0"/>
              <a:t>provides information on the spatial or temporal extent of communities (i.e., the extent over which membership is shared). </a:t>
            </a:r>
          </a:p>
          <a:p>
            <a:r>
              <a:rPr lang="en-US" dirty="0"/>
              <a:t>Zeta decay quantifies change in the number of species shared with increasing distance between sites (or time between surveys). </a:t>
            </a:r>
            <a:r>
              <a:rPr lang="en-US" b="1" dirty="0"/>
              <a:t>Spatial and temporal compositional similarity for each order of zeta thus provides information on the form of decay for the rare to more common species in the community over time or distance. </a:t>
            </a:r>
          </a:p>
          <a:p>
            <a:r>
              <a:rPr lang="en-US" dirty="0"/>
              <a:t>Zeta decay, or a plot of zeta diversity across sets of sites that are different distances or times apart, is represented with each zeta order as a different decay curve. Features of interest of zeta decay are </a:t>
            </a:r>
          </a:p>
          <a:p>
            <a:pPr marL="342900" indent="-342900">
              <a:buAutoNum type="arabicParenBoth"/>
            </a:pPr>
            <a:r>
              <a:rPr lang="en-US" dirty="0"/>
              <a:t>the shape and rate (slope) of decay, and how this differs across orders of zeta; </a:t>
            </a:r>
          </a:p>
          <a:p>
            <a:pPr marL="342900" indent="-342900">
              <a:buAutoNum type="arabicParenBoth"/>
            </a:pPr>
            <a:r>
              <a:rPr lang="en-US" dirty="0"/>
              <a:t>the absolute distance (or time) over which this decay in shared species occurs; and </a:t>
            </a:r>
          </a:p>
          <a:p>
            <a:pPr marL="342900" indent="-342900">
              <a:buAutoNum type="arabicParenBoth"/>
            </a:pPr>
            <a:r>
              <a:rPr lang="en-US" dirty="0"/>
              <a:t>the presence or absence of sharp declines in the curves</a:t>
            </a:r>
          </a:p>
        </p:txBody>
      </p:sp>
    </p:spTree>
    <p:extLst>
      <p:ext uri="{BB962C8B-B14F-4D97-AF65-F5344CB8AC3E}">
        <p14:creationId xmlns:p14="http://schemas.microsoft.com/office/powerpoint/2010/main" val="163205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5E5B-746D-11AF-2BB3-15611DF588DA}"/>
              </a:ext>
            </a:extLst>
          </p:cNvPr>
          <p:cNvSpPr>
            <a:spLocks noGrp="1"/>
          </p:cNvSpPr>
          <p:nvPr>
            <p:ph type="title"/>
          </p:nvPr>
        </p:nvSpPr>
        <p:spPr/>
        <p:txBody>
          <a:bodyPr/>
          <a:lstStyle/>
          <a:p>
            <a:r>
              <a:rPr lang="en-US" dirty="0"/>
              <a:t>Zeta Decay example</a:t>
            </a:r>
          </a:p>
        </p:txBody>
      </p:sp>
      <p:pic>
        <p:nvPicPr>
          <p:cNvPr id="5" name="Content Placeholder 4">
            <a:extLst>
              <a:ext uri="{FF2B5EF4-FFF2-40B4-BE49-F238E27FC236}">
                <a16:creationId xmlns:a16="http://schemas.microsoft.com/office/drawing/2014/main" id="{370B6CD9-D80E-7E22-58EA-14634A88C453}"/>
              </a:ext>
            </a:extLst>
          </p:cNvPr>
          <p:cNvPicPr>
            <a:picLocks noGrp="1" noChangeAspect="1"/>
          </p:cNvPicPr>
          <p:nvPr>
            <p:ph idx="1"/>
          </p:nvPr>
        </p:nvPicPr>
        <p:blipFill>
          <a:blip r:embed="rId2"/>
          <a:stretch>
            <a:fillRect/>
          </a:stretch>
        </p:blipFill>
        <p:spPr>
          <a:xfrm>
            <a:off x="5415581" y="742855"/>
            <a:ext cx="5989325" cy="4743545"/>
          </a:xfrm>
          <a:prstGeom prst="rect">
            <a:avLst/>
          </a:prstGeom>
        </p:spPr>
      </p:pic>
      <p:sp>
        <p:nvSpPr>
          <p:cNvPr id="4" name="Text Placeholder 3">
            <a:extLst>
              <a:ext uri="{FF2B5EF4-FFF2-40B4-BE49-F238E27FC236}">
                <a16:creationId xmlns:a16="http://schemas.microsoft.com/office/drawing/2014/main" id="{E5BA8B92-D169-E3F7-684A-0A6A2388EBDA}"/>
              </a:ext>
            </a:extLst>
          </p:cNvPr>
          <p:cNvSpPr>
            <a:spLocks noGrp="1"/>
          </p:cNvSpPr>
          <p:nvPr>
            <p:ph type="body" sz="half" idx="2"/>
          </p:nvPr>
        </p:nvSpPr>
        <p:spPr/>
        <p:txBody>
          <a:bodyPr>
            <a:normAutofit fontScale="92500" lnSpcReduction="20000"/>
          </a:bodyPr>
          <a:lstStyle/>
          <a:p>
            <a:r>
              <a:rPr lang="en-US" dirty="0"/>
              <a:t>The figure on the right demonstrates zeta diversity decay over space and time, for zeta orders 2–5, showing change in number of species shared with increasing distance between sites, or time between surveys.</a:t>
            </a:r>
          </a:p>
          <a:p>
            <a:r>
              <a:rPr lang="en-US" dirty="0"/>
              <a:t>For completeness, the zeta diversity decline and the zeta ratio–based retention rates are shown on the right for the same data. (a)–(d) Alien and native plant species on Banks Peninsula (New Zealand); (e), (h) microbial communities associated with kelp in two Australian marine biogeographic regions (NSW, New South Wales [east] and WA, Western Australia [west]); (</a:t>
            </a:r>
            <a:r>
              <a:rPr lang="en-US" dirty="0" err="1"/>
              <a:t>i</a:t>
            </a:r>
            <a:r>
              <a:rPr lang="en-US" dirty="0"/>
              <a:t>), (l) temporal decay in bird communities in two catchments (Catchment 1—below-average rainfall; Catchment 2—average rainfall) over the course of a regional drought (1998–2003). In each case using the ALL combinations scheme (except in temporal birds, which uses DNN; Fig. 1). </a:t>
            </a:r>
          </a:p>
        </p:txBody>
      </p:sp>
    </p:spTree>
    <p:extLst>
      <p:ext uri="{BB962C8B-B14F-4D97-AF65-F5344CB8AC3E}">
        <p14:creationId xmlns:p14="http://schemas.microsoft.com/office/powerpoint/2010/main" val="37274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BCDA-D9B5-212B-5F38-C6ED279FEB5F}"/>
              </a:ext>
            </a:extLst>
          </p:cNvPr>
          <p:cNvSpPr>
            <a:spLocks noGrp="1"/>
          </p:cNvSpPr>
          <p:nvPr>
            <p:ph type="title"/>
          </p:nvPr>
        </p:nvSpPr>
        <p:spPr/>
        <p:txBody>
          <a:bodyPr/>
          <a:lstStyle/>
          <a:p>
            <a:r>
              <a:rPr lang="en-US" dirty="0"/>
              <a:t>MS-GDM: Multi-Site Generalized Dissimilarity Modeling</a:t>
            </a:r>
          </a:p>
        </p:txBody>
      </p:sp>
      <p:sp>
        <p:nvSpPr>
          <p:cNvPr id="4" name="Text Placeholder 3">
            <a:extLst>
              <a:ext uri="{FF2B5EF4-FFF2-40B4-BE49-F238E27FC236}">
                <a16:creationId xmlns:a16="http://schemas.microsoft.com/office/drawing/2014/main" id="{9FC92B08-E4CA-D680-656B-48141FCA0CCF}"/>
              </a:ext>
            </a:extLst>
          </p:cNvPr>
          <p:cNvSpPr>
            <a:spLocks noGrp="1"/>
          </p:cNvSpPr>
          <p:nvPr>
            <p:ph type="body" sz="half" idx="2"/>
          </p:nvPr>
        </p:nvSpPr>
        <p:spPr/>
        <p:txBody>
          <a:bodyPr/>
          <a:lstStyle/>
          <a:p>
            <a:r>
              <a:rPr lang="en-US" dirty="0"/>
              <a:t>As with beta diversity, we can apply a form of GDM to zeta diversity. This implementation is called </a:t>
            </a:r>
            <a:r>
              <a:rPr lang="en-US" b="1" dirty="0"/>
              <a:t>multi-site generalized dissimilarity modeling (MS-GDM).</a:t>
            </a:r>
          </a:p>
          <a:p>
            <a:r>
              <a:rPr lang="en-US" dirty="0"/>
              <a:t>MS-GDM has 4 modeling approaches to choose from – GLM, GAM, SCAM, and I-spline based models.</a:t>
            </a:r>
          </a:p>
          <a:p>
            <a:r>
              <a:rPr lang="en-US" dirty="0"/>
              <a:t>In many ways, the approach and analysis is the same as for GDMs, provided you use the I-spline approach.</a:t>
            </a:r>
          </a:p>
        </p:txBody>
      </p:sp>
      <p:pic>
        <p:nvPicPr>
          <p:cNvPr id="7" name="Picture 6">
            <a:extLst>
              <a:ext uri="{FF2B5EF4-FFF2-40B4-BE49-F238E27FC236}">
                <a16:creationId xmlns:a16="http://schemas.microsoft.com/office/drawing/2014/main" id="{95AE808C-2D8E-7E2A-303F-576C288798A9}"/>
              </a:ext>
            </a:extLst>
          </p:cNvPr>
          <p:cNvPicPr>
            <a:picLocks noChangeAspect="1"/>
          </p:cNvPicPr>
          <p:nvPr/>
        </p:nvPicPr>
        <p:blipFill>
          <a:blip r:embed="rId2"/>
          <a:stretch>
            <a:fillRect/>
          </a:stretch>
        </p:blipFill>
        <p:spPr>
          <a:xfrm>
            <a:off x="5597648" y="40169"/>
            <a:ext cx="5491162" cy="3388831"/>
          </a:xfrm>
          <a:prstGeom prst="rect">
            <a:avLst/>
          </a:prstGeom>
        </p:spPr>
      </p:pic>
      <p:pic>
        <p:nvPicPr>
          <p:cNvPr id="8" name="Picture 7">
            <a:extLst>
              <a:ext uri="{FF2B5EF4-FFF2-40B4-BE49-F238E27FC236}">
                <a16:creationId xmlns:a16="http://schemas.microsoft.com/office/drawing/2014/main" id="{0A117BF4-2BA7-3C9F-A35B-9F6CE3F65389}"/>
              </a:ext>
            </a:extLst>
          </p:cNvPr>
          <p:cNvPicPr>
            <a:picLocks noChangeAspect="1"/>
          </p:cNvPicPr>
          <p:nvPr/>
        </p:nvPicPr>
        <p:blipFill>
          <a:blip r:embed="rId3"/>
          <a:stretch>
            <a:fillRect/>
          </a:stretch>
        </p:blipFill>
        <p:spPr>
          <a:xfrm>
            <a:off x="5724016" y="3351014"/>
            <a:ext cx="5364794" cy="3310844"/>
          </a:xfrm>
          <a:prstGeom prst="rect">
            <a:avLst/>
          </a:prstGeom>
        </p:spPr>
      </p:pic>
      <p:sp>
        <p:nvSpPr>
          <p:cNvPr id="9" name="TextBox 8">
            <a:extLst>
              <a:ext uri="{FF2B5EF4-FFF2-40B4-BE49-F238E27FC236}">
                <a16:creationId xmlns:a16="http://schemas.microsoft.com/office/drawing/2014/main" id="{2171CE07-CD9B-F9FB-F2AC-E912614542D8}"/>
              </a:ext>
            </a:extLst>
          </p:cNvPr>
          <p:cNvSpPr txBox="1"/>
          <p:nvPr/>
        </p:nvSpPr>
        <p:spPr>
          <a:xfrm>
            <a:off x="7501631" y="257452"/>
            <a:ext cx="2228295" cy="369332"/>
          </a:xfrm>
          <a:prstGeom prst="rect">
            <a:avLst/>
          </a:prstGeom>
          <a:noFill/>
        </p:spPr>
        <p:txBody>
          <a:bodyPr wrap="square" rtlCol="0">
            <a:spAutoFit/>
          </a:bodyPr>
          <a:lstStyle/>
          <a:p>
            <a:pPr algn="ctr"/>
            <a:r>
              <a:rPr lang="en-US" dirty="0"/>
              <a:t>Zeta order = 3</a:t>
            </a:r>
          </a:p>
        </p:txBody>
      </p:sp>
      <p:sp>
        <p:nvSpPr>
          <p:cNvPr id="10" name="TextBox 9">
            <a:extLst>
              <a:ext uri="{FF2B5EF4-FFF2-40B4-BE49-F238E27FC236}">
                <a16:creationId xmlns:a16="http://schemas.microsoft.com/office/drawing/2014/main" id="{1A04C00F-0E4D-204E-74DA-1BA0BF408F6D}"/>
              </a:ext>
            </a:extLst>
          </p:cNvPr>
          <p:cNvSpPr txBox="1"/>
          <p:nvPr/>
        </p:nvSpPr>
        <p:spPr>
          <a:xfrm>
            <a:off x="7501630" y="3561594"/>
            <a:ext cx="2228295" cy="369332"/>
          </a:xfrm>
          <a:prstGeom prst="rect">
            <a:avLst/>
          </a:prstGeom>
          <a:noFill/>
        </p:spPr>
        <p:txBody>
          <a:bodyPr wrap="square" rtlCol="0">
            <a:spAutoFit/>
          </a:bodyPr>
          <a:lstStyle/>
          <a:p>
            <a:pPr algn="ctr"/>
            <a:r>
              <a:rPr lang="en-US" dirty="0"/>
              <a:t>Zeta order = 10</a:t>
            </a:r>
          </a:p>
        </p:txBody>
      </p:sp>
    </p:spTree>
    <p:extLst>
      <p:ext uri="{BB962C8B-B14F-4D97-AF65-F5344CB8AC3E}">
        <p14:creationId xmlns:p14="http://schemas.microsoft.com/office/powerpoint/2010/main" val="24403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1142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Multi-site generalized dissimilarity modeling: applications of zeta diversity</vt:lpstr>
      <vt:lpstr>Recall the classic beta diversity example…</vt:lpstr>
      <vt:lpstr>Zeta Diversity – beyond pairwise comparisons</vt:lpstr>
      <vt:lpstr>Advantages of zeta diversity</vt:lpstr>
      <vt:lpstr>Zeta Decline</vt:lpstr>
      <vt:lpstr>Zeta Decline Example</vt:lpstr>
      <vt:lpstr>Zeta Decay – Distance decay of zeta diversity</vt:lpstr>
      <vt:lpstr>Zeta Decay example</vt:lpstr>
      <vt:lpstr>MS-GDM: Multi-Site Generalized Dissimilarity Modeling</vt:lpstr>
      <vt:lpstr>A limitation in spatial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foundations of generalized dissimilarity models (GDMs) </dc:title>
  <dc:creator>Jacob Nesslage</dc:creator>
  <cp:lastModifiedBy>Jacob Nesslage</cp:lastModifiedBy>
  <cp:revision>14</cp:revision>
  <dcterms:created xsi:type="dcterms:W3CDTF">2023-08-04T20:04:41Z</dcterms:created>
  <dcterms:modified xsi:type="dcterms:W3CDTF">2023-08-11T21:37:31Z</dcterms:modified>
</cp:coreProperties>
</file>