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0" r:id="rId2"/>
    <p:sldId id="431" r:id="rId3"/>
    <p:sldId id="432" r:id="rId4"/>
    <p:sldId id="433" r:id="rId5"/>
    <p:sldId id="434" r:id="rId6"/>
    <p:sldId id="435" r:id="rId7"/>
    <p:sldId id="436" r:id="rId8"/>
    <p:sldId id="438" r:id="rId9"/>
    <p:sldId id="439" r:id="rId10"/>
    <p:sldId id="440" r:id="rId11"/>
    <p:sldId id="441" r:id="rId12"/>
    <p:sldId id="442" r:id="rId13"/>
    <p:sldId id="443" r:id="rId14"/>
    <p:sldId id="445" r:id="rId15"/>
    <p:sldId id="444" r:id="rId16"/>
    <p:sldId id="437" r:id="rId17"/>
  </p:sldIdLst>
  <p:sldSz cx="9906000" cy="6858000" type="A4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FF3300"/>
    <a:srgbClr val="CECECE"/>
    <a:srgbClr val="DADADA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1" autoAdjust="0"/>
  </p:normalViewPr>
  <p:slideViewPr>
    <p:cSldViewPr>
      <p:cViewPr varScale="1">
        <p:scale>
          <a:sx n="79" d="100"/>
          <a:sy n="79" d="100"/>
        </p:scale>
        <p:origin x="1382" y="67"/>
      </p:cViewPr>
      <p:guideLst>
        <p:guide orient="horz" pos="4319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94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73" tIns="0" rIns="19073" bIns="0" numCol="1" anchor="t" anchorCtr="0" compatLnSpc="1">
            <a:prstTxWarp prst="textNoShape">
              <a:avLst/>
            </a:prstTxWarp>
          </a:bodyPr>
          <a:lstStyle>
            <a:lvl1pPr defTabSz="947738">
              <a:defRPr sz="1000" b="0" i="1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1113"/>
            <a:ext cx="294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73" tIns="0" rIns="19073" bIns="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000" b="0" i="1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1175"/>
            <a:ext cx="294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73" tIns="0" rIns="19073" bIns="0" numCol="1" anchor="b" anchorCtr="0" compatLnSpc="1">
            <a:prstTxWarp prst="textNoShape">
              <a:avLst/>
            </a:prstTxWarp>
          </a:bodyPr>
          <a:lstStyle>
            <a:lvl1pPr defTabSz="947738">
              <a:defRPr sz="1000" b="0" i="1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01175"/>
            <a:ext cx="294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73" tIns="0" rIns="19073" bIns="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000" b="0" i="1" smtClean="0"/>
            </a:lvl1pPr>
          </a:lstStyle>
          <a:p>
            <a:pPr>
              <a:defRPr/>
            </a:pPr>
            <a:fld id="{3020674E-D46F-4983-B17F-51D5786EFF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905125" y="9405938"/>
            <a:ext cx="9969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007" tIns="46093" rIns="89007" bIns="46093">
            <a:spAutoFit/>
          </a:bodyPr>
          <a:lstStyle/>
          <a:p>
            <a:pPr algn="ctr" defTabSz="901700">
              <a:lnSpc>
                <a:spcPct val="90000"/>
              </a:lnSpc>
            </a:pPr>
            <a:r>
              <a:rPr lang="en-US" altLang="zh-TW" sz="1200" b="0">
                <a:latin typeface="Book Antiqua" pitchFamily="18" charset="0"/>
              </a:rPr>
              <a:t>Page </a:t>
            </a:r>
            <a:fld id="{3AB2D3B7-0165-4CCA-AF60-2DB43681F04E}" type="slidenum">
              <a:rPr lang="en-US" altLang="zh-TW" sz="1200" b="0">
                <a:latin typeface="Book Antiqua" pitchFamily="18" charset="0"/>
              </a:rPr>
              <a:pPr algn="ctr" defTabSz="901700">
                <a:lnSpc>
                  <a:spcPct val="90000"/>
                </a:lnSpc>
              </a:pPr>
              <a:t>‹#›</a:t>
            </a:fld>
            <a:endParaRPr lang="en-US" altLang="zh-TW" sz="1200" b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28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94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73" tIns="0" rIns="19073" bIns="0" numCol="1" anchor="t" anchorCtr="0" compatLnSpc="1">
            <a:prstTxWarp prst="textNoShape">
              <a:avLst/>
            </a:prstTxWarp>
          </a:bodyPr>
          <a:lstStyle>
            <a:lvl1pPr defTabSz="790575" eaLnBrk="1" hangingPunct="1">
              <a:defRPr sz="1000" b="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1113"/>
            <a:ext cx="294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73" tIns="0" rIns="19073" bIns="0" numCol="1" anchor="t" anchorCtr="0" compatLnSpc="1">
            <a:prstTxWarp prst="textNoShape">
              <a:avLst/>
            </a:prstTxWarp>
          </a:bodyPr>
          <a:lstStyle>
            <a:lvl1pPr algn="r" defTabSz="790575" eaLnBrk="1" hangingPunct="1">
              <a:defRPr sz="1000" b="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1175"/>
            <a:ext cx="294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73" tIns="0" rIns="19073" bIns="0" numCol="1" anchor="b" anchorCtr="0" compatLnSpc="1">
            <a:prstTxWarp prst="textNoShape">
              <a:avLst/>
            </a:prstTxWarp>
          </a:bodyPr>
          <a:lstStyle>
            <a:lvl1pPr defTabSz="790575" eaLnBrk="1" hangingPunct="1">
              <a:defRPr sz="1000" b="0" i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01175"/>
            <a:ext cx="294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73" tIns="0" rIns="19073" bIns="0" numCol="1" anchor="b" anchorCtr="0" compatLnSpc="1">
            <a:prstTxWarp prst="textNoShape">
              <a:avLst/>
            </a:prstTxWarp>
          </a:bodyPr>
          <a:lstStyle>
            <a:lvl1pPr algn="r" defTabSz="790575" eaLnBrk="1" hangingPunct="1">
              <a:defRPr sz="1000" b="0" i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4FA18CE-875D-402B-8F73-F36411A8D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2650"/>
            <a:ext cx="4987925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75" tIns="47682" rIns="93775" bIns="47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Body Text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905125" y="9405938"/>
            <a:ext cx="996950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007" tIns="46093" rIns="89007" bIns="46093">
            <a:spAutoFit/>
          </a:bodyPr>
          <a:lstStyle/>
          <a:p>
            <a:pPr algn="ctr" defTabSz="901700">
              <a:lnSpc>
                <a:spcPct val="90000"/>
              </a:lnSpc>
            </a:pPr>
            <a:r>
              <a:rPr lang="en-US" altLang="zh-TW" sz="1200" b="0">
                <a:latin typeface="Book Antiqua" pitchFamily="18" charset="0"/>
              </a:rPr>
              <a:t>Page </a:t>
            </a:r>
            <a:fld id="{65DE162B-5F03-4389-9E58-CD0C571A2964}" type="slidenum">
              <a:rPr lang="en-US" altLang="zh-TW" sz="1200" b="0">
                <a:latin typeface="Book Antiqua" pitchFamily="18" charset="0"/>
              </a:rPr>
              <a:pPr algn="ctr" defTabSz="901700">
                <a:lnSpc>
                  <a:spcPct val="90000"/>
                </a:lnSpc>
              </a:pPr>
              <a:t>‹#›</a:t>
            </a:fld>
            <a:endParaRPr lang="en-US" altLang="zh-TW" sz="1200" b="0">
              <a:latin typeface="Book Antiqua" pitchFamily="18" charset="0"/>
            </a:endParaRPr>
          </a:p>
        </p:txBody>
      </p:sp>
      <p:sp>
        <p:nvSpPr>
          <p:cNvPr id="1844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860425"/>
            <a:ext cx="4999037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4667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7738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新細明體" pitchFamily="18" charset="-120"/>
        <a:cs typeface="+mn-cs"/>
      </a:defRPr>
    </a:lvl1pPr>
    <a:lvl2pPr marL="465138" algn="l" defTabSz="947738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新細明體" pitchFamily="18" charset="-120"/>
        <a:cs typeface="+mn-cs"/>
      </a:defRPr>
    </a:lvl2pPr>
    <a:lvl3pPr marL="930275" algn="l" defTabSz="947738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新細明體" pitchFamily="18" charset="-120"/>
        <a:cs typeface="+mn-cs"/>
      </a:defRPr>
    </a:lvl3pPr>
    <a:lvl4pPr marL="1397000" algn="l" defTabSz="947738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新細明體" pitchFamily="18" charset="-120"/>
        <a:cs typeface="+mn-cs"/>
      </a:defRPr>
    </a:lvl4pPr>
    <a:lvl5pPr marL="1862138" algn="l" defTabSz="947738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90575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790575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790575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790575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790575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1D1B3975-7C97-454B-8996-E2E5FD864365}" type="slidenum">
              <a:rPr lang="en-US" altLang="zh-TW" sz="1000" b="0">
                <a:latin typeface="Times New Roman" pitchFamily="18" charset="0"/>
              </a:rPr>
              <a:pPr/>
              <a:t>1</a:t>
            </a:fld>
            <a:endParaRPr lang="en-US" altLang="zh-TW" sz="1000" b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更新資料來源再同ㄍ位置上</a:t>
            </a:r>
            <a:endParaRPr lang="en-US" altLang="zh-TW" dirty="0" smtClean="0"/>
          </a:p>
          <a:p>
            <a:r>
              <a:rPr lang="zh-TW" altLang="en-US" smtClean="0"/>
              <a:t>嗚嗚嗚嗚嗚嗚嗚嗚嗚嗚嗚嗚嗚嗚嗚嗚嗚嗚嗚嗚嗚嗚嗚嗚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4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處理：忽略</a:t>
            </a:r>
            <a:r>
              <a:rPr lang="en-US" altLang="zh-TW" dirty="0"/>
              <a:t>#(</a:t>
            </a:r>
            <a:r>
              <a:rPr lang="zh-TW" altLang="en-US" dirty="0"/>
              <a:t>註解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50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498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721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x, x’</a:t>
            </a:r>
            <a:r>
              <a:rPr lang="zh-TW" altLang="en-US" dirty="0"/>
              <a:t>不一樣！不可以算完直接寫在</a:t>
            </a: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545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128</a:t>
            </a:r>
            <a:r>
              <a:rPr lang="zh-TW" altLang="en-US" dirty="0"/>
              <a:t>是潔癖，不會浪費空間</a:t>
            </a:r>
            <a:r>
              <a:rPr lang="en-US" altLang="zh-TW" dirty="0"/>
              <a:t>(</a:t>
            </a:r>
            <a:r>
              <a:rPr lang="zh-TW" altLang="en-US" dirty="0"/>
              <a:t>怕</a:t>
            </a:r>
            <a:endParaRPr lang="en-US" altLang="zh-TW" dirty="0"/>
          </a:p>
          <a:p>
            <a:r>
              <a:rPr lang="en-US" altLang="zh-TW" dirty="0"/>
              <a:t>Planner-&gt;canvas:</a:t>
            </a:r>
            <a:r>
              <a:rPr lang="zh-TW" altLang="en-US"/>
              <a:t> 鏡</a:t>
            </a:r>
            <a:r>
              <a:rPr lang="zh-TW" altLang="en-US" dirty="0"/>
              <a:t>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598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Bounding box</a:t>
            </a:r>
            <a:r>
              <a:rPr lang="en-US" altLang="zh-TW" baseline="0" dirty="0" smtClean="0"/>
              <a:t> check&gt;&gt;</a:t>
            </a:r>
            <a:r>
              <a:rPr lang="zh-TW" altLang="en-US" baseline="0" dirty="0" smtClean="0"/>
              <a:t>再做比較省時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33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找最小取第一個 </a:t>
            </a:r>
            <a:r>
              <a:rPr lang="en-US" altLang="zh-TW" dirty="0" smtClean="0"/>
              <a:t>remove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86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地回檢查到相鄰ㄉ點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本來就直線ㄌ</a:t>
            </a:r>
            <a:endParaRPr lang="en-US" altLang="zh-TW" dirty="0" smtClean="0"/>
          </a:p>
          <a:p>
            <a:r>
              <a:rPr lang="zh-TW" altLang="en-US" dirty="0" smtClean="0"/>
              <a:t>也不一定要</a:t>
            </a:r>
            <a:r>
              <a:rPr lang="en-US" altLang="zh-TW" dirty="0" smtClean="0"/>
              <a:t>1/2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也可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18CE-875D-402B-8F73-F36411A8DE20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28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83E6A-24DF-46A1-AC84-A330F52000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56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80087-A26B-47D0-B8D4-C5490894C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0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10400" y="76200"/>
            <a:ext cx="2057400" cy="62865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19800" cy="62865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DE2E4-B52E-4481-B74E-04700758C9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839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4506A-67F7-4A8D-A2F2-2D053597CC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319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FC67-020B-47A0-8BD1-969FB5E850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828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573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2573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A38D-203D-4CD4-A4EC-88D9BCC77B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51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0D610-4E2E-46D0-B73F-5E31215A95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65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042A7-BEBA-4660-8C81-7615C40402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213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EA8C3-7D40-4C01-97AE-D5D5224D20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6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BC60D-99A1-432D-BC0B-438EF6DD72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56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59785-AAF4-4117-AA06-69A910972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26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3681A1E3-BA0F-47E3-9266-B9ADFD21C9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73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Body Text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990600"/>
            <a:ext cx="9906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WordArt 9"/>
          <p:cNvSpPr>
            <a:spLocks noChangeArrowheads="1" noChangeShapeType="1" noTextEdit="1"/>
          </p:cNvSpPr>
          <p:nvPr/>
        </p:nvSpPr>
        <p:spPr bwMode="auto">
          <a:xfrm>
            <a:off x="8963025" y="228600"/>
            <a:ext cx="942975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med" len="lg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Comic Sans MS"/>
              </a:rPr>
              <a:t>GRA</a:t>
            </a:r>
            <a:endParaRPr lang="zh-TW" altLang="en-US" sz="3600" kern="10">
              <a:ln w="12700">
                <a:solidFill>
                  <a:srgbClr val="EAEAEA"/>
                </a:solidFill>
                <a:round/>
                <a:headEnd type="none" w="sm" len="sm"/>
                <a:tailEnd type="none" w="med" len="lg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Comic Sans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991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Rectangle 3" descr="羊皮紙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8534400" cy="1223963"/>
          </a:xfrm>
          <a:blipFill dpi="0" rotWithShape="0">
            <a:blip r:embed="rId4"/>
            <a:srcRect/>
            <a:tile tx="0" ty="0" sx="100000" sy="100000" flip="none" algn="tl"/>
          </a:blipFill>
          <a:ln w="47625" cap="flat" cmpd="thickThin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DDDDDD"/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Aft>
                <a:spcPct val="25000"/>
              </a:spcAft>
              <a:defRPr/>
            </a:pPr>
            <a:r>
              <a:rPr kumimoji="0" lang="en-US" altLang="zh-TW" sz="3300"/>
              <a:t>Computer Science Special Project:</a:t>
            </a:r>
            <a:br>
              <a:rPr kumimoji="0" lang="en-US" altLang="zh-TW" sz="3300"/>
            </a:br>
            <a:r>
              <a:rPr kumimoji="0" lang="en-US" altLang="zh-TW" sz="3300"/>
              <a:t>Final Project Notes</a:t>
            </a:r>
          </a:p>
        </p:txBody>
      </p:sp>
      <p:sp useBgFill="1"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32200" y="2794000"/>
            <a:ext cx="2768600" cy="1549400"/>
          </a:xfrm>
          <a:ln w="254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2800" i="1"/>
              <a:t>by</a:t>
            </a:r>
          </a:p>
          <a:p>
            <a:pPr algn="ctr">
              <a:buFont typeface="Monotype Sorts" pitchFamily="2" charset="2"/>
              <a:buNone/>
            </a:pPr>
            <a:r>
              <a:rPr lang="en-US" altLang="zh-TW" sz="2800" i="1"/>
              <a:t>Tsai-Yen Li</a:t>
            </a:r>
          </a:p>
          <a:p>
            <a:pPr algn="ctr">
              <a:buFont typeface="Monotype Sorts" pitchFamily="2" charset="2"/>
              <a:buNone/>
            </a:pPr>
            <a:r>
              <a:rPr lang="en-US" altLang="zh-TW" sz="2800"/>
              <a:t>(</a:t>
            </a:r>
            <a:r>
              <a:rPr lang="zh-TW" altLang="zh-TW" sz="2800">
                <a:ea typeface="標楷體" pitchFamily="65" charset="-120"/>
              </a:rPr>
              <a:t>李蔡彥</a:t>
            </a:r>
            <a:r>
              <a:rPr lang="en-US" altLang="zh-TW" sz="2800"/>
              <a:t>)</a:t>
            </a:r>
            <a:endParaRPr lang="en-US" altLang="zh-TW" sz="2800" i="1"/>
          </a:p>
        </p:txBody>
      </p:sp>
      <p:sp useBgFill="1">
        <p:nvSpPr>
          <p:cNvPr id="2053" name="Rectangle 5"/>
          <p:cNvSpPr>
            <a:spLocks noChangeArrowheads="1"/>
          </p:cNvSpPr>
          <p:nvPr/>
        </p:nvSpPr>
        <p:spPr bwMode="auto">
          <a:xfrm>
            <a:off x="5715000" y="5454650"/>
            <a:ext cx="3429000" cy="6413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TW" sz="1800">
                <a:latin typeface="Book Antiqua" pitchFamily="18" charset="0"/>
              </a:rPr>
              <a:t>Computer Science Department</a:t>
            </a:r>
          </a:p>
          <a:p>
            <a:r>
              <a:rPr lang="en-US" altLang="zh-TW" sz="1800">
                <a:latin typeface="Book Antiqua" pitchFamily="18" charset="0"/>
              </a:rPr>
              <a:t>National Chengchi University</a:t>
            </a:r>
          </a:p>
        </p:txBody>
      </p:sp>
      <p:sp useBgFill="1">
        <p:nvSpPr>
          <p:cNvPr id="2054" name="Rectangle 6"/>
          <p:cNvSpPr>
            <a:spLocks noChangeArrowheads="1"/>
          </p:cNvSpPr>
          <p:nvPr/>
        </p:nvSpPr>
        <p:spPr bwMode="auto">
          <a:xfrm>
            <a:off x="704850" y="5791200"/>
            <a:ext cx="2808288" cy="3667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TW" sz="1800">
                <a:latin typeface="Book Antiqua" pitchFamily="18" charset="0"/>
              </a:rPr>
              <a:t>Second Semester, 2010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75080-E1F6-447F-AE52-C369B3BA923A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Building Potential Fields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Building potential field from a given point at goal (not necessarily the object origin.)</a:t>
            </a:r>
          </a:p>
          <a:p>
            <a:r>
              <a:rPr lang="en-US" altLang="zh-TW"/>
              <a:t>Steps in building NF1</a:t>
            </a:r>
          </a:p>
          <a:p>
            <a:pPr lvl="1"/>
            <a:r>
              <a:rPr lang="en-US" altLang="zh-TW"/>
              <a:t>Initializing a bitmap (128*128) with 254</a:t>
            </a:r>
          </a:p>
          <a:p>
            <a:pPr lvl="1"/>
            <a:r>
              <a:rPr lang="en-US" altLang="zh-TW"/>
              <a:t>Drawing obstacles on bitmap with 255</a:t>
            </a:r>
          </a:p>
          <a:p>
            <a:pPr lvl="1"/>
            <a:r>
              <a:rPr lang="en-US" altLang="zh-TW"/>
              <a:t>Propagating potential wave from goal with 0.</a:t>
            </a:r>
          </a:p>
          <a:p>
            <a:r>
              <a:rPr lang="en-US" altLang="zh-TW"/>
              <a:t>Good idea to draw the potential map on screen for verification.</a:t>
            </a:r>
          </a:p>
          <a:p>
            <a:pPr lvl="1"/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A3FA2-9A16-4B98-A998-90B9B3484A2E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How to Draw Obstacles on Bitmap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196975"/>
            <a:ext cx="7924800" cy="5105400"/>
          </a:xfrm>
        </p:spPr>
        <p:txBody>
          <a:bodyPr/>
          <a:lstStyle/>
          <a:p>
            <a:r>
              <a:rPr lang="en-US" altLang="zh-TW" sz="2800"/>
              <a:t>Assume that object polygons are convex.</a:t>
            </a:r>
          </a:p>
          <a:p>
            <a:r>
              <a:rPr lang="en-US" altLang="zh-TW" sz="2800"/>
              <a:t>Scan convert the edges and record the minimal and maximal y value for each x coordinate.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/>
              <a:t>d=int(max(|x2-x1|, |y2-y1|))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/>
              <a:t>dx=(x2-x1)/d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/>
              <a:t>For i=0 to 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/>
              <a:t>	xi=int(x1+i*dx)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/>
              <a:t>	yi=int(y1+i*dy)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/>
              <a:t>next</a:t>
            </a:r>
          </a:p>
        </p:txBody>
      </p:sp>
      <p:grpSp>
        <p:nvGrpSpPr>
          <p:cNvPr id="12293" name="Group 39"/>
          <p:cNvGrpSpPr>
            <a:grpSpLocks/>
          </p:cNvGrpSpPr>
          <p:nvPr/>
        </p:nvGrpSpPr>
        <p:grpSpPr bwMode="auto">
          <a:xfrm>
            <a:off x="3873500" y="2565400"/>
            <a:ext cx="5737225" cy="3860800"/>
            <a:chOff x="2440" y="1616"/>
            <a:chExt cx="3614" cy="2432"/>
          </a:xfrm>
        </p:grpSpPr>
        <p:sp>
          <p:nvSpPr>
            <p:cNvPr id="12294" name="Freeform 4"/>
            <p:cNvSpPr>
              <a:spLocks/>
            </p:cNvSpPr>
            <p:nvPr/>
          </p:nvSpPr>
          <p:spPr bwMode="auto">
            <a:xfrm>
              <a:off x="2634" y="1798"/>
              <a:ext cx="2903" cy="1950"/>
            </a:xfrm>
            <a:custGeom>
              <a:avLst/>
              <a:gdLst>
                <a:gd name="T0" fmla="*/ 998 w 2903"/>
                <a:gd name="T1" fmla="*/ 181 h 1950"/>
                <a:gd name="T2" fmla="*/ 0 w 2903"/>
                <a:gd name="T3" fmla="*/ 907 h 1950"/>
                <a:gd name="T4" fmla="*/ 998 w 2903"/>
                <a:gd name="T5" fmla="*/ 1950 h 1950"/>
                <a:gd name="T6" fmla="*/ 2903 w 2903"/>
                <a:gd name="T7" fmla="*/ 1315 h 1950"/>
                <a:gd name="T8" fmla="*/ 2767 w 2903"/>
                <a:gd name="T9" fmla="*/ 0 h 1950"/>
                <a:gd name="T10" fmla="*/ 998 w 2903"/>
                <a:gd name="T11" fmla="*/ 181 h 19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03" h="1950">
                  <a:moveTo>
                    <a:pt x="998" y="181"/>
                  </a:moveTo>
                  <a:lnTo>
                    <a:pt x="0" y="907"/>
                  </a:lnTo>
                  <a:lnTo>
                    <a:pt x="998" y="1950"/>
                  </a:lnTo>
                  <a:lnTo>
                    <a:pt x="2903" y="1315"/>
                  </a:lnTo>
                  <a:lnTo>
                    <a:pt x="2767" y="0"/>
                  </a:lnTo>
                  <a:lnTo>
                    <a:pt x="998" y="181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5" name="Oval 5"/>
            <p:cNvSpPr>
              <a:spLocks noChangeArrowheads="1"/>
            </p:cNvSpPr>
            <p:nvPr/>
          </p:nvSpPr>
          <p:spPr bwMode="auto">
            <a:xfrm>
              <a:off x="3586" y="3703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3949" y="3567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4131" y="3521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4312" y="3431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4494" y="3385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4675" y="3294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4856" y="3249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5038" y="3204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3" name="Oval 14"/>
            <p:cNvSpPr>
              <a:spLocks noChangeArrowheads="1"/>
            </p:cNvSpPr>
            <p:nvPr/>
          </p:nvSpPr>
          <p:spPr bwMode="auto">
            <a:xfrm>
              <a:off x="5219" y="3158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4" name="Oval 15"/>
            <p:cNvSpPr>
              <a:spLocks noChangeArrowheads="1"/>
            </p:cNvSpPr>
            <p:nvPr/>
          </p:nvSpPr>
          <p:spPr bwMode="auto">
            <a:xfrm>
              <a:off x="5355" y="3114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 flipV="1">
              <a:off x="3859" y="3294"/>
              <a:ext cx="1633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6" name="Oval 17"/>
            <p:cNvSpPr>
              <a:spLocks noChangeArrowheads="1"/>
            </p:cNvSpPr>
            <p:nvPr/>
          </p:nvSpPr>
          <p:spPr bwMode="auto">
            <a:xfrm>
              <a:off x="5492" y="3068"/>
              <a:ext cx="91" cy="9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7" name="Oval 18"/>
            <p:cNvSpPr>
              <a:spLocks noChangeArrowheads="1"/>
            </p:cNvSpPr>
            <p:nvPr/>
          </p:nvSpPr>
          <p:spPr bwMode="auto">
            <a:xfrm>
              <a:off x="5492" y="2932"/>
              <a:ext cx="91" cy="9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8" name="Oval 19"/>
            <p:cNvSpPr>
              <a:spLocks noChangeArrowheads="1"/>
            </p:cNvSpPr>
            <p:nvPr/>
          </p:nvSpPr>
          <p:spPr bwMode="auto">
            <a:xfrm>
              <a:off x="5446" y="2750"/>
              <a:ext cx="91" cy="9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2634" y="1934"/>
              <a:ext cx="0" cy="1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5537" y="1934"/>
              <a:ext cx="0" cy="1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2440" y="3760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x</a:t>
              </a:r>
              <a:r>
                <a:rPr lang="en-US" altLang="zh-TW" baseline="-25000"/>
                <a:t>min</a:t>
              </a: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5265" y="3748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x</a:t>
              </a:r>
              <a:r>
                <a:rPr lang="en-US" altLang="zh-TW" baseline="-25000"/>
                <a:t>max</a:t>
              </a:r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813" y="1888"/>
              <a:ext cx="0" cy="1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4" name="Oval 29"/>
            <p:cNvSpPr>
              <a:spLocks noChangeArrowheads="1"/>
            </p:cNvSpPr>
            <p:nvPr/>
          </p:nvSpPr>
          <p:spPr bwMode="auto">
            <a:xfrm>
              <a:off x="3768" y="1934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5" name="Oval 6"/>
            <p:cNvSpPr>
              <a:spLocks noChangeArrowheads="1"/>
            </p:cNvSpPr>
            <p:nvPr/>
          </p:nvSpPr>
          <p:spPr bwMode="auto">
            <a:xfrm>
              <a:off x="3768" y="3657"/>
              <a:ext cx="91" cy="9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6" name="Text Box 30"/>
            <p:cNvSpPr txBox="1">
              <a:spLocks noChangeArrowheads="1"/>
            </p:cNvSpPr>
            <p:nvPr/>
          </p:nvSpPr>
          <p:spPr bwMode="auto">
            <a:xfrm>
              <a:off x="3813" y="2024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y</a:t>
              </a:r>
              <a:r>
                <a:rPr lang="en-US" altLang="zh-TW" baseline="-25000"/>
                <a:t>max</a:t>
              </a:r>
            </a:p>
          </p:txBody>
        </p:sp>
        <p:sp>
          <p:nvSpPr>
            <p:cNvPr id="12317" name="Text Box 31"/>
            <p:cNvSpPr txBox="1">
              <a:spLocks noChangeArrowheads="1"/>
            </p:cNvSpPr>
            <p:nvPr/>
          </p:nvSpPr>
          <p:spPr bwMode="auto">
            <a:xfrm>
              <a:off x="3360" y="3294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y</a:t>
              </a:r>
              <a:r>
                <a:rPr lang="en-US" altLang="zh-TW" baseline="-25000"/>
                <a:t>min</a:t>
              </a:r>
            </a:p>
          </p:txBody>
        </p:sp>
        <p:sp>
          <p:nvSpPr>
            <p:cNvPr id="12318" name="Oval 34"/>
            <p:cNvSpPr>
              <a:spLocks noChangeArrowheads="1"/>
            </p:cNvSpPr>
            <p:nvPr/>
          </p:nvSpPr>
          <p:spPr bwMode="auto">
            <a:xfrm>
              <a:off x="3586" y="1933"/>
              <a:ext cx="91" cy="90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9" name="Oval 35"/>
            <p:cNvSpPr>
              <a:spLocks noChangeArrowheads="1"/>
            </p:cNvSpPr>
            <p:nvPr/>
          </p:nvSpPr>
          <p:spPr bwMode="auto">
            <a:xfrm>
              <a:off x="5355" y="1752"/>
              <a:ext cx="91" cy="90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20" name="Text Box 36"/>
            <p:cNvSpPr txBox="1">
              <a:spLocks noChangeArrowheads="1"/>
            </p:cNvSpPr>
            <p:nvPr/>
          </p:nvSpPr>
          <p:spPr bwMode="auto">
            <a:xfrm>
              <a:off x="5401" y="1616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(x</a:t>
              </a:r>
              <a:r>
                <a:rPr lang="en-US" altLang="zh-TW" baseline="-25000"/>
                <a:t>1</a:t>
              </a:r>
              <a:r>
                <a:rPr lang="en-US" altLang="zh-TW"/>
                <a:t>,y</a:t>
              </a:r>
              <a:r>
                <a:rPr lang="en-US" altLang="zh-TW" baseline="-25000"/>
                <a:t>1</a:t>
              </a:r>
              <a:r>
                <a:rPr lang="en-US" altLang="zh-TW"/>
                <a:t>)</a:t>
              </a:r>
            </a:p>
          </p:txBody>
        </p:sp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2997" y="1661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(x</a:t>
              </a:r>
              <a:r>
                <a:rPr lang="en-US" altLang="zh-TW" baseline="-25000"/>
                <a:t>2</a:t>
              </a:r>
              <a:r>
                <a:rPr lang="en-US" altLang="zh-TW"/>
                <a:t>,y</a:t>
              </a:r>
              <a:r>
                <a:rPr lang="en-US" altLang="zh-TW" baseline="-25000"/>
                <a:t>2</a:t>
              </a:r>
              <a:r>
                <a:rPr lang="en-US" altLang="zh-TW"/>
                <a:t>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006-15A9-4360-8CE6-130D445A847F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Performing Collision Detection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Checking intersection of two line segments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v12=p2-p1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v12’=v12</a:t>
            </a:r>
            <a:r>
              <a:rPr lang="en-US" altLang="zh-TW" baseline="30000"/>
              <a:t>⊥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v13=p3-p1, v14=p4-p1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p3 and p4 on different side of v12 iff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(v12’ </a:t>
            </a:r>
            <a:r>
              <a:rPr lang="zh-TW" altLang="en-US"/>
              <a:t>。</a:t>
            </a:r>
            <a:r>
              <a:rPr lang="en-US" altLang="zh-TW"/>
              <a:t>v13)*(v12’ </a:t>
            </a:r>
            <a:r>
              <a:rPr lang="zh-TW" altLang="en-US"/>
              <a:t>。</a:t>
            </a:r>
            <a:r>
              <a:rPr lang="en-US" altLang="zh-TW"/>
              <a:t>v14)&lt;0</a:t>
            </a:r>
          </a:p>
          <a:p>
            <a:pPr>
              <a:buFont typeface="Monotype Sorts" pitchFamily="2" charset="2"/>
              <a:buNone/>
            </a:pPr>
            <a:endParaRPr lang="en-US" altLang="zh-TW" sz="1800"/>
          </a:p>
          <a:p>
            <a:pPr>
              <a:buFont typeface="Monotype Sorts" pitchFamily="2" charset="2"/>
              <a:buNone/>
            </a:pPr>
            <a:r>
              <a:rPr lang="en-US" altLang="zh-TW"/>
              <a:t>(v34’ </a:t>
            </a:r>
            <a:r>
              <a:rPr lang="zh-TW" altLang="en-US"/>
              <a:t>。</a:t>
            </a:r>
            <a:r>
              <a:rPr lang="en-US" altLang="zh-TW"/>
              <a:t>v31)*(v34’ </a:t>
            </a:r>
            <a:r>
              <a:rPr lang="zh-TW" altLang="en-US"/>
              <a:t>。</a:t>
            </a:r>
            <a:r>
              <a:rPr lang="en-US" altLang="zh-TW"/>
              <a:t>v32)&lt;0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H="1">
            <a:off x="6824663" y="4581525"/>
            <a:ext cx="2159000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7258050" y="4365625"/>
            <a:ext cx="172720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373813" y="599598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p1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8950325" y="40767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p2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6681788" y="41497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p3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8840788" y="592455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p4</a:t>
            </a:r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6753225" y="5949950"/>
            <a:ext cx="144463" cy="1428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8913813" y="4508500"/>
            <a:ext cx="144462" cy="1428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7185025" y="4292600"/>
            <a:ext cx="144463" cy="1428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6" name="Oval 13"/>
          <p:cNvSpPr>
            <a:spLocks noChangeArrowheads="1"/>
          </p:cNvSpPr>
          <p:nvPr/>
        </p:nvSpPr>
        <p:spPr bwMode="auto">
          <a:xfrm>
            <a:off x="8913813" y="5876925"/>
            <a:ext cx="144462" cy="1428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H="1" flipV="1">
            <a:off x="6176963" y="5229225"/>
            <a:ext cx="64770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6824663" y="4365625"/>
            <a:ext cx="433387" cy="165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6969125" y="4941888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v13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5816600" y="5516563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v12’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09F4F-156C-43D3-B617-9821761D32DD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Arbitration Function for Potential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U</a:t>
            </a:r>
            <a:r>
              <a:rPr lang="en-US" altLang="zh-TW" dirty="0"/>
              <a:t>(</a:t>
            </a:r>
            <a:r>
              <a:rPr lang="en-US" altLang="zh-TW" i="1" dirty="0"/>
              <a:t>q</a:t>
            </a:r>
            <a:r>
              <a:rPr lang="en-US" altLang="zh-TW" dirty="0"/>
              <a:t>) = </a:t>
            </a:r>
            <a:r>
              <a:rPr lang="en-US" altLang="zh-TW" i="1" dirty="0"/>
              <a:t>V</a:t>
            </a:r>
            <a:r>
              <a:rPr lang="en-US" altLang="zh-TW" baseline="-25000" dirty="0"/>
              <a:t>1</a:t>
            </a:r>
            <a:r>
              <a:rPr lang="en-US" altLang="zh-TW" dirty="0"/>
              <a:t>(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(</a:t>
            </a:r>
            <a:r>
              <a:rPr lang="en-US" altLang="zh-TW" i="1" dirty="0"/>
              <a:t>q</a:t>
            </a:r>
            <a:r>
              <a:rPr lang="en-US" altLang="zh-TW" dirty="0"/>
              <a:t>))+ </a:t>
            </a:r>
            <a:r>
              <a:rPr lang="en-US" altLang="zh-TW" i="1" dirty="0"/>
              <a:t>V</a:t>
            </a:r>
            <a:r>
              <a:rPr lang="en-US" altLang="zh-TW" baseline="-25000" dirty="0"/>
              <a:t>2</a:t>
            </a:r>
            <a:r>
              <a:rPr lang="en-US" altLang="zh-TW" dirty="0"/>
              <a:t>(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(</a:t>
            </a:r>
            <a:r>
              <a:rPr lang="en-US" altLang="zh-TW" i="1" dirty="0"/>
              <a:t>q</a:t>
            </a:r>
            <a:r>
              <a:rPr lang="en-US" altLang="zh-TW" dirty="0"/>
              <a:t>))</a:t>
            </a:r>
          </a:p>
          <a:p>
            <a:r>
              <a:rPr lang="en-US" altLang="zh-TW" i="1" dirty="0"/>
              <a:t>V</a:t>
            </a:r>
            <a:r>
              <a:rPr lang="en-US" altLang="zh-TW" i="1" baseline="-25000" dirty="0"/>
              <a:t>1</a:t>
            </a:r>
            <a:r>
              <a:rPr lang="en-US" altLang="zh-TW" dirty="0"/>
              <a:t> and 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2</a:t>
            </a:r>
            <a:r>
              <a:rPr lang="en-US" altLang="zh-TW" dirty="0"/>
              <a:t> are the potential fields built for control points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 and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 at goal configuration, respectively.</a:t>
            </a:r>
          </a:p>
          <a:p>
            <a:r>
              <a:rPr lang="en-US" altLang="zh-TW" dirty="0"/>
              <a:t>Two control points are attracted</a:t>
            </a:r>
            <a:br>
              <a:rPr lang="en-US" altLang="zh-TW" dirty="0"/>
            </a:br>
            <a:r>
              <a:rPr lang="en-US" altLang="zh-TW" dirty="0"/>
              <a:t>by their corresponding potential fields.</a:t>
            </a:r>
          </a:p>
          <a:p>
            <a:r>
              <a:rPr lang="en-US" altLang="zh-TW" dirty="0"/>
              <a:t>The overall potential value </a:t>
            </a:r>
            <a:r>
              <a:rPr lang="en-US" altLang="zh-TW" i="1" dirty="0"/>
              <a:t>U</a:t>
            </a:r>
            <a:r>
              <a:rPr lang="en-US" altLang="zh-TW" dirty="0"/>
              <a:t> is computed by composing the potential values for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 and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.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7545388" y="2349500"/>
            <a:ext cx="2057400" cy="1219200"/>
            <a:chOff x="4224" y="816"/>
            <a:chExt cx="1296" cy="768"/>
          </a:xfrm>
        </p:grpSpPr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 rot="-2241384">
              <a:off x="4224" y="1056"/>
              <a:ext cx="12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6" name="Oval 6"/>
            <p:cNvSpPr>
              <a:spLocks noChangeArrowheads="1"/>
            </p:cNvSpPr>
            <p:nvPr/>
          </p:nvSpPr>
          <p:spPr bwMode="auto">
            <a:xfrm>
              <a:off x="5232" y="816"/>
              <a:ext cx="96" cy="9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7" name="Oval 7"/>
            <p:cNvSpPr>
              <a:spLocks noChangeArrowheads="1"/>
            </p:cNvSpPr>
            <p:nvPr/>
          </p:nvSpPr>
          <p:spPr bwMode="auto">
            <a:xfrm>
              <a:off x="4416" y="1488"/>
              <a:ext cx="96" cy="9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5040" y="816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i="1"/>
                <a:t>p</a:t>
              </a:r>
              <a:r>
                <a:rPr lang="en-US" altLang="zh-TW" baseline="-25000"/>
                <a:t>1</a:t>
              </a:r>
              <a:endParaRPr lang="en-US" altLang="zh-TW"/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4464" y="1248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 i="1"/>
                <a:t>p</a:t>
              </a:r>
              <a:r>
                <a:rPr lang="en-US" altLang="zh-TW" baseline="-25000"/>
                <a:t>2</a:t>
              </a:r>
              <a:endParaRPr lang="en-US" altLang="zh-TW"/>
            </a:p>
          </p:txBody>
        </p:sp>
      </p:grpSp>
      <p:grpSp>
        <p:nvGrpSpPr>
          <p:cNvPr id="14342" name="Group 13"/>
          <p:cNvGrpSpPr>
            <a:grpSpLocks/>
          </p:cNvGrpSpPr>
          <p:nvPr/>
        </p:nvGrpSpPr>
        <p:grpSpPr bwMode="auto">
          <a:xfrm rot="-2133395">
            <a:off x="8170863" y="2185988"/>
            <a:ext cx="638175" cy="792162"/>
            <a:chOff x="5433" y="1480"/>
            <a:chExt cx="545" cy="499"/>
          </a:xfrm>
        </p:grpSpPr>
        <p:sp>
          <p:nvSpPr>
            <p:cNvPr id="14343" name="Line 14"/>
            <p:cNvSpPr>
              <a:spLocks noChangeShapeType="1"/>
            </p:cNvSpPr>
            <p:nvPr/>
          </p:nvSpPr>
          <p:spPr bwMode="auto">
            <a:xfrm>
              <a:off x="5433" y="1979"/>
              <a:ext cx="5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15"/>
            <p:cNvSpPr>
              <a:spLocks noChangeShapeType="1"/>
            </p:cNvSpPr>
            <p:nvPr/>
          </p:nvSpPr>
          <p:spPr bwMode="auto">
            <a:xfrm flipV="1">
              <a:off x="5433" y="1480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40FBF-A3F4-4870-9A55-0B30F67AD30D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Efficient Data Structure for BFS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150" y="4149725"/>
            <a:ext cx="6842125" cy="1925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Using an array of lists to store the configurations in OPEN</a:t>
            </a:r>
          </a:p>
          <a:p>
            <a:pPr>
              <a:lnSpc>
                <a:spcPct val="80000"/>
              </a:lnSpc>
            </a:pPr>
            <a:r>
              <a:rPr lang="en-US" altLang="zh-TW"/>
              <a:t>INSERT and FIRST are all constant time operations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425575" y="1341438"/>
            <a:ext cx="4318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425575" y="1773238"/>
            <a:ext cx="4318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425575" y="2205038"/>
            <a:ext cx="4318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425575" y="2636838"/>
            <a:ext cx="4318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1425575" y="3068638"/>
            <a:ext cx="4318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1425575" y="3500438"/>
            <a:ext cx="4318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1425575" y="3933825"/>
            <a:ext cx="4318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1425575" y="4365625"/>
            <a:ext cx="431800" cy="43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633413" y="1989138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1138238" y="1341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0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1138238" y="18383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1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1138238" y="2205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2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849313" y="350043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252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849313" y="39338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253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49313" y="43656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254</a:t>
            </a:r>
          </a:p>
        </p:txBody>
      </p:sp>
      <p:sp>
        <p:nvSpPr>
          <p:cNvPr id="15380" name="Oval 22"/>
          <p:cNvSpPr>
            <a:spLocks noChangeArrowheads="1"/>
          </p:cNvSpPr>
          <p:nvPr/>
        </p:nvSpPr>
        <p:spPr bwMode="auto">
          <a:xfrm>
            <a:off x="2217738" y="3573463"/>
            <a:ext cx="358775" cy="3603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1138238" y="2565400"/>
            <a:ext cx="2159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...</a:t>
            </a:r>
          </a:p>
        </p:txBody>
      </p:sp>
      <p:sp>
        <p:nvSpPr>
          <p:cNvPr id="15382" name="Line 24"/>
          <p:cNvSpPr>
            <a:spLocks noChangeShapeType="1"/>
          </p:cNvSpPr>
          <p:nvPr/>
        </p:nvSpPr>
        <p:spPr bwMode="auto">
          <a:xfrm>
            <a:off x="1641475" y="371792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3" name="Oval 28"/>
          <p:cNvSpPr>
            <a:spLocks noChangeArrowheads="1"/>
          </p:cNvSpPr>
          <p:nvPr/>
        </p:nvSpPr>
        <p:spPr bwMode="auto">
          <a:xfrm>
            <a:off x="3154363" y="1844675"/>
            <a:ext cx="3587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84" name="Group 29"/>
          <p:cNvGrpSpPr>
            <a:grpSpLocks/>
          </p:cNvGrpSpPr>
          <p:nvPr/>
        </p:nvGrpSpPr>
        <p:grpSpPr bwMode="auto">
          <a:xfrm>
            <a:off x="3514725" y="1844675"/>
            <a:ext cx="935038" cy="360363"/>
            <a:chOff x="897" y="1933"/>
            <a:chExt cx="589" cy="227"/>
          </a:xfrm>
        </p:grpSpPr>
        <p:sp>
          <p:nvSpPr>
            <p:cNvPr id="15410" name="Line 30"/>
            <p:cNvSpPr>
              <a:spLocks noChangeShapeType="1"/>
            </p:cNvSpPr>
            <p:nvPr/>
          </p:nvSpPr>
          <p:spPr bwMode="auto">
            <a:xfrm>
              <a:off x="897" y="2024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Oval 31"/>
            <p:cNvSpPr>
              <a:spLocks noChangeArrowheads="1"/>
            </p:cNvSpPr>
            <p:nvPr/>
          </p:nvSpPr>
          <p:spPr bwMode="auto">
            <a:xfrm>
              <a:off x="1260" y="1933"/>
              <a:ext cx="226" cy="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385" name="Group 32"/>
          <p:cNvGrpSpPr>
            <a:grpSpLocks/>
          </p:cNvGrpSpPr>
          <p:nvPr/>
        </p:nvGrpSpPr>
        <p:grpSpPr bwMode="auto">
          <a:xfrm>
            <a:off x="4449763" y="1844675"/>
            <a:ext cx="935037" cy="360363"/>
            <a:chOff x="897" y="1933"/>
            <a:chExt cx="589" cy="227"/>
          </a:xfrm>
        </p:grpSpPr>
        <p:sp>
          <p:nvSpPr>
            <p:cNvPr id="15408" name="Line 33"/>
            <p:cNvSpPr>
              <a:spLocks noChangeShapeType="1"/>
            </p:cNvSpPr>
            <p:nvPr/>
          </p:nvSpPr>
          <p:spPr bwMode="auto">
            <a:xfrm>
              <a:off x="897" y="2024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Oval 34"/>
            <p:cNvSpPr>
              <a:spLocks noChangeArrowheads="1"/>
            </p:cNvSpPr>
            <p:nvPr/>
          </p:nvSpPr>
          <p:spPr bwMode="auto">
            <a:xfrm>
              <a:off x="1260" y="1933"/>
              <a:ext cx="226" cy="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386" name="Group 35"/>
          <p:cNvGrpSpPr>
            <a:grpSpLocks/>
          </p:cNvGrpSpPr>
          <p:nvPr/>
        </p:nvGrpSpPr>
        <p:grpSpPr bwMode="auto">
          <a:xfrm>
            <a:off x="5386388" y="1844675"/>
            <a:ext cx="935037" cy="360363"/>
            <a:chOff x="897" y="1933"/>
            <a:chExt cx="589" cy="227"/>
          </a:xfrm>
        </p:grpSpPr>
        <p:sp>
          <p:nvSpPr>
            <p:cNvPr id="15406" name="Line 36"/>
            <p:cNvSpPr>
              <a:spLocks noChangeShapeType="1"/>
            </p:cNvSpPr>
            <p:nvPr/>
          </p:nvSpPr>
          <p:spPr bwMode="auto">
            <a:xfrm>
              <a:off x="897" y="2024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Oval 37"/>
            <p:cNvSpPr>
              <a:spLocks noChangeArrowheads="1"/>
            </p:cNvSpPr>
            <p:nvPr/>
          </p:nvSpPr>
          <p:spPr bwMode="auto">
            <a:xfrm>
              <a:off x="1260" y="1933"/>
              <a:ext cx="226" cy="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81287" name="Line 39"/>
          <p:cNvSpPr>
            <a:spLocks noChangeShapeType="1"/>
          </p:cNvSpPr>
          <p:nvPr/>
        </p:nvSpPr>
        <p:spPr bwMode="auto">
          <a:xfrm>
            <a:off x="1641475" y="2420938"/>
            <a:ext cx="1512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8" name="Oval 43"/>
          <p:cNvSpPr>
            <a:spLocks noChangeArrowheads="1"/>
          </p:cNvSpPr>
          <p:nvPr/>
        </p:nvSpPr>
        <p:spPr bwMode="auto">
          <a:xfrm>
            <a:off x="3154363" y="2276475"/>
            <a:ext cx="358775" cy="3603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1297" name="Group 49"/>
          <p:cNvGrpSpPr>
            <a:grpSpLocks/>
          </p:cNvGrpSpPr>
          <p:nvPr/>
        </p:nvGrpSpPr>
        <p:grpSpPr bwMode="auto">
          <a:xfrm>
            <a:off x="1641475" y="2420938"/>
            <a:ext cx="2435225" cy="692150"/>
            <a:chOff x="897" y="2296"/>
            <a:chExt cx="1534" cy="436"/>
          </a:xfrm>
        </p:grpSpPr>
        <p:grpSp>
          <p:nvGrpSpPr>
            <p:cNvPr id="15401" name="Group 47"/>
            <p:cNvGrpSpPr>
              <a:grpSpLocks/>
            </p:cNvGrpSpPr>
            <p:nvPr/>
          </p:nvGrpSpPr>
          <p:grpSpPr bwMode="auto">
            <a:xfrm>
              <a:off x="897" y="2296"/>
              <a:ext cx="953" cy="363"/>
              <a:chOff x="897" y="2296"/>
              <a:chExt cx="953" cy="363"/>
            </a:xfrm>
          </p:grpSpPr>
          <p:sp>
            <p:nvSpPr>
              <p:cNvPr id="15403" name="Line 42"/>
              <p:cNvSpPr>
                <a:spLocks noChangeShapeType="1"/>
              </p:cNvSpPr>
              <p:nvPr/>
            </p:nvSpPr>
            <p:spPr bwMode="auto">
              <a:xfrm flipV="1">
                <a:off x="1532" y="2296"/>
                <a:ext cx="318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04" name="Oval 44"/>
              <p:cNvSpPr>
                <a:spLocks noChangeArrowheads="1"/>
              </p:cNvSpPr>
              <p:nvPr/>
            </p:nvSpPr>
            <p:spPr bwMode="auto">
              <a:xfrm>
                <a:off x="1305" y="2432"/>
                <a:ext cx="226" cy="2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05" name="Line 45"/>
              <p:cNvSpPr>
                <a:spLocks noChangeShapeType="1"/>
              </p:cNvSpPr>
              <p:nvPr/>
            </p:nvSpPr>
            <p:spPr bwMode="auto">
              <a:xfrm>
                <a:off x="897" y="2296"/>
                <a:ext cx="408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402" name="Text Box 48"/>
            <p:cNvSpPr txBox="1">
              <a:spLocks noChangeArrowheads="1"/>
            </p:cNvSpPr>
            <p:nvPr/>
          </p:nvSpPr>
          <p:spPr bwMode="auto">
            <a:xfrm>
              <a:off x="1611" y="2444"/>
              <a:ext cx="8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INSERT</a:t>
              </a:r>
            </a:p>
          </p:txBody>
        </p:sp>
      </p:grpSp>
      <p:grpSp>
        <p:nvGrpSpPr>
          <p:cNvPr id="15390" name="Group 50"/>
          <p:cNvGrpSpPr>
            <a:grpSpLocks/>
          </p:cNvGrpSpPr>
          <p:nvPr/>
        </p:nvGrpSpPr>
        <p:grpSpPr bwMode="auto">
          <a:xfrm>
            <a:off x="3514725" y="2276475"/>
            <a:ext cx="935038" cy="360363"/>
            <a:chOff x="897" y="1933"/>
            <a:chExt cx="589" cy="227"/>
          </a:xfrm>
        </p:grpSpPr>
        <p:sp>
          <p:nvSpPr>
            <p:cNvPr id="15399" name="Line 51"/>
            <p:cNvSpPr>
              <a:spLocks noChangeShapeType="1"/>
            </p:cNvSpPr>
            <p:nvPr/>
          </p:nvSpPr>
          <p:spPr bwMode="auto">
            <a:xfrm>
              <a:off x="897" y="2024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0" name="Oval 52"/>
            <p:cNvSpPr>
              <a:spLocks noChangeArrowheads="1"/>
            </p:cNvSpPr>
            <p:nvPr/>
          </p:nvSpPr>
          <p:spPr bwMode="auto">
            <a:xfrm>
              <a:off x="1260" y="1933"/>
              <a:ext cx="226" cy="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81305" name="Group 57"/>
          <p:cNvGrpSpPr>
            <a:grpSpLocks/>
          </p:cNvGrpSpPr>
          <p:nvPr/>
        </p:nvGrpSpPr>
        <p:grpSpPr bwMode="auto">
          <a:xfrm>
            <a:off x="1639888" y="1358900"/>
            <a:ext cx="1692275" cy="630238"/>
            <a:chOff x="1033" y="856"/>
            <a:chExt cx="1066" cy="397"/>
          </a:xfrm>
        </p:grpSpPr>
        <p:sp>
          <p:nvSpPr>
            <p:cNvPr id="15397" name="Line 53"/>
            <p:cNvSpPr>
              <a:spLocks noChangeShapeType="1"/>
            </p:cNvSpPr>
            <p:nvPr/>
          </p:nvSpPr>
          <p:spPr bwMode="auto">
            <a:xfrm>
              <a:off x="1033" y="1253"/>
              <a:ext cx="9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8" name="Text Box 55"/>
            <p:cNvSpPr txBox="1">
              <a:spLocks noChangeArrowheads="1"/>
            </p:cNvSpPr>
            <p:nvPr/>
          </p:nvSpPr>
          <p:spPr bwMode="auto">
            <a:xfrm>
              <a:off x="1429" y="85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FIRST</a:t>
              </a:r>
            </a:p>
          </p:txBody>
        </p:sp>
      </p:grpSp>
      <p:grpSp>
        <p:nvGrpSpPr>
          <p:cNvPr id="181302" name="Group 54"/>
          <p:cNvGrpSpPr>
            <a:grpSpLocks/>
          </p:cNvGrpSpPr>
          <p:nvPr/>
        </p:nvGrpSpPr>
        <p:grpSpPr bwMode="auto">
          <a:xfrm>
            <a:off x="1639888" y="1844675"/>
            <a:ext cx="1512887" cy="360363"/>
            <a:chOff x="1034" y="1162"/>
            <a:chExt cx="953" cy="227"/>
          </a:xfrm>
        </p:grpSpPr>
        <p:sp>
          <p:nvSpPr>
            <p:cNvPr id="15393" name="Line 27"/>
            <p:cNvSpPr>
              <a:spLocks noChangeShapeType="1"/>
            </p:cNvSpPr>
            <p:nvPr/>
          </p:nvSpPr>
          <p:spPr bwMode="auto">
            <a:xfrm>
              <a:off x="1624" y="125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94" name="Group 25"/>
            <p:cNvGrpSpPr>
              <a:grpSpLocks/>
            </p:cNvGrpSpPr>
            <p:nvPr/>
          </p:nvGrpSpPr>
          <p:grpSpPr bwMode="auto">
            <a:xfrm>
              <a:off x="1034" y="1162"/>
              <a:ext cx="589" cy="227"/>
              <a:chOff x="897" y="1933"/>
              <a:chExt cx="589" cy="227"/>
            </a:xfrm>
          </p:grpSpPr>
          <p:sp>
            <p:nvSpPr>
              <p:cNvPr id="15395" name="Line 19"/>
              <p:cNvSpPr>
                <a:spLocks noChangeShapeType="1"/>
              </p:cNvSpPr>
              <p:nvPr/>
            </p:nvSpPr>
            <p:spPr bwMode="auto">
              <a:xfrm>
                <a:off x="897" y="2024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396" name="Oval 21"/>
              <p:cNvSpPr>
                <a:spLocks noChangeArrowheads="1"/>
              </p:cNvSpPr>
              <p:nvPr/>
            </p:nvSpPr>
            <p:spPr bwMode="auto">
              <a:xfrm>
                <a:off x="1260" y="1933"/>
                <a:ext cx="226" cy="2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652B2-CFA1-4FF1-A0DB-FB9AB262E647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Smoothing Path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Replacing subpaths (in C-space) with line segments recursively.</a:t>
            </a:r>
          </a:p>
        </p:txBody>
      </p:sp>
      <p:sp>
        <p:nvSpPr>
          <p:cNvPr id="16389" name="Freeform 4"/>
          <p:cNvSpPr>
            <a:spLocks/>
          </p:cNvSpPr>
          <p:nvPr/>
        </p:nvSpPr>
        <p:spPr bwMode="auto">
          <a:xfrm>
            <a:off x="1744663" y="2420938"/>
            <a:ext cx="6335712" cy="2565400"/>
          </a:xfrm>
          <a:custGeom>
            <a:avLst/>
            <a:gdLst>
              <a:gd name="T0" fmla="*/ 0 w 3991"/>
              <a:gd name="T1" fmla="*/ 2336800 h 1616"/>
              <a:gd name="T2" fmla="*/ 738187 w 3991"/>
              <a:gd name="T3" fmla="*/ 684213 h 1616"/>
              <a:gd name="T4" fmla="*/ 2278062 w 3991"/>
              <a:gd name="T5" fmla="*/ 1244600 h 1616"/>
              <a:gd name="T6" fmla="*/ 3752850 w 3991"/>
              <a:gd name="T7" fmla="*/ 187325 h 1616"/>
              <a:gd name="T8" fmla="*/ 5565775 w 3991"/>
              <a:gd name="T9" fmla="*/ 2368550 h 1616"/>
              <a:gd name="T10" fmla="*/ 6335712 w 3991"/>
              <a:gd name="T11" fmla="*/ 1373188 h 1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91" h="1616">
                <a:moveTo>
                  <a:pt x="0" y="1472"/>
                </a:moveTo>
                <a:cubicBezTo>
                  <a:pt x="113" y="1009"/>
                  <a:pt x="226" y="546"/>
                  <a:pt x="465" y="431"/>
                </a:cubicBezTo>
                <a:cubicBezTo>
                  <a:pt x="704" y="316"/>
                  <a:pt x="1119" y="836"/>
                  <a:pt x="1435" y="784"/>
                </a:cubicBezTo>
                <a:cubicBezTo>
                  <a:pt x="1751" y="732"/>
                  <a:pt x="2019" y="0"/>
                  <a:pt x="2364" y="118"/>
                </a:cubicBezTo>
                <a:cubicBezTo>
                  <a:pt x="2709" y="236"/>
                  <a:pt x="3235" y="1368"/>
                  <a:pt x="3506" y="1492"/>
                </a:cubicBezTo>
                <a:cubicBezTo>
                  <a:pt x="3777" y="1616"/>
                  <a:pt x="3884" y="1240"/>
                  <a:pt x="3991" y="865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Freeform 5"/>
          <p:cNvSpPr>
            <a:spLocks/>
          </p:cNvSpPr>
          <p:nvPr/>
        </p:nvSpPr>
        <p:spPr bwMode="auto">
          <a:xfrm>
            <a:off x="2225675" y="3649663"/>
            <a:ext cx="1138238" cy="787400"/>
          </a:xfrm>
          <a:custGeom>
            <a:avLst/>
            <a:gdLst>
              <a:gd name="T0" fmla="*/ 384175 w 717"/>
              <a:gd name="T1" fmla="*/ 0 h 496"/>
              <a:gd name="T2" fmla="*/ 0 w 717"/>
              <a:gd name="T3" fmla="*/ 625475 h 496"/>
              <a:gd name="T4" fmla="*/ 977900 w 717"/>
              <a:gd name="T5" fmla="*/ 787400 h 496"/>
              <a:gd name="T6" fmla="*/ 1138238 w 717"/>
              <a:gd name="T7" fmla="*/ 160338 h 496"/>
              <a:gd name="T8" fmla="*/ 384175 w 717"/>
              <a:gd name="T9" fmla="*/ 0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7" h="496">
                <a:moveTo>
                  <a:pt x="242" y="0"/>
                </a:moveTo>
                <a:lnTo>
                  <a:pt x="0" y="394"/>
                </a:lnTo>
                <a:lnTo>
                  <a:pt x="616" y="496"/>
                </a:lnTo>
                <a:lnTo>
                  <a:pt x="717" y="101"/>
                </a:lnTo>
                <a:lnTo>
                  <a:pt x="242" y="0"/>
                </a:lnTo>
                <a:close/>
              </a:path>
            </a:pathLst>
          </a:custGeom>
          <a:solidFill>
            <a:srgbClr val="DADADA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Freeform 6"/>
          <p:cNvSpPr>
            <a:spLocks/>
          </p:cNvSpPr>
          <p:nvPr/>
        </p:nvSpPr>
        <p:spPr bwMode="auto">
          <a:xfrm>
            <a:off x="4695825" y="3168650"/>
            <a:ext cx="1331913" cy="1300163"/>
          </a:xfrm>
          <a:custGeom>
            <a:avLst/>
            <a:gdLst>
              <a:gd name="T0" fmla="*/ 690563 w 839"/>
              <a:gd name="T1" fmla="*/ 0 h 819"/>
              <a:gd name="T2" fmla="*/ 0 w 839"/>
              <a:gd name="T3" fmla="*/ 561975 h 819"/>
              <a:gd name="T4" fmla="*/ 817563 w 839"/>
              <a:gd name="T5" fmla="*/ 1300163 h 819"/>
              <a:gd name="T6" fmla="*/ 1331913 w 839"/>
              <a:gd name="T7" fmla="*/ 561975 h 819"/>
              <a:gd name="T8" fmla="*/ 690563 w 839"/>
              <a:gd name="T9" fmla="*/ 0 h 8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9" h="819">
                <a:moveTo>
                  <a:pt x="435" y="0"/>
                </a:moveTo>
                <a:lnTo>
                  <a:pt x="0" y="354"/>
                </a:lnTo>
                <a:lnTo>
                  <a:pt x="515" y="819"/>
                </a:lnTo>
                <a:lnTo>
                  <a:pt x="839" y="354"/>
                </a:lnTo>
                <a:lnTo>
                  <a:pt x="435" y="0"/>
                </a:lnTo>
                <a:close/>
              </a:path>
            </a:pathLst>
          </a:custGeom>
          <a:solidFill>
            <a:srgbClr val="DADADA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Freeform 9"/>
          <p:cNvSpPr>
            <a:spLocks/>
          </p:cNvSpPr>
          <p:nvPr/>
        </p:nvSpPr>
        <p:spPr bwMode="auto">
          <a:xfrm rot="-4258863">
            <a:off x="6814344" y="3423444"/>
            <a:ext cx="1138238" cy="787400"/>
          </a:xfrm>
          <a:custGeom>
            <a:avLst/>
            <a:gdLst>
              <a:gd name="T0" fmla="*/ 384175 w 717"/>
              <a:gd name="T1" fmla="*/ 0 h 496"/>
              <a:gd name="T2" fmla="*/ 0 w 717"/>
              <a:gd name="T3" fmla="*/ 625475 h 496"/>
              <a:gd name="T4" fmla="*/ 977900 w 717"/>
              <a:gd name="T5" fmla="*/ 787400 h 496"/>
              <a:gd name="T6" fmla="*/ 1138238 w 717"/>
              <a:gd name="T7" fmla="*/ 160338 h 496"/>
              <a:gd name="T8" fmla="*/ 384175 w 717"/>
              <a:gd name="T9" fmla="*/ 0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7" h="496">
                <a:moveTo>
                  <a:pt x="242" y="0"/>
                </a:moveTo>
                <a:lnTo>
                  <a:pt x="0" y="394"/>
                </a:lnTo>
                <a:lnTo>
                  <a:pt x="616" y="496"/>
                </a:lnTo>
                <a:lnTo>
                  <a:pt x="717" y="101"/>
                </a:lnTo>
                <a:lnTo>
                  <a:pt x="242" y="0"/>
                </a:lnTo>
                <a:close/>
              </a:path>
            </a:pathLst>
          </a:custGeom>
          <a:solidFill>
            <a:srgbClr val="DADADA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7996238" y="3771900"/>
            <a:ext cx="123825" cy="138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1658938" y="4708525"/>
            <a:ext cx="123825" cy="1381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1423988" y="4799013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i=1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8140700" y="3484563"/>
            <a:ext cx="63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i=n</a:t>
            </a:r>
          </a:p>
        </p:txBody>
      </p:sp>
      <p:sp>
        <p:nvSpPr>
          <p:cNvPr id="16397" name="Oval 15"/>
          <p:cNvSpPr>
            <a:spLocks noChangeArrowheads="1"/>
          </p:cNvSpPr>
          <p:nvPr/>
        </p:nvSpPr>
        <p:spPr bwMode="auto">
          <a:xfrm>
            <a:off x="4395788" y="3268663"/>
            <a:ext cx="123825" cy="1381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0277" name="Group 53"/>
          <p:cNvGrpSpPr>
            <a:grpSpLocks/>
          </p:cNvGrpSpPr>
          <p:nvPr/>
        </p:nvGrpSpPr>
        <p:grpSpPr bwMode="auto">
          <a:xfrm>
            <a:off x="1731963" y="2547938"/>
            <a:ext cx="6335712" cy="2232025"/>
            <a:chOff x="1091" y="1605"/>
            <a:chExt cx="3991" cy="1406"/>
          </a:xfrm>
        </p:grpSpPr>
        <p:sp>
          <p:nvSpPr>
            <p:cNvPr id="16423" name="Text Box 14"/>
            <p:cNvSpPr txBox="1">
              <a:spLocks noChangeArrowheads="1"/>
            </p:cNvSpPr>
            <p:nvPr/>
          </p:nvSpPr>
          <p:spPr bwMode="auto">
            <a:xfrm>
              <a:off x="2497" y="1605"/>
              <a:ext cx="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i=n/2</a:t>
              </a:r>
            </a:p>
          </p:txBody>
        </p:sp>
        <p:grpSp>
          <p:nvGrpSpPr>
            <p:cNvPr id="16424" name="Group 42"/>
            <p:cNvGrpSpPr>
              <a:grpSpLocks/>
            </p:cNvGrpSpPr>
            <p:nvPr/>
          </p:nvGrpSpPr>
          <p:grpSpPr bwMode="auto">
            <a:xfrm>
              <a:off x="1091" y="2104"/>
              <a:ext cx="3991" cy="907"/>
              <a:chOff x="1091" y="2104"/>
              <a:chExt cx="3991" cy="907"/>
            </a:xfrm>
          </p:grpSpPr>
          <p:sp>
            <p:nvSpPr>
              <p:cNvPr id="16425" name="Line 16"/>
              <p:cNvSpPr>
                <a:spLocks noChangeShapeType="1"/>
              </p:cNvSpPr>
              <p:nvPr/>
            </p:nvSpPr>
            <p:spPr bwMode="auto">
              <a:xfrm flipV="1">
                <a:off x="1091" y="2104"/>
                <a:ext cx="1723" cy="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6" name="Line 17"/>
              <p:cNvSpPr>
                <a:spLocks noChangeShapeType="1"/>
              </p:cNvSpPr>
              <p:nvPr/>
            </p:nvSpPr>
            <p:spPr bwMode="auto">
              <a:xfrm>
                <a:off x="2814" y="2104"/>
                <a:ext cx="2268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80276" name="Group 52"/>
          <p:cNvGrpSpPr>
            <a:grpSpLocks/>
          </p:cNvGrpSpPr>
          <p:nvPr/>
        </p:nvGrpSpPr>
        <p:grpSpPr bwMode="auto">
          <a:xfrm>
            <a:off x="1731963" y="2565400"/>
            <a:ext cx="2735262" cy="2214563"/>
            <a:chOff x="1091" y="1616"/>
            <a:chExt cx="1723" cy="1395"/>
          </a:xfrm>
        </p:grpSpPr>
        <p:sp>
          <p:nvSpPr>
            <p:cNvPr id="16418" name="Oval 18"/>
            <p:cNvSpPr>
              <a:spLocks noChangeArrowheads="1"/>
            </p:cNvSpPr>
            <p:nvPr/>
          </p:nvSpPr>
          <p:spPr bwMode="auto">
            <a:xfrm>
              <a:off x="1590" y="1877"/>
              <a:ext cx="78" cy="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6419" name="Group 45"/>
            <p:cNvGrpSpPr>
              <a:grpSpLocks/>
            </p:cNvGrpSpPr>
            <p:nvPr/>
          </p:nvGrpSpPr>
          <p:grpSpPr bwMode="auto">
            <a:xfrm>
              <a:off x="1091" y="1923"/>
              <a:ext cx="1723" cy="1088"/>
              <a:chOff x="1091" y="1923"/>
              <a:chExt cx="1723" cy="1088"/>
            </a:xfrm>
          </p:grpSpPr>
          <p:sp>
            <p:nvSpPr>
              <p:cNvPr id="16421" name="Line 23"/>
              <p:cNvSpPr>
                <a:spLocks noChangeShapeType="1"/>
              </p:cNvSpPr>
              <p:nvPr/>
            </p:nvSpPr>
            <p:spPr bwMode="auto">
              <a:xfrm flipV="1">
                <a:off x="1091" y="1923"/>
                <a:ext cx="544" cy="10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prstDash val="lg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2" name="Line 24"/>
              <p:cNvSpPr>
                <a:spLocks noChangeShapeType="1"/>
              </p:cNvSpPr>
              <p:nvPr/>
            </p:nvSpPr>
            <p:spPr bwMode="auto">
              <a:xfrm>
                <a:off x="1635" y="1923"/>
                <a:ext cx="1179" cy="181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prstDash val="lgDash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420" name="Text Box 48"/>
            <p:cNvSpPr txBox="1">
              <a:spLocks noChangeArrowheads="1"/>
            </p:cNvSpPr>
            <p:nvPr/>
          </p:nvSpPr>
          <p:spPr bwMode="auto">
            <a:xfrm>
              <a:off x="1351" y="1616"/>
              <a:ext cx="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i=n/4</a:t>
              </a:r>
            </a:p>
          </p:txBody>
        </p:sp>
      </p:grpSp>
      <p:grpSp>
        <p:nvGrpSpPr>
          <p:cNvPr id="180278" name="Group 54"/>
          <p:cNvGrpSpPr>
            <a:grpSpLocks/>
          </p:cNvGrpSpPr>
          <p:nvPr/>
        </p:nvGrpSpPr>
        <p:grpSpPr bwMode="auto">
          <a:xfrm>
            <a:off x="4395788" y="3340100"/>
            <a:ext cx="3671887" cy="1193800"/>
            <a:chOff x="2769" y="2104"/>
            <a:chExt cx="2313" cy="752"/>
          </a:xfrm>
        </p:grpSpPr>
        <p:grpSp>
          <p:nvGrpSpPr>
            <p:cNvPr id="16412" name="Group 46"/>
            <p:cNvGrpSpPr>
              <a:grpSpLocks/>
            </p:cNvGrpSpPr>
            <p:nvPr/>
          </p:nvGrpSpPr>
          <p:grpSpPr bwMode="auto">
            <a:xfrm>
              <a:off x="2769" y="2104"/>
              <a:ext cx="2313" cy="359"/>
              <a:chOff x="2769" y="2104"/>
              <a:chExt cx="2313" cy="359"/>
            </a:xfrm>
          </p:grpSpPr>
          <p:sp>
            <p:nvSpPr>
              <p:cNvPr id="16414" name="Oval 25"/>
              <p:cNvSpPr>
                <a:spLocks noChangeArrowheads="1"/>
              </p:cNvSpPr>
              <p:nvPr/>
            </p:nvSpPr>
            <p:spPr bwMode="auto">
              <a:xfrm>
                <a:off x="4084" y="2376"/>
                <a:ext cx="78" cy="8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16415" name="Group 44"/>
              <p:cNvGrpSpPr>
                <a:grpSpLocks/>
              </p:cNvGrpSpPr>
              <p:nvPr/>
            </p:nvGrpSpPr>
            <p:grpSpPr bwMode="auto">
              <a:xfrm>
                <a:off x="2769" y="2104"/>
                <a:ext cx="2313" cy="318"/>
                <a:chOff x="2769" y="2104"/>
                <a:chExt cx="2313" cy="318"/>
              </a:xfrm>
            </p:grpSpPr>
            <p:sp>
              <p:nvSpPr>
                <p:cNvPr id="16416" name="Line 26"/>
                <p:cNvSpPr>
                  <a:spLocks noChangeShapeType="1"/>
                </p:cNvSpPr>
                <p:nvPr/>
              </p:nvSpPr>
              <p:spPr bwMode="auto">
                <a:xfrm>
                  <a:off x="2769" y="2104"/>
                  <a:ext cx="1361" cy="3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"/>
                  <a:round/>
                  <a:headEnd type="none" w="sm" len="sm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17" name="Line 27"/>
                <p:cNvSpPr>
                  <a:spLocks noChangeShapeType="1"/>
                </p:cNvSpPr>
                <p:nvPr/>
              </p:nvSpPr>
              <p:spPr bwMode="auto">
                <a:xfrm>
                  <a:off x="4130" y="2422"/>
                  <a:ext cx="9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6413" name="Text Box 49"/>
            <p:cNvSpPr txBox="1">
              <a:spLocks noChangeArrowheads="1"/>
            </p:cNvSpPr>
            <p:nvPr/>
          </p:nvSpPr>
          <p:spPr bwMode="auto">
            <a:xfrm>
              <a:off x="3710" y="2568"/>
              <a:ext cx="6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i=3/4n</a:t>
              </a:r>
            </a:p>
          </p:txBody>
        </p:sp>
      </p:grpSp>
      <p:grpSp>
        <p:nvGrpSpPr>
          <p:cNvPr id="180279" name="Group 55"/>
          <p:cNvGrpSpPr>
            <a:grpSpLocks/>
          </p:cNvGrpSpPr>
          <p:nvPr/>
        </p:nvGrpSpPr>
        <p:grpSpPr bwMode="auto">
          <a:xfrm>
            <a:off x="4467225" y="2492375"/>
            <a:ext cx="3629025" cy="2833688"/>
            <a:chOff x="2814" y="1570"/>
            <a:chExt cx="2286" cy="1785"/>
          </a:xfrm>
        </p:grpSpPr>
        <p:grpSp>
          <p:nvGrpSpPr>
            <p:cNvPr id="16402" name="Group 47"/>
            <p:cNvGrpSpPr>
              <a:grpSpLocks/>
            </p:cNvGrpSpPr>
            <p:nvPr/>
          </p:nvGrpSpPr>
          <p:grpSpPr bwMode="auto">
            <a:xfrm>
              <a:off x="2814" y="1787"/>
              <a:ext cx="2268" cy="1266"/>
              <a:chOff x="2814" y="1787"/>
              <a:chExt cx="2268" cy="1266"/>
            </a:xfrm>
          </p:grpSpPr>
          <p:sp>
            <p:nvSpPr>
              <p:cNvPr id="16405" name="Oval 33"/>
              <p:cNvSpPr>
                <a:spLocks noChangeArrowheads="1"/>
              </p:cNvSpPr>
              <p:nvPr/>
            </p:nvSpPr>
            <p:spPr bwMode="auto">
              <a:xfrm>
                <a:off x="3676" y="1787"/>
                <a:ext cx="78" cy="8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6" name="Oval 35"/>
              <p:cNvSpPr>
                <a:spLocks noChangeArrowheads="1"/>
              </p:cNvSpPr>
              <p:nvPr/>
            </p:nvSpPr>
            <p:spPr bwMode="auto">
              <a:xfrm>
                <a:off x="4719" y="2966"/>
                <a:ext cx="78" cy="8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16407" name="Group 41"/>
              <p:cNvGrpSpPr>
                <a:grpSpLocks/>
              </p:cNvGrpSpPr>
              <p:nvPr/>
            </p:nvGrpSpPr>
            <p:grpSpPr bwMode="auto">
              <a:xfrm>
                <a:off x="2814" y="1832"/>
                <a:ext cx="2268" cy="1179"/>
                <a:chOff x="3029" y="2160"/>
                <a:chExt cx="2268" cy="1179"/>
              </a:xfrm>
            </p:grpSpPr>
            <p:sp>
              <p:nvSpPr>
                <p:cNvPr id="1640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029" y="2160"/>
                  <a:ext cx="907" cy="272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prstDash val="lgDash"/>
                  <a:round/>
                  <a:headEnd type="none" w="sm" len="sm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09" name="Line 36"/>
                <p:cNvSpPr>
                  <a:spLocks noChangeShapeType="1"/>
                </p:cNvSpPr>
                <p:nvPr/>
              </p:nvSpPr>
              <p:spPr bwMode="auto">
                <a:xfrm>
                  <a:off x="3936" y="2160"/>
                  <a:ext cx="409" cy="59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prstDash val="lgDash"/>
                  <a:round/>
                  <a:headEnd type="none" w="sm" len="sm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10" name="Line 37"/>
                <p:cNvSpPr>
                  <a:spLocks noChangeShapeType="1"/>
                </p:cNvSpPr>
                <p:nvPr/>
              </p:nvSpPr>
              <p:spPr bwMode="auto">
                <a:xfrm>
                  <a:off x="4345" y="2750"/>
                  <a:ext cx="635" cy="589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prstDash val="lgDash"/>
                  <a:round/>
                  <a:headEnd type="none" w="sm" len="sm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411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980" y="2750"/>
                  <a:ext cx="317" cy="589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prstDash val="lgDash"/>
                  <a:round/>
                  <a:headEnd type="none" w="sm" len="sm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6403" name="Text Box 50"/>
            <p:cNvSpPr txBox="1">
              <a:spLocks noChangeArrowheads="1"/>
            </p:cNvSpPr>
            <p:nvPr/>
          </p:nvSpPr>
          <p:spPr bwMode="auto">
            <a:xfrm>
              <a:off x="3664" y="1570"/>
              <a:ext cx="6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i=5/8n</a:t>
              </a:r>
            </a:p>
          </p:txBody>
        </p:sp>
        <p:sp>
          <p:nvSpPr>
            <p:cNvPr id="16404" name="Text Box 51"/>
            <p:cNvSpPr txBox="1">
              <a:spLocks noChangeArrowheads="1"/>
            </p:cNvSpPr>
            <p:nvPr/>
          </p:nvSpPr>
          <p:spPr bwMode="auto">
            <a:xfrm>
              <a:off x="4435" y="3067"/>
              <a:ext cx="6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i=7/8n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8C265-C4F3-4405-8847-E0645F187527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Implementation Notes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Use floating point whenever possible. </a:t>
            </a:r>
          </a:p>
          <a:p>
            <a:pPr lvl="1"/>
            <a:r>
              <a:rPr lang="en-US" altLang="zh-TW"/>
              <a:t>Conversion to integer only before drawing on canvas.</a:t>
            </a:r>
          </a:p>
          <a:p>
            <a:r>
              <a:rPr lang="en-US" altLang="zh-TW"/>
              <a:t>Always update the object configurations, and let the drawing routine convert it to canvas objects.</a:t>
            </a:r>
          </a:p>
          <a:p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B60D00-4C79-4CB9-A5C0-1228E13C6D67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84994" name="Rectangle 5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Outline</a:t>
            </a:r>
          </a:p>
        </p:txBody>
      </p:sp>
      <p:sp>
        <p:nvSpPr>
          <p:cNvPr id="3076" name="Rectangle 5123"/>
          <p:cNvSpPr>
            <a:spLocks noGrp="1" noChangeArrowheads="1"/>
          </p:cNvSpPr>
          <p:nvPr>
            <p:ph type="body" idx="1"/>
          </p:nvPr>
        </p:nvSpPr>
        <p:spPr>
          <a:xfrm>
            <a:off x="2360613" y="1989138"/>
            <a:ext cx="5321300" cy="3089275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zh-TW"/>
              <a:t>Data Input</a:t>
            </a:r>
          </a:p>
          <a:p>
            <a:pPr>
              <a:spcBef>
                <a:spcPct val="15000"/>
              </a:spcBef>
            </a:pPr>
            <a:r>
              <a:rPr lang="en-US" altLang="zh-TW"/>
              <a:t>Graphical User Interface</a:t>
            </a:r>
          </a:p>
          <a:p>
            <a:pPr>
              <a:spcBef>
                <a:spcPct val="15000"/>
              </a:spcBef>
            </a:pPr>
            <a:r>
              <a:rPr lang="en-US" altLang="zh-TW"/>
              <a:t>Building Potential Fields</a:t>
            </a:r>
          </a:p>
          <a:p>
            <a:pPr>
              <a:spcBef>
                <a:spcPct val="15000"/>
              </a:spcBef>
            </a:pPr>
            <a:r>
              <a:rPr lang="en-US" altLang="zh-TW"/>
              <a:t>Collision Detection</a:t>
            </a:r>
          </a:p>
          <a:p>
            <a:pPr>
              <a:spcBef>
                <a:spcPct val="15000"/>
              </a:spcBef>
            </a:pPr>
            <a:r>
              <a:rPr lang="en-US" altLang="zh-TW"/>
              <a:t>Best-First Search</a:t>
            </a:r>
          </a:p>
          <a:p>
            <a:pPr>
              <a:spcBef>
                <a:spcPct val="15000"/>
              </a:spcBef>
            </a:pPr>
            <a:r>
              <a:rPr lang="en-US" altLang="zh-TW"/>
              <a:t>Smoothing the Path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4269E-5CCC-4472-AFCC-8129C9CB12A9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76200"/>
            <a:ext cx="8578850" cy="9144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Data Format for Robot (I)</a:t>
            </a:r>
          </a:p>
        </p:txBody>
      </p:sp>
      <p:sp>
        <p:nvSpPr>
          <p:cNvPr id="4100" name="AutoShape 3"/>
          <p:cNvSpPr>
            <a:spLocks noGrp="1" noChangeArrowheads="1"/>
          </p:cNvSpPr>
          <p:nvPr>
            <p:ph type="body" idx="1"/>
          </p:nvPr>
        </p:nvSpPr>
        <p:spPr>
          <a:prstGeom prst="roundRect">
            <a:avLst>
              <a:gd name="adj" fmla="val 50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# number of robots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2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# robot #0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# number of polygons (</a:t>
            </a:r>
            <a:r>
              <a:rPr lang="zh-TW" altLang="en-US" sz="2000" dirty="0">
                <a:latin typeface="Courier New" pitchFamily="49" charset="0"/>
              </a:rPr>
              <a:t>要切割成凸多邊形</a:t>
            </a:r>
            <a:r>
              <a:rPr lang="en-US" altLang="zh-TW" sz="2000" dirty="0">
                <a:latin typeface="Courier New" pitchFamily="49" charset="0"/>
              </a:rPr>
              <a:t>)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2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# polygon #0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# number of vertices </a:t>
            </a:r>
            <a:r>
              <a:rPr lang="zh-TW" altLang="en-US" sz="2000" dirty="0">
                <a:latin typeface="Courier New" pitchFamily="49" charset="0"/>
              </a:rPr>
              <a:t>多邊形頂點</a:t>
            </a:r>
            <a:endParaRPr lang="en-US" altLang="zh-TW" sz="2000" dirty="0">
              <a:latin typeface="Courier New" pitchFamily="49" charset="0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4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# vertices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15.000000 4.000000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-3.000000 4.000000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-3.000000 -4.000000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15.000000 -4.000000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# polygon #1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# number of vertices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4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…………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24E58-6B50-42AB-86DE-38081AF2C673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Data Format for Robot (II)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number of control points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2 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control point #1</a:t>
            </a:r>
            <a:r>
              <a:rPr lang="zh-TW" altLang="en-US" sz="1800" dirty="0">
                <a:latin typeface="Courier New" pitchFamily="49" charset="0"/>
              </a:rPr>
              <a:t> 使用者可指定</a:t>
            </a:r>
            <a:endParaRPr lang="en-US" altLang="zh-TW" sz="1800" dirty="0">
              <a:latin typeface="Courier New" pitchFamily="49" charset="0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12.000000 0.000000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control point #1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-2.000000 0.000000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robot #1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number of polygons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1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polygon #0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number of vertices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3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vertices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-5.000000 -5.000000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5.000000 -5.000000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0.000000 5.000000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initial configuration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20.000000 20.000000 90.000000</a:t>
            </a:r>
            <a:r>
              <a:rPr lang="zh-TW" altLang="en-US" sz="1800" dirty="0">
                <a:latin typeface="Courier New" pitchFamily="49" charset="0"/>
              </a:rPr>
              <a:t> </a:t>
            </a:r>
            <a:r>
              <a:rPr lang="en-US" altLang="zh-TW" sz="1800" dirty="0" err="1">
                <a:latin typeface="Courier New" pitchFamily="49" charset="0"/>
              </a:rPr>
              <a:t>x,y</a:t>
            </a:r>
            <a:r>
              <a:rPr lang="en-US" altLang="zh-TW" sz="1800" dirty="0">
                <a:latin typeface="Courier New" pitchFamily="49" charset="0"/>
              </a:rPr>
              <a:t>,</a:t>
            </a:r>
            <a:r>
              <a:rPr lang="zh-TW" altLang="en-US" sz="1800" dirty="0">
                <a:latin typeface="Courier New" pitchFamily="49" charset="0"/>
              </a:rPr>
              <a:t>角度 要換成經度</a:t>
            </a:r>
            <a:endParaRPr lang="en-US" altLang="zh-TW" sz="1800" dirty="0">
              <a:latin typeface="Courier New" pitchFamily="49" charset="0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# goal configuration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TW" sz="1800" dirty="0">
                <a:latin typeface="Courier New" pitchFamily="49" charset="0"/>
              </a:rPr>
              <a:t>30.000000 100.000000 0.000000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endParaRPr lang="en-US" altLang="zh-TW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331C3-0BD7-49FD-BC98-A3BD3360EC39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Data Format for Obstacles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number of obstacles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3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# obstacle #0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# number of polygons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# polygon #0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# number of vertices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6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# vertices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9.000000 -7.000000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13.000000 0.000000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9.000000 6.000000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-11.000000 6.000000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-14.000000 0.000000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-11.000000 -7.000000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# initial configuration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40.000000 30.000000 300.000000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1800">
                <a:latin typeface="Courier New" pitchFamily="49" charset="0"/>
              </a:rPr>
              <a:t>……..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03EB-95FA-450B-A191-337951F18587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Graphical User Interface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Components to learn</a:t>
            </a:r>
          </a:p>
          <a:p>
            <a:pPr lvl="1"/>
            <a:r>
              <a:rPr lang="en-US" altLang="zh-TW" dirty="0"/>
              <a:t>AWT</a:t>
            </a:r>
          </a:p>
          <a:p>
            <a:pPr lvl="1"/>
            <a:r>
              <a:rPr lang="en-US" altLang="zh-TW" dirty="0"/>
              <a:t>Using Canvas</a:t>
            </a:r>
          </a:p>
          <a:p>
            <a:pPr lvl="1"/>
            <a:r>
              <a:rPr lang="en-US" altLang="zh-TW" dirty="0"/>
              <a:t>Using Panel/</a:t>
            </a:r>
            <a:r>
              <a:rPr lang="en-US" altLang="zh-TW" dirty="0" err="1"/>
              <a:t>JPanel</a:t>
            </a:r>
            <a:r>
              <a:rPr lang="en-US" altLang="zh-TW" dirty="0"/>
              <a:t> (with double buffer)</a:t>
            </a:r>
            <a:r>
              <a:rPr lang="zh-TW" altLang="en-US" dirty="0"/>
              <a:t>先把圖畫到記憶體再呈現，減少螢幕</a:t>
            </a:r>
            <a:r>
              <a:rPr lang="en-US" altLang="zh-TW" dirty="0"/>
              <a:t>I/O(</a:t>
            </a:r>
            <a:r>
              <a:rPr lang="zh-TW" altLang="en-US" dirty="0"/>
              <a:t>閃爍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Button/</a:t>
            </a:r>
            <a:r>
              <a:rPr lang="en-US" altLang="zh-TW" dirty="0" err="1"/>
              <a:t>JButton</a:t>
            </a:r>
            <a:endParaRPr lang="en-US" altLang="zh-TW" dirty="0"/>
          </a:p>
          <a:p>
            <a:pPr lvl="1"/>
            <a:r>
              <a:rPr lang="en-US" altLang="zh-TW" dirty="0"/>
              <a:t>Java2D (Point, Polygon, etc.)</a:t>
            </a:r>
          </a:p>
          <a:p>
            <a:pPr lvl="1"/>
            <a:r>
              <a:rPr lang="en-US" altLang="zh-TW" dirty="0"/>
              <a:t>Event handling (mouse events with modifier keys)</a:t>
            </a:r>
          </a:p>
          <a:p>
            <a:pPr lvl="1"/>
            <a:r>
              <a:rPr lang="en-US" altLang="zh-TW" dirty="0"/>
              <a:t>Distinguish left/right buttons</a:t>
            </a:r>
          </a:p>
          <a:p>
            <a:pPr lvl="1"/>
            <a:r>
              <a:rPr lang="en-US" altLang="zh-TW" dirty="0"/>
              <a:t>Affine Transform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D2A4-9029-438A-B130-5A8F7E8F6B27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Rigid Body Transformation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257300"/>
            <a:ext cx="8928100" cy="5105400"/>
          </a:xfrm>
        </p:spPr>
        <p:txBody>
          <a:bodyPr/>
          <a:lstStyle/>
          <a:p>
            <a:r>
              <a:rPr lang="es-ES" altLang="zh-TW"/>
              <a:t>Formula for rigid body transformation</a:t>
            </a:r>
            <a:endParaRPr lang="zh-TW" altLang="es-ES" sz="200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s-ES" altLang="zh-TW" sz="2400">
                <a:latin typeface="Courier New" pitchFamily="49" charset="0"/>
              </a:rPr>
              <a:t>[ x']  [ c</a:t>
            </a:r>
            <a:r>
              <a:rPr lang="es-ES" altLang="zh-TW" sz="2400">
                <a:latin typeface="Symbol" pitchFamily="18" charset="2"/>
              </a:rPr>
              <a:t>q</a:t>
            </a:r>
            <a:r>
              <a:rPr lang="es-ES" altLang="zh-TW" sz="2400">
                <a:latin typeface="Courier New" pitchFamily="49" charset="0"/>
              </a:rPr>
              <a:t>  -s</a:t>
            </a:r>
            <a:r>
              <a:rPr lang="es-ES" altLang="zh-TW" sz="2400">
                <a:latin typeface="Symbol" pitchFamily="18" charset="2"/>
              </a:rPr>
              <a:t>q</a:t>
            </a:r>
            <a:r>
              <a:rPr lang="es-ES" altLang="zh-TW" sz="2400">
                <a:latin typeface="Courier New" pitchFamily="49" charset="0"/>
              </a:rPr>
              <a:t>  dx ][ x ]  [ c</a:t>
            </a:r>
            <a:r>
              <a:rPr lang="es-ES" altLang="zh-TW" sz="2400">
                <a:latin typeface="Symbol" pitchFamily="18" charset="2"/>
              </a:rPr>
              <a:t>q</a:t>
            </a:r>
            <a:r>
              <a:rPr lang="es-ES" altLang="zh-TW" sz="2400">
                <a:latin typeface="Courier New" pitchFamily="49" charset="0"/>
              </a:rPr>
              <a:t>x - s</a:t>
            </a:r>
            <a:r>
              <a:rPr lang="es-ES" altLang="zh-TW" sz="2400">
                <a:latin typeface="Symbol" pitchFamily="18" charset="2"/>
              </a:rPr>
              <a:t>q</a:t>
            </a:r>
            <a:r>
              <a:rPr lang="es-ES" altLang="zh-TW" sz="2400">
                <a:latin typeface="Courier New" pitchFamily="49" charset="0"/>
              </a:rPr>
              <a:t>y + dx ]</a:t>
            </a:r>
          </a:p>
          <a:p>
            <a:pPr>
              <a:buFont typeface="Monotype Sorts" pitchFamily="2" charset="2"/>
              <a:buNone/>
            </a:pPr>
            <a:r>
              <a:rPr lang="es-ES" altLang="zh-TW" sz="2400">
                <a:latin typeface="Courier New" pitchFamily="49" charset="0"/>
              </a:rPr>
              <a:t>[ y']= [ s</a:t>
            </a:r>
            <a:r>
              <a:rPr lang="es-ES" altLang="zh-TW" sz="2400">
                <a:latin typeface="Symbol" pitchFamily="18" charset="2"/>
              </a:rPr>
              <a:t>q</a:t>
            </a:r>
            <a:r>
              <a:rPr lang="es-ES" altLang="zh-TW" sz="2400">
                <a:latin typeface="Courier New" pitchFamily="49" charset="0"/>
              </a:rPr>
              <a:t>   c</a:t>
            </a:r>
            <a:r>
              <a:rPr lang="es-ES" altLang="zh-TW" sz="2400">
                <a:latin typeface="Symbol" pitchFamily="18" charset="2"/>
              </a:rPr>
              <a:t>q</a:t>
            </a:r>
            <a:r>
              <a:rPr lang="es-ES" altLang="zh-TW" sz="2400">
                <a:latin typeface="Courier New" pitchFamily="49" charset="0"/>
              </a:rPr>
              <a:t>  dy ][ y ] =[ s</a:t>
            </a:r>
            <a:r>
              <a:rPr lang="es-ES" altLang="zh-TW" sz="2400">
                <a:latin typeface="Symbol" pitchFamily="18" charset="2"/>
              </a:rPr>
              <a:t>q</a:t>
            </a:r>
            <a:r>
              <a:rPr lang="es-ES" altLang="zh-TW" sz="2400">
                <a:latin typeface="Courier New" pitchFamily="49" charset="0"/>
              </a:rPr>
              <a:t>x + c</a:t>
            </a:r>
            <a:r>
              <a:rPr lang="es-ES" altLang="zh-TW" sz="2400">
                <a:latin typeface="Symbol" pitchFamily="18" charset="2"/>
              </a:rPr>
              <a:t>q</a:t>
            </a:r>
            <a:r>
              <a:rPr lang="es-ES" altLang="zh-TW" sz="2400">
                <a:latin typeface="Courier New" pitchFamily="49" charset="0"/>
              </a:rPr>
              <a:t>y + dy ]</a:t>
            </a:r>
          </a:p>
          <a:p>
            <a:pPr>
              <a:buFont typeface="Monotype Sorts" pitchFamily="2" charset="2"/>
              <a:buNone/>
            </a:pPr>
            <a:r>
              <a:rPr lang="es-ES" altLang="zh-TW" sz="2400">
                <a:latin typeface="Courier New" pitchFamily="49" charset="0"/>
              </a:rPr>
              <a:t>[ 1 ]  [  0   0   1  ][ 1 ]  [      1         ]</a:t>
            </a:r>
          </a:p>
          <a:p>
            <a:r>
              <a:rPr lang="en-US" altLang="zh-TW"/>
              <a:t>Or you can use affine transformation in java</a:t>
            </a:r>
          </a:p>
        </p:txBody>
      </p:sp>
      <p:grpSp>
        <p:nvGrpSpPr>
          <p:cNvPr id="8197" name="Group 19"/>
          <p:cNvGrpSpPr>
            <a:grpSpLocks/>
          </p:cNvGrpSpPr>
          <p:nvPr/>
        </p:nvGrpSpPr>
        <p:grpSpPr bwMode="auto">
          <a:xfrm>
            <a:off x="3008313" y="3213100"/>
            <a:ext cx="3751262" cy="2978150"/>
            <a:chOff x="2621" y="2024"/>
            <a:chExt cx="2363" cy="1876"/>
          </a:xfrm>
        </p:grpSpPr>
        <p:grpSp>
          <p:nvGrpSpPr>
            <p:cNvPr id="8200" name="Group 6"/>
            <p:cNvGrpSpPr>
              <a:grpSpLocks/>
            </p:cNvGrpSpPr>
            <p:nvPr/>
          </p:nvGrpSpPr>
          <p:grpSpPr bwMode="auto">
            <a:xfrm>
              <a:off x="2894" y="2704"/>
              <a:ext cx="1179" cy="1089"/>
              <a:chOff x="1986" y="2341"/>
              <a:chExt cx="1179" cy="1089"/>
            </a:xfrm>
          </p:grpSpPr>
          <p:sp>
            <p:nvSpPr>
              <p:cNvPr id="8213" name="Line 4"/>
              <p:cNvSpPr>
                <a:spLocks noChangeShapeType="1"/>
              </p:cNvSpPr>
              <p:nvPr/>
            </p:nvSpPr>
            <p:spPr bwMode="auto">
              <a:xfrm flipV="1">
                <a:off x="1986" y="2341"/>
                <a:ext cx="0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4" name="Line 5"/>
              <p:cNvSpPr>
                <a:spLocks noChangeShapeType="1"/>
              </p:cNvSpPr>
              <p:nvPr/>
            </p:nvSpPr>
            <p:spPr bwMode="auto">
              <a:xfrm>
                <a:off x="1986" y="3430"/>
                <a:ext cx="1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201" name="Group 7"/>
            <p:cNvGrpSpPr>
              <a:grpSpLocks/>
            </p:cNvGrpSpPr>
            <p:nvPr/>
          </p:nvGrpSpPr>
          <p:grpSpPr bwMode="auto">
            <a:xfrm rot="-1713689">
              <a:off x="3301" y="2024"/>
              <a:ext cx="1179" cy="1089"/>
              <a:chOff x="1986" y="2341"/>
              <a:chExt cx="1179" cy="1089"/>
            </a:xfrm>
          </p:grpSpPr>
          <p:sp>
            <p:nvSpPr>
              <p:cNvPr id="8211" name="Line 8"/>
              <p:cNvSpPr>
                <a:spLocks noChangeShapeType="1"/>
              </p:cNvSpPr>
              <p:nvPr/>
            </p:nvSpPr>
            <p:spPr bwMode="auto">
              <a:xfrm flipV="1">
                <a:off x="1986" y="2341"/>
                <a:ext cx="0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212" name="Line 9"/>
              <p:cNvSpPr>
                <a:spLocks noChangeShapeType="1"/>
              </p:cNvSpPr>
              <p:nvPr/>
            </p:nvSpPr>
            <p:spPr bwMode="auto">
              <a:xfrm>
                <a:off x="1986" y="3430"/>
                <a:ext cx="1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 flipV="1">
              <a:off x="2893" y="3339"/>
              <a:ext cx="726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256" y="3430"/>
              <a:ext cx="7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(dx,dy)</a:t>
              </a: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3619" y="3339"/>
              <a:ext cx="7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3936" y="3203"/>
              <a:ext cx="54" cy="136"/>
            </a:xfrm>
            <a:custGeom>
              <a:avLst/>
              <a:gdLst>
                <a:gd name="T0" fmla="*/ 0 w 54"/>
                <a:gd name="T1" fmla="*/ 0 h 136"/>
                <a:gd name="T2" fmla="*/ 46 w 54"/>
                <a:gd name="T3" fmla="*/ 46 h 136"/>
                <a:gd name="T4" fmla="*/ 46 w 54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" h="136">
                  <a:moveTo>
                    <a:pt x="0" y="0"/>
                  </a:moveTo>
                  <a:cubicBezTo>
                    <a:pt x="19" y="11"/>
                    <a:pt x="38" y="23"/>
                    <a:pt x="46" y="46"/>
                  </a:cubicBezTo>
                  <a:cubicBezTo>
                    <a:pt x="54" y="69"/>
                    <a:pt x="46" y="121"/>
                    <a:pt x="46" y="13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4118" y="301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zh-TW">
                  <a:latin typeface="Symbol" pitchFamily="18" charset="2"/>
                </a:rPr>
                <a:t>q</a:t>
              </a:r>
              <a:endParaRPr lang="en-US" altLang="zh-TW">
                <a:latin typeface="Symbol" pitchFamily="18" charset="2"/>
              </a:endParaRPr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4118" y="361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x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2621" y="25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y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4708" y="256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x’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211" y="2251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y’</a:t>
              </a:r>
            </a:p>
          </p:txBody>
        </p:sp>
      </p:grpSp>
      <p:sp>
        <p:nvSpPr>
          <p:cNvPr id="8198" name="AutoShape 20"/>
          <p:cNvSpPr>
            <a:spLocks noChangeArrowheads="1"/>
          </p:cNvSpPr>
          <p:nvPr/>
        </p:nvSpPr>
        <p:spPr bwMode="auto">
          <a:xfrm>
            <a:off x="3224213" y="5589588"/>
            <a:ext cx="431800" cy="6477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9" name="AutoShape 21"/>
          <p:cNvSpPr>
            <a:spLocks noChangeArrowheads="1"/>
          </p:cNvSpPr>
          <p:nvPr/>
        </p:nvSpPr>
        <p:spPr bwMode="auto">
          <a:xfrm rot="-1997711">
            <a:off x="4305300" y="4797425"/>
            <a:ext cx="431800" cy="6477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37E3F-A532-4FA2-BD50-348BBE142CEE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Coordinate Systems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4292600"/>
            <a:ext cx="2160588" cy="180022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TW" sz="2400"/>
              <a:t>H</a:t>
            </a:r>
            <a:r>
              <a:rPr lang="en-US" altLang="zh-TW" sz="2400" baseline="-25000"/>
              <a:t>p</a:t>
            </a:r>
            <a:r>
              <a:rPr lang="en-US" altLang="zh-TW" sz="2400"/>
              <a:t>=s</a:t>
            </a:r>
            <a:r>
              <a:rPr lang="en-US" altLang="zh-TW" sz="2400" baseline="-25000"/>
              <a:t>wp</a:t>
            </a:r>
            <a:r>
              <a:rPr lang="en-US" altLang="zh-TW" sz="2400"/>
              <a:t>*H</a:t>
            </a:r>
            <a:r>
              <a:rPr lang="en-US" altLang="zh-TW" sz="2400" baseline="-25000"/>
              <a:t>w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TW" sz="2400"/>
              <a:t>W</a:t>
            </a:r>
            <a:r>
              <a:rPr lang="en-US" altLang="zh-TW" sz="2400" baseline="-25000"/>
              <a:t>p</a:t>
            </a:r>
            <a:r>
              <a:rPr lang="en-US" altLang="zh-TW" sz="2400"/>
              <a:t>=s</a:t>
            </a:r>
            <a:r>
              <a:rPr lang="en-US" altLang="zh-TW" sz="2400" baseline="-25000"/>
              <a:t>wp</a:t>
            </a:r>
            <a:r>
              <a:rPr lang="en-US" altLang="zh-TW" sz="2400"/>
              <a:t>*W</a:t>
            </a:r>
            <a:r>
              <a:rPr lang="en-US" altLang="zh-TW" sz="2400" baseline="-25000"/>
              <a:t>w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TW" sz="2400"/>
              <a:t>(128.0, 128.0)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TW" sz="2400"/>
              <a:t>floating point  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88950" y="1989138"/>
            <a:ext cx="2160588" cy="2087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513138" y="1989138"/>
            <a:ext cx="2160587" cy="2087562"/>
          </a:xfrm>
          <a:prstGeom prst="rect">
            <a:avLst/>
          </a:prstGeom>
          <a:solidFill>
            <a:srgbClr val="DADADA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6537325" y="1916113"/>
            <a:ext cx="2160588" cy="2087562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39750" y="2800350"/>
            <a:ext cx="56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H</a:t>
            </a:r>
            <a:r>
              <a:rPr lang="en-US" altLang="zh-TW" baseline="-25000"/>
              <a:t>w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352550" y="3573463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W</a:t>
            </a:r>
            <a:r>
              <a:rPr lang="en-US" altLang="zh-TW" baseline="-25000"/>
              <a:t>w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513138" y="2852738"/>
            <a:ext cx="52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H</a:t>
            </a:r>
            <a:r>
              <a:rPr lang="en-US" altLang="zh-TW" baseline="-25000"/>
              <a:t>p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4376738" y="3573463"/>
            <a:ext cx="595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W</a:t>
            </a:r>
            <a:r>
              <a:rPr lang="en-US" altLang="zh-TW" baseline="-25000"/>
              <a:t>p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7400925" y="3500438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W</a:t>
            </a:r>
            <a:r>
              <a:rPr lang="en-US" altLang="zh-TW" baseline="-25000"/>
              <a:t>c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2649538" y="31416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5673725" y="31416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6537325" y="2708275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H</a:t>
            </a:r>
            <a:r>
              <a:rPr lang="en-US" altLang="zh-TW" baseline="-25000"/>
              <a:t>c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900113" y="13874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world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3944938" y="1387475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planner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7040563" y="138747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canvas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2720975" y="2565400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/>
              <a:t>s</a:t>
            </a:r>
            <a:r>
              <a:rPr lang="en-US" altLang="zh-TW" baseline="-25000"/>
              <a:t>wp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5745163" y="2565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altLang="zh-TW" dirty="0" err="1"/>
              <a:t>s</a:t>
            </a:r>
            <a:r>
              <a:rPr lang="en-US" altLang="zh-TW" baseline="-25000" dirty="0" err="1"/>
              <a:t>pc</a:t>
            </a:r>
            <a:endParaRPr lang="en-US" altLang="zh-TW" baseline="-25000" dirty="0"/>
          </a:p>
        </p:txBody>
      </p:sp>
      <p:sp>
        <p:nvSpPr>
          <p:cNvPr id="9237" name="Oval 20"/>
          <p:cNvSpPr>
            <a:spLocks noChangeArrowheads="1"/>
          </p:cNvSpPr>
          <p:nvPr/>
        </p:nvSpPr>
        <p:spPr bwMode="auto">
          <a:xfrm>
            <a:off x="415925" y="4005263"/>
            <a:ext cx="144463" cy="1444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8" name="Oval 21"/>
          <p:cNvSpPr>
            <a:spLocks noChangeArrowheads="1"/>
          </p:cNvSpPr>
          <p:nvPr/>
        </p:nvSpPr>
        <p:spPr bwMode="auto">
          <a:xfrm>
            <a:off x="3440113" y="4005263"/>
            <a:ext cx="144462" cy="1444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9" name="Oval 22"/>
          <p:cNvSpPr>
            <a:spLocks noChangeArrowheads="1"/>
          </p:cNvSpPr>
          <p:nvPr/>
        </p:nvSpPr>
        <p:spPr bwMode="auto">
          <a:xfrm>
            <a:off x="6465888" y="1844675"/>
            <a:ext cx="144462" cy="1444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40" name="Rectangle 23"/>
          <p:cNvSpPr>
            <a:spLocks noChangeArrowheads="1"/>
          </p:cNvSpPr>
          <p:nvPr/>
        </p:nvSpPr>
        <p:spPr bwMode="auto">
          <a:xfrm>
            <a:off x="3513138" y="4292600"/>
            <a:ext cx="2232025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Times New Roman" pitchFamily="18" charset="0"/>
              </a:rPr>
              <a:t>x</a:t>
            </a:r>
            <a:r>
              <a:rPr lang="en-US" altLang="zh-TW" baseline="-25000">
                <a:latin typeface="Times New Roman" pitchFamily="18" charset="0"/>
              </a:rPr>
              <a:t>p</a:t>
            </a:r>
            <a:r>
              <a:rPr lang="en-US" altLang="zh-TW">
                <a:latin typeface="Times New Roman" pitchFamily="18" charset="0"/>
              </a:rPr>
              <a:t>=x</a:t>
            </a:r>
            <a:r>
              <a:rPr lang="en-US" altLang="zh-TW" baseline="-25000">
                <a:latin typeface="Times New Roman" pitchFamily="18" charset="0"/>
              </a:rPr>
              <a:t>w</a:t>
            </a:r>
            <a:r>
              <a:rPr lang="en-US" altLang="zh-TW">
                <a:latin typeface="Times New Roman" pitchFamily="18" charset="0"/>
              </a:rPr>
              <a:t>*s</a:t>
            </a:r>
            <a:r>
              <a:rPr lang="en-US" altLang="zh-TW" baseline="-25000">
                <a:latin typeface="Times New Roman" pitchFamily="18" charset="0"/>
              </a:rPr>
              <a:t>wp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Times New Roman" pitchFamily="18" charset="0"/>
              </a:rPr>
              <a:t>y</a:t>
            </a:r>
            <a:r>
              <a:rPr lang="en-US" altLang="zh-TW" baseline="-25000">
                <a:latin typeface="Times New Roman" pitchFamily="18" charset="0"/>
              </a:rPr>
              <a:t>p</a:t>
            </a:r>
            <a:r>
              <a:rPr lang="en-US" altLang="zh-TW">
                <a:latin typeface="Times New Roman" pitchFamily="18" charset="0"/>
              </a:rPr>
              <a:t>=y</a:t>
            </a:r>
            <a:r>
              <a:rPr lang="en-US" altLang="zh-TW" baseline="-25000">
                <a:latin typeface="Times New Roman" pitchFamily="18" charset="0"/>
              </a:rPr>
              <a:t>w</a:t>
            </a:r>
            <a:r>
              <a:rPr lang="en-US" altLang="zh-TW">
                <a:latin typeface="Times New Roman" pitchFamily="18" charset="0"/>
              </a:rPr>
              <a:t>*s</a:t>
            </a:r>
            <a:r>
              <a:rPr lang="en-US" altLang="zh-TW" baseline="-25000">
                <a:latin typeface="Times New Roman" pitchFamily="18" charset="0"/>
              </a:rPr>
              <a:t>wp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Times New Roman" pitchFamily="18" charset="0"/>
              </a:rPr>
              <a:t>(128.0, 128.0)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Times New Roman" pitchFamily="18" charset="0"/>
              </a:rPr>
              <a:t>floating point</a:t>
            </a:r>
          </a:p>
        </p:txBody>
      </p:sp>
      <p:sp>
        <p:nvSpPr>
          <p:cNvPr id="9241" name="Rectangle 24"/>
          <p:cNvSpPr>
            <a:spLocks noChangeArrowheads="1"/>
          </p:cNvSpPr>
          <p:nvPr/>
        </p:nvSpPr>
        <p:spPr bwMode="auto">
          <a:xfrm>
            <a:off x="6681788" y="4292600"/>
            <a:ext cx="2447925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latin typeface="Times New Roman" pitchFamily="18" charset="0"/>
              </a:rPr>
              <a:t>x</a:t>
            </a:r>
            <a:r>
              <a:rPr lang="en-US" altLang="zh-TW" sz="2800" baseline="-25000">
                <a:latin typeface="Times New Roman" pitchFamily="18" charset="0"/>
              </a:rPr>
              <a:t>c</a:t>
            </a:r>
            <a:r>
              <a:rPr lang="en-US" altLang="zh-TW" sz="2800">
                <a:latin typeface="Times New Roman" pitchFamily="18" charset="0"/>
              </a:rPr>
              <a:t>=x</a:t>
            </a:r>
            <a:r>
              <a:rPr lang="en-US" altLang="zh-TW" sz="2800" baseline="-25000">
                <a:latin typeface="Times New Roman" pitchFamily="18" charset="0"/>
              </a:rPr>
              <a:t>p</a:t>
            </a:r>
            <a:r>
              <a:rPr lang="en-US" altLang="zh-TW" sz="2800">
                <a:latin typeface="Times New Roman" pitchFamily="18" charset="0"/>
              </a:rPr>
              <a:t>*s</a:t>
            </a:r>
            <a:r>
              <a:rPr lang="en-US" altLang="zh-TW" sz="2800" baseline="-25000">
                <a:latin typeface="Times New Roman" pitchFamily="18" charset="0"/>
              </a:rPr>
              <a:t>pc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 sz="2800">
                <a:latin typeface="Times New Roman" pitchFamily="18" charset="0"/>
              </a:rPr>
              <a:t>y</a:t>
            </a:r>
            <a:r>
              <a:rPr lang="en-US" altLang="zh-TW" sz="2800" baseline="-25000">
                <a:latin typeface="Times New Roman" pitchFamily="18" charset="0"/>
              </a:rPr>
              <a:t>c</a:t>
            </a:r>
            <a:r>
              <a:rPr lang="en-US" altLang="zh-TW" sz="2800">
                <a:latin typeface="Times New Roman" pitchFamily="18" charset="0"/>
              </a:rPr>
              <a:t>=</a:t>
            </a:r>
            <a:r>
              <a:rPr lang="en-US" altLang="zh-TW" sz="2800">
                <a:solidFill>
                  <a:srgbClr val="FF3300"/>
                </a:solidFill>
                <a:latin typeface="Times New Roman" pitchFamily="18" charset="0"/>
              </a:rPr>
              <a:t>H</a:t>
            </a:r>
            <a:r>
              <a:rPr lang="en-US" altLang="zh-TW" sz="2800" baseline="-25000">
                <a:solidFill>
                  <a:srgbClr val="FF3300"/>
                </a:solidFill>
                <a:latin typeface="Times New Roman" pitchFamily="18" charset="0"/>
              </a:rPr>
              <a:t>c</a:t>
            </a:r>
            <a:r>
              <a:rPr lang="en-US" altLang="zh-TW" sz="2800">
                <a:solidFill>
                  <a:srgbClr val="FF3300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latin typeface="Times New Roman" pitchFamily="18" charset="0"/>
              </a:rPr>
              <a:t>y</a:t>
            </a:r>
            <a:r>
              <a:rPr lang="en-US" altLang="zh-TW" sz="2800" baseline="-25000">
                <a:latin typeface="Times New Roman" pitchFamily="18" charset="0"/>
              </a:rPr>
              <a:t>p</a:t>
            </a:r>
            <a:r>
              <a:rPr lang="en-US" altLang="zh-TW" sz="2800">
                <a:latin typeface="Times New Roman" pitchFamily="18" charset="0"/>
              </a:rPr>
              <a:t>*s</a:t>
            </a:r>
            <a:r>
              <a:rPr lang="en-US" altLang="zh-TW" sz="2800" baseline="-25000">
                <a:latin typeface="Times New Roman" pitchFamily="18" charset="0"/>
              </a:rPr>
              <a:t>pc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Times New Roman" pitchFamily="18" charset="0"/>
              </a:rPr>
              <a:t>(400, 400)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Times New Roman" pitchFamily="18" charset="0"/>
              </a:rPr>
              <a:t>integer</a:t>
            </a:r>
            <a:endParaRPr lang="en-US" altLang="zh-TW" sz="2800" baseline="-25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E5BFC-158F-46FB-9B57-5C0A901D8E80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Determining Rotation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257300"/>
            <a:ext cx="8642350" cy="2243138"/>
          </a:xfrm>
        </p:spPr>
        <p:txBody>
          <a:bodyPr/>
          <a:lstStyle/>
          <a:p>
            <a:r>
              <a:rPr lang="en-US" altLang="zh-TW" sz="2800">
                <a:latin typeface="Symbol" pitchFamily="18" charset="2"/>
              </a:rPr>
              <a:t>q</a:t>
            </a:r>
            <a:r>
              <a:rPr lang="en-US" altLang="zh-TW" sz="2800"/>
              <a:t>=atan2(y2,x2)-atan2(y1,x2)</a:t>
            </a:r>
          </a:p>
          <a:p>
            <a:r>
              <a:rPr lang="en-US" altLang="zh-TW" sz="2800"/>
              <a:t>Note that the range of atan2 is –</a:t>
            </a:r>
            <a:r>
              <a:rPr lang="en-US" altLang="zh-TW" sz="2800">
                <a:latin typeface="Symbol" pitchFamily="18" charset="2"/>
              </a:rPr>
              <a:t>p</a:t>
            </a:r>
            <a:r>
              <a:rPr lang="en-US" altLang="zh-TW" sz="2800"/>
              <a:t> to </a:t>
            </a:r>
            <a:r>
              <a:rPr lang="en-US" altLang="zh-TW" sz="2800">
                <a:latin typeface="Symbol" pitchFamily="18" charset="2"/>
              </a:rPr>
              <a:t>p</a:t>
            </a:r>
            <a:r>
              <a:rPr lang="en-US" altLang="zh-TW" sz="2800"/>
              <a:t>; therefore, the above formula need adjustment</a:t>
            </a:r>
          </a:p>
          <a:p>
            <a:r>
              <a:rPr lang="zh-TW" altLang="en-US" sz="2800"/>
              <a:t>分辨左鍵或是右鍵</a:t>
            </a:r>
            <a:r>
              <a:rPr lang="en-US" altLang="zh-TW" sz="2800"/>
              <a:t>:MouseEvent.getModifier()</a:t>
            </a:r>
            <a:r>
              <a:rPr lang="zh-TW" altLang="en-US" sz="2800"/>
              <a:t>傳回整數值（例如</a:t>
            </a:r>
            <a:r>
              <a:rPr lang="en-US" altLang="zh-TW" sz="2800"/>
              <a:t>16</a:t>
            </a:r>
            <a:r>
              <a:rPr lang="zh-TW" altLang="en-US" sz="2800"/>
              <a:t>是左鍵）</a:t>
            </a:r>
          </a:p>
        </p:txBody>
      </p:sp>
      <p:grpSp>
        <p:nvGrpSpPr>
          <p:cNvPr id="10245" name="Group 20"/>
          <p:cNvGrpSpPr>
            <a:grpSpLocks/>
          </p:cNvGrpSpPr>
          <p:nvPr/>
        </p:nvGrpSpPr>
        <p:grpSpPr bwMode="auto">
          <a:xfrm>
            <a:off x="2289175" y="3789363"/>
            <a:ext cx="4691063" cy="2303462"/>
            <a:chOff x="1714" y="2523"/>
            <a:chExt cx="2955" cy="1451"/>
          </a:xfrm>
        </p:grpSpPr>
        <p:sp>
          <p:nvSpPr>
            <p:cNvPr id="10246" name="AutoShape 4"/>
            <p:cNvSpPr>
              <a:spLocks noChangeArrowheads="1"/>
            </p:cNvSpPr>
            <p:nvPr/>
          </p:nvSpPr>
          <p:spPr bwMode="auto">
            <a:xfrm>
              <a:off x="2576" y="3113"/>
              <a:ext cx="1043" cy="861"/>
            </a:xfrm>
            <a:prstGeom prst="pentagon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 flipV="1">
              <a:off x="3075" y="2886"/>
              <a:ext cx="725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H="1" flipV="1">
              <a:off x="2530" y="2931"/>
              <a:ext cx="545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3075" y="3612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3755" y="2840"/>
              <a:ext cx="91" cy="9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1" name="Oval 9"/>
            <p:cNvSpPr>
              <a:spLocks noChangeArrowheads="1"/>
            </p:cNvSpPr>
            <p:nvPr/>
          </p:nvSpPr>
          <p:spPr bwMode="auto">
            <a:xfrm>
              <a:off x="2485" y="2886"/>
              <a:ext cx="91" cy="91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2" name="Freeform 10"/>
            <p:cNvSpPr>
              <a:spLocks/>
            </p:cNvSpPr>
            <p:nvPr/>
          </p:nvSpPr>
          <p:spPr bwMode="auto">
            <a:xfrm>
              <a:off x="2939" y="3339"/>
              <a:ext cx="317" cy="91"/>
            </a:xfrm>
            <a:custGeom>
              <a:avLst/>
              <a:gdLst>
                <a:gd name="T0" fmla="*/ 317 w 317"/>
                <a:gd name="T1" fmla="*/ 91 h 91"/>
                <a:gd name="T2" fmla="*/ 181 w 317"/>
                <a:gd name="T3" fmla="*/ 0 h 91"/>
                <a:gd name="T4" fmla="*/ 0 w 317"/>
                <a:gd name="T5" fmla="*/ 91 h 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" h="91">
                  <a:moveTo>
                    <a:pt x="317" y="91"/>
                  </a:moveTo>
                  <a:cubicBezTo>
                    <a:pt x="275" y="45"/>
                    <a:pt x="234" y="0"/>
                    <a:pt x="181" y="0"/>
                  </a:cubicBezTo>
                  <a:cubicBezTo>
                    <a:pt x="128" y="0"/>
                    <a:pt x="64" y="45"/>
                    <a:pt x="0" y="91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2984" y="306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>
                  <a:latin typeface="Symbol" pitchFamily="18" charset="2"/>
                </a:rPr>
                <a:t>q</a:t>
              </a:r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 flipH="1">
              <a:off x="2621" y="2886"/>
              <a:ext cx="1089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5" name="Text Box 13"/>
            <p:cNvSpPr txBox="1">
              <a:spLocks noChangeArrowheads="1"/>
            </p:cNvSpPr>
            <p:nvPr/>
          </p:nvSpPr>
          <p:spPr bwMode="auto">
            <a:xfrm>
              <a:off x="2835" y="3578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origin</a:t>
              </a:r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3301" y="2523"/>
              <a:ext cx="1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mouse down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2077" y="2614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current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3891" y="333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x</a:t>
              </a:r>
            </a:p>
          </p:txBody>
        </p:sp>
        <p:sp>
          <p:nvSpPr>
            <p:cNvPr id="10259" name="Text Box 18"/>
            <p:cNvSpPr txBox="1">
              <a:spLocks noChangeArrowheads="1"/>
            </p:cNvSpPr>
            <p:nvPr/>
          </p:nvSpPr>
          <p:spPr bwMode="auto">
            <a:xfrm>
              <a:off x="3891" y="2795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(x1, y1)</a:t>
              </a:r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1714" y="2886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r>
                <a:rPr lang="en-US" altLang="zh-TW"/>
                <a:t>(x2, y2)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">
  <a:themeElements>
    <a:clrScheme name="">
      <a:dk1>
        <a:srgbClr val="000000"/>
      </a:dk1>
      <a:lt1>
        <a:srgbClr val="FFFFFF"/>
      </a:lt1>
      <a:dk2>
        <a:srgbClr val="000000"/>
      </a:dk2>
      <a:lt2>
        <a:srgbClr val="232323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Slides">
      <a:majorFont>
        <a:latin typeface="Arial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stealth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stealth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Pages>148</Pages>
  <Words>877</Words>
  <Application>Microsoft Office PowerPoint</Application>
  <PresentationFormat>A4 紙張 (210x297 公釐)</PresentationFormat>
  <Paragraphs>233</Paragraphs>
  <Slides>16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Monotype Sorts</vt:lpstr>
      <vt:lpstr>新細明體</vt:lpstr>
      <vt:lpstr>標楷體</vt:lpstr>
      <vt:lpstr>Arial</vt:lpstr>
      <vt:lpstr>Book Antiqua</vt:lpstr>
      <vt:lpstr>Comic Sans MS</vt:lpstr>
      <vt:lpstr>Courier New</vt:lpstr>
      <vt:lpstr>Symbol</vt:lpstr>
      <vt:lpstr>Times New Roman</vt:lpstr>
      <vt:lpstr>Slides</vt:lpstr>
      <vt:lpstr>Computer Science Special Project: Final Project Notes</vt:lpstr>
      <vt:lpstr>Outline</vt:lpstr>
      <vt:lpstr>Data Format for Robot (I)</vt:lpstr>
      <vt:lpstr>Data Format for Robot (II)</vt:lpstr>
      <vt:lpstr>Data Format for Obstacles</vt:lpstr>
      <vt:lpstr>Graphical User Interface</vt:lpstr>
      <vt:lpstr>Rigid Body Transformation</vt:lpstr>
      <vt:lpstr>Coordinate Systems</vt:lpstr>
      <vt:lpstr>Determining Rotation</vt:lpstr>
      <vt:lpstr>Building Potential Fields</vt:lpstr>
      <vt:lpstr>How to Draw Obstacles on Bitmap</vt:lpstr>
      <vt:lpstr>Performing Collision Detection</vt:lpstr>
      <vt:lpstr>Arbitration Function for Potential</vt:lpstr>
      <vt:lpstr>Efficient Data Structure for BFS</vt:lpstr>
      <vt:lpstr>Smoothing Path</vt:lpstr>
      <vt:lpstr>Implementation Notes</vt:lpstr>
    </vt:vector>
  </TitlesOfParts>
  <Company>CSD, NCCU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Reasoning and Applications</dc:title>
  <dc:subject>Class Slide for Geometric Reasoning and Applications</dc:subject>
  <dc:creator>Tsai-Yen Li</dc:creator>
  <cp:keywords>GRA, motion planning, class slides</cp:keywords>
  <dc:description>1999, 1st semester</dc:description>
  <cp:lastModifiedBy>user</cp:lastModifiedBy>
  <cp:revision>171</cp:revision>
  <cp:lastPrinted>2000-09-25T13:38:55Z</cp:lastPrinted>
  <dcterms:created xsi:type="dcterms:W3CDTF">1996-08-17T11:25:20Z</dcterms:created>
  <dcterms:modified xsi:type="dcterms:W3CDTF">2020-04-06T03:47:38Z</dcterms:modified>
  <cp:category>Class slide</cp:category>
</cp:coreProperties>
</file>