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09" r:id="rId5"/>
    <p:sldId id="325" r:id="rId6"/>
    <p:sldId id="326" r:id="rId7"/>
    <p:sldId id="32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>
        <p:scale>
          <a:sx n="65" d="100"/>
          <a:sy n="65" d="100"/>
        </p:scale>
        <p:origin x="43" y="869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63C5-7369-4C34-A917-5431CE2DA9FC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B072-E6EA-4184-983A-F4418C5A1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6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CB072-E6EA-4184-983A-F4418C5A1D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2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75856" y="1545605"/>
            <a:ext cx="5292080" cy="1080121"/>
          </a:xfrm>
        </p:spPr>
        <p:txBody>
          <a:bodyPr/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인공지능과 블록체인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팀프로젝트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76256" y="4060065"/>
            <a:ext cx="216024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2017006117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김문수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2014037674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편근형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2015051621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D24E6B1-48EC-4226-8FD0-B5CB479531FF}"/>
              </a:ext>
            </a:extLst>
          </p:cNvPr>
          <p:cNvSpPr txBox="1">
            <a:spLocks/>
          </p:cNvSpPr>
          <p:nvPr/>
        </p:nvSpPr>
        <p:spPr>
          <a:xfrm>
            <a:off x="3347864" y="2657602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 기반의 스마트 그리드 플랫폼 설계하기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2647FD5-B5D4-4AF8-B0BB-47F69E389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노드의 구성 및 역할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48A075-3F06-4C94-93EB-D204A5FD0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82963"/>
              </p:ext>
            </p:extLst>
          </p:nvPr>
        </p:nvGraphicFramePr>
        <p:xfrm>
          <a:off x="431539" y="771550"/>
          <a:ext cx="8280921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459336112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4133205053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500104680"/>
                    </a:ext>
                  </a:extLst>
                </a:gridCol>
              </a:tblGrid>
              <a:tr h="569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491597"/>
                  </a:ext>
                </a:extLst>
              </a:tr>
              <a:tr h="77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생산자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전력 생산 및 판매</a:t>
                      </a:r>
                      <a:r>
                        <a:rPr lang="en-US" altLang="ko-KR" sz="1200" dirty="0"/>
                        <a:t>(-&gt;</a:t>
                      </a:r>
                      <a:r>
                        <a:rPr lang="ko-KR" altLang="en-US" sz="1200" dirty="0"/>
                        <a:t>창고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전력 판매량에 따라 인센티브 수령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판매자 명단에 존재해야 판매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673661"/>
                  </a:ext>
                </a:extLst>
              </a:tr>
              <a:tr h="77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소비자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전력 구매</a:t>
                      </a:r>
                      <a:r>
                        <a:rPr lang="en-US" altLang="ko-KR" sz="1200" dirty="0"/>
                        <a:t>(&lt;- </a:t>
                      </a:r>
                      <a:r>
                        <a:rPr lang="ko-KR" altLang="en-US" sz="1200" dirty="0"/>
                        <a:t>창고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903388"/>
                  </a:ext>
                </a:extLst>
              </a:tr>
              <a:tr h="77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창고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생산자의 전력 저장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소비자에게 전력 송출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생산자의 전력 판매 대상자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소비자의 전력 구매 대상자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217344"/>
                  </a:ext>
                </a:extLst>
              </a:tr>
              <a:tr h="77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한국전력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컨트랙트</a:t>
                      </a:r>
                      <a:r>
                        <a:rPr lang="ko-KR" altLang="en-US" sz="1200" dirty="0"/>
                        <a:t> 배포자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인센티브 제공자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판매자 명단 수정 가능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인센티브 제공 기준 제시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981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E96AB0-B353-42F0-8D17-4E8AC81105DE}"/>
              </a:ext>
            </a:extLst>
          </p:cNvPr>
          <p:cNvSpPr txBox="1"/>
          <p:nvPr/>
        </p:nvSpPr>
        <p:spPr>
          <a:xfrm>
            <a:off x="539552" y="4515966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한국전력을 제외한 나머지 노드는 지역번호 인덱스를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2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FB05F5-6B02-4678-A059-6206D8961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노드 구상도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FDC5CF-5739-4009-97FC-D357C44BAFC8}"/>
              </a:ext>
            </a:extLst>
          </p:cNvPr>
          <p:cNvSpPr/>
          <p:nvPr/>
        </p:nvSpPr>
        <p:spPr>
          <a:xfrm>
            <a:off x="323529" y="1059582"/>
            <a:ext cx="864096" cy="864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한전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63E1A79-3874-4CAF-9F09-C53F1FA3422F}"/>
              </a:ext>
            </a:extLst>
          </p:cNvPr>
          <p:cNvSpPr/>
          <p:nvPr/>
        </p:nvSpPr>
        <p:spPr>
          <a:xfrm>
            <a:off x="3635896" y="3579862"/>
            <a:ext cx="864096" cy="864096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생산자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259F7A-131E-42CD-8314-A931E9D5ACE9}"/>
              </a:ext>
            </a:extLst>
          </p:cNvPr>
          <p:cNvSpPr/>
          <p:nvPr/>
        </p:nvSpPr>
        <p:spPr>
          <a:xfrm>
            <a:off x="3635896" y="1059582"/>
            <a:ext cx="864096" cy="864096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E053FE-9250-469B-99AF-BA56D0CEDBD0}"/>
              </a:ext>
            </a:extLst>
          </p:cNvPr>
          <p:cNvSpPr/>
          <p:nvPr/>
        </p:nvSpPr>
        <p:spPr>
          <a:xfrm>
            <a:off x="5909147" y="3579862"/>
            <a:ext cx="864096" cy="864096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소비자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CC45E-BD91-453A-9D31-0CCB8CDF0EF4}"/>
              </a:ext>
            </a:extLst>
          </p:cNvPr>
          <p:cNvSpPr/>
          <p:nvPr/>
        </p:nvSpPr>
        <p:spPr>
          <a:xfrm>
            <a:off x="2771800" y="843558"/>
            <a:ext cx="6120680" cy="38164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ABB3EE-9EA8-499C-AEBF-1DFBE0D56436}"/>
              </a:ext>
            </a:extLst>
          </p:cNvPr>
          <p:cNvSpPr/>
          <p:nvPr/>
        </p:nvSpPr>
        <p:spPr>
          <a:xfrm>
            <a:off x="7668344" y="2319722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창고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6E693C-41B1-405E-B6A5-E0F3DAAB3E8B}"/>
              </a:ext>
            </a:extLst>
          </p:cNvPr>
          <p:cNvCxnSpPr/>
          <p:nvPr/>
        </p:nvCxnSpPr>
        <p:spPr>
          <a:xfrm>
            <a:off x="7380312" y="843558"/>
            <a:ext cx="0" cy="3816424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9A93F42-78A3-4665-BD22-2616A51459A9}"/>
              </a:ext>
            </a:extLst>
          </p:cNvPr>
          <p:cNvCxnSpPr>
            <a:cxnSpLocks/>
          </p:cNvCxnSpPr>
          <p:nvPr/>
        </p:nvCxnSpPr>
        <p:spPr>
          <a:xfrm>
            <a:off x="909592" y="1851670"/>
            <a:ext cx="2767308" cy="2016224"/>
          </a:xfrm>
          <a:prstGeom prst="bentConnector3">
            <a:avLst>
              <a:gd name="adj1" fmla="val 2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2C93427-513B-407F-864C-325F265AA3C3}"/>
              </a:ext>
            </a:extLst>
          </p:cNvPr>
          <p:cNvCxnSpPr>
            <a:cxnSpLocks/>
          </p:cNvCxnSpPr>
          <p:nvPr/>
        </p:nvCxnSpPr>
        <p:spPr>
          <a:xfrm rot="10800000">
            <a:off x="602884" y="1887674"/>
            <a:ext cx="3074017" cy="2340260"/>
          </a:xfrm>
          <a:prstGeom prst="bentConnector3">
            <a:avLst>
              <a:gd name="adj1" fmla="val 10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67F29D-7789-4CB7-8BF3-8239E0CA00B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187625" y="1491630"/>
            <a:ext cx="244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CADC25B-ED45-48F3-BA0F-4FC3D98D0D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15616" y="1671650"/>
            <a:ext cx="1656184" cy="108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26A1700-DD1C-4CCE-BF5A-4629222A1D24}"/>
              </a:ext>
            </a:extLst>
          </p:cNvPr>
          <p:cNvCxnSpPr>
            <a:cxnSpLocks/>
          </p:cNvCxnSpPr>
          <p:nvPr/>
        </p:nvCxnSpPr>
        <p:spPr>
          <a:xfrm flipV="1">
            <a:off x="4211960" y="1923678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F79F617-5DF1-4159-838E-6A1924F99D68}"/>
              </a:ext>
            </a:extLst>
          </p:cNvPr>
          <p:cNvCxnSpPr>
            <a:cxnSpLocks/>
          </p:cNvCxnSpPr>
          <p:nvPr/>
        </p:nvCxnSpPr>
        <p:spPr>
          <a:xfrm>
            <a:off x="3923928" y="1923678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24DE889-E39C-4793-9732-4267E49C6F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5232" y="1463377"/>
            <a:ext cx="2232248" cy="2000721"/>
          </a:xfrm>
          <a:prstGeom prst="bentConnector3">
            <a:avLst>
              <a:gd name="adj1" fmla="val 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19F8042-2B32-48C2-A67A-FEF8719ADC39}"/>
              </a:ext>
            </a:extLst>
          </p:cNvPr>
          <p:cNvCxnSpPr/>
          <p:nvPr/>
        </p:nvCxnSpPr>
        <p:spPr>
          <a:xfrm rot="16200000" flipV="1">
            <a:off x="4373978" y="1797664"/>
            <a:ext cx="1908212" cy="1656184"/>
          </a:xfrm>
          <a:prstGeom prst="bentConnector3">
            <a:avLst>
              <a:gd name="adj1" fmla="val 10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F557A24-AB2D-44D2-A729-5D87E974E23A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6773243" y="3057274"/>
            <a:ext cx="1021645" cy="954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CDF7BE-20B4-4314-8A67-23813A266B20}"/>
              </a:ext>
            </a:extLst>
          </p:cNvPr>
          <p:cNvSpPr txBox="1"/>
          <p:nvPr/>
        </p:nvSpPr>
        <p:spPr>
          <a:xfrm>
            <a:off x="1150281" y="3316757"/>
            <a:ext cx="15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생산자 명단 추가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r>
              <a:rPr lang="ko-KR" altLang="en-US" sz="1400" dirty="0">
                <a:solidFill>
                  <a:schemeClr val="accent5"/>
                </a:solidFill>
              </a:rPr>
              <a:t>인센티브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297A7-CA4E-4B07-877A-09647C36AB46}"/>
              </a:ext>
            </a:extLst>
          </p:cNvPr>
          <p:cNvSpPr txBox="1"/>
          <p:nvPr/>
        </p:nvSpPr>
        <p:spPr>
          <a:xfrm>
            <a:off x="976189" y="4299950"/>
            <a:ext cx="1563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/>
                </a:solidFill>
              </a:rPr>
              <a:t>생산자 명단 신청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E0E3D-2FC0-4AAD-97F3-711D511095F9}"/>
              </a:ext>
            </a:extLst>
          </p:cNvPr>
          <p:cNvSpPr txBox="1"/>
          <p:nvPr/>
        </p:nvSpPr>
        <p:spPr>
          <a:xfrm>
            <a:off x="976189" y="2056618"/>
            <a:ext cx="1064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</a:rPr>
              <a:t>컨트랙트</a:t>
            </a:r>
            <a:r>
              <a:rPr lang="ko-KR" altLang="en-US" sz="1100" dirty="0">
                <a:solidFill>
                  <a:schemeClr val="accent2"/>
                </a:solidFill>
              </a:rPr>
              <a:t> 배포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3BF66-AC23-40BE-B26E-3CFF7C8987A5}"/>
              </a:ext>
            </a:extLst>
          </p:cNvPr>
          <p:cNvSpPr txBox="1"/>
          <p:nvPr/>
        </p:nvSpPr>
        <p:spPr>
          <a:xfrm>
            <a:off x="1689009" y="1143884"/>
            <a:ext cx="9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한전 소속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BB482F-52C9-4102-BA17-5E131D6BF512}"/>
              </a:ext>
            </a:extLst>
          </p:cNvPr>
          <p:cNvSpPr txBox="1"/>
          <p:nvPr/>
        </p:nvSpPr>
        <p:spPr>
          <a:xfrm>
            <a:off x="4163321" y="2596471"/>
            <a:ext cx="9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전력 판매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9DDE11-27BA-4AED-97E9-EC058E202186}"/>
              </a:ext>
            </a:extLst>
          </p:cNvPr>
          <p:cNvSpPr txBox="1"/>
          <p:nvPr/>
        </p:nvSpPr>
        <p:spPr>
          <a:xfrm>
            <a:off x="5261075" y="2244228"/>
            <a:ext cx="95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이더</a:t>
            </a:r>
            <a:r>
              <a:rPr lang="ko-KR" altLang="en-US" sz="1400" dirty="0"/>
              <a:t> 지급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6E18D-E259-4684-9514-A34E0293CC08}"/>
              </a:ext>
            </a:extLst>
          </p:cNvPr>
          <p:cNvSpPr txBox="1"/>
          <p:nvPr/>
        </p:nvSpPr>
        <p:spPr>
          <a:xfrm>
            <a:off x="3036760" y="2596471"/>
            <a:ext cx="9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이더</a:t>
            </a:r>
            <a:r>
              <a:rPr lang="ko-KR" altLang="en-US" sz="1400" dirty="0"/>
              <a:t> 지급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C5545-34F2-417B-936A-BE95D8383E5F}"/>
              </a:ext>
            </a:extLst>
          </p:cNvPr>
          <p:cNvSpPr txBox="1"/>
          <p:nvPr/>
        </p:nvSpPr>
        <p:spPr>
          <a:xfrm>
            <a:off x="6528999" y="1478643"/>
            <a:ext cx="9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전력 구매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A5855-4EFF-427A-BA5B-9C10C9DA5F02}"/>
              </a:ext>
            </a:extLst>
          </p:cNvPr>
          <p:cNvSpPr txBox="1"/>
          <p:nvPr/>
        </p:nvSpPr>
        <p:spPr>
          <a:xfrm>
            <a:off x="7371708" y="3406323"/>
            <a:ext cx="14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비상 시 </a:t>
            </a:r>
            <a:endParaRPr lang="en-US" altLang="ko-KR" sz="1400" dirty="0"/>
          </a:p>
          <a:p>
            <a:r>
              <a:rPr lang="ko-KR" altLang="en-US" sz="1400" dirty="0"/>
              <a:t>전력 구매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4DDC9-6928-4F73-82FF-7AE6A7AAB21E}"/>
              </a:ext>
            </a:extLst>
          </p:cNvPr>
          <p:cNvSpPr txBox="1"/>
          <p:nvPr/>
        </p:nvSpPr>
        <p:spPr>
          <a:xfrm>
            <a:off x="4542329" y="876658"/>
            <a:ext cx="197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동일 소규모 지역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2C3D7-CD5B-48C3-8CE9-1A12E0F49290}"/>
              </a:ext>
            </a:extLst>
          </p:cNvPr>
          <p:cNvSpPr txBox="1"/>
          <p:nvPr/>
        </p:nvSpPr>
        <p:spPr>
          <a:xfrm>
            <a:off x="7661874" y="869689"/>
            <a:ext cx="98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타 지역</a:t>
            </a:r>
          </a:p>
        </p:txBody>
      </p:sp>
    </p:spTree>
    <p:extLst>
      <p:ext uri="{BB962C8B-B14F-4D97-AF65-F5344CB8AC3E}">
        <p14:creationId xmlns:p14="http://schemas.microsoft.com/office/powerpoint/2010/main" val="352270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EE3D69-5FDA-4D55-9F20-5ED8CD413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코드 구성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BF117FB-80C9-4C89-86FD-8073F8FCF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91094"/>
              </p:ext>
            </p:extLst>
          </p:nvPr>
        </p:nvGraphicFramePr>
        <p:xfrm>
          <a:off x="413537" y="771550"/>
          <a:ext cx="8316926" cy="396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463">
                  <a:extLst>
                    <a:ext uri="{9D8B030D-6E8A-4147-A177-3AD203B41FA5}">
                      <a16:colId xmlns:a16="http://schemas.microsoft.com/office/drawing/2014/main" val="3459336112"/>
                    </a:ext>
                  </a:extLst>
                </a:gridCol>
                <a:gridCol w="4158463">
                  <a:extLst>
                    <a:ext uri="{9D8B030D-6E8A-4147-A177-3AD203B41FA5}">
                      <a16:colId xmlns:a16="http://schemas.microsoft.com/office/drawing/2014/main" val="4133205053"/>
                    </a:ext>
                  </a:extLst>
                </a:gridCol>
              </a:tblGrid>
              <a:tr h="47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491597"/>
                  </a:ext>
                </a:extLst>
              </a:tr>
              <a:tr h="69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Sell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생산자가 전력을 판매할 때 사용</a:t>
                      </a:r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생산자 명단에 있어야 활성화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673661"/>
                  </a:ext>
                </a:extLst>
              </a:tr>
              <a:tr h="69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Buy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소비자가 전력을 구매할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903388"/>
                  </a:ext>
                </a:extLst>
              </a:tr>
              <a:tr h="69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Status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노드들의 상태를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한전에 한해서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217344"/>
                  </a:ext>
                </a:extLst>
              </a:tr>
              <a:tr h="69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Register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한전이 생산자의 명단을 등록할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981437"/>
                  </a:ext>
                </a:extLst>
              </a:tr>
              <a:tr h="697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Incentive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일정한 주기를 가지고 인센티브 제공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한전이 인센티브 조건을 제시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94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1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17CF70-5696-4561-9B5F-959449F0F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온라인 회의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068DC01-5971-4A90-BCD7-365D423CED0B}"/>
              </a:ext>
            </a:extLst>
          </p:cNvPr>
          <p:cNvSpPr txBox="1">
            <a:spLocks/>
          </p:cNvSpPr>
          <p:nvPr/>
        </p:nvSpPr>
        <p:spPr>
          <a:xfrm>
            <a:off x="0" y="41559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zoom</a:t>
            </a:r>
            <a:r>
              <a:rPr lang="ko-KR" altLang="en-US" sz="2000" dirty="0"/>
              <a:t>을 통한 온라인 미팅 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7DB0A-CF99-4F82-8696-4372B6E9A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0" y="857055"/>
            <a:ext cx="5652120" cy="31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931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화면 슬라이드 쇼(16:9)</PresentationFormat>
  <Paragraphs>73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편 근형</cp:lastModifiedBy>
  <cp:revision>152</cp:revision>
  <dcterms:created xsi:type="dcterms:W3CDTF">2016-12-05T23:26:54Z</dcterms:created>
  <dcterms:modified xsi:type="dcterms:W3CDTF">2020-06-08T06:07:33Z</dcterms:modified>
</cp:coreProperties>
</file>