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8" r:id="rId9"/>
    <p:sldId id="271" r:id="rId10"/>
    <p:sldId id="264" r:id="rId11"/>
    <p:sldId id="266"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omart" initials="J" lastIdx="1" clrIdx="0">
    <p:extLst>
      <p:ext uri="{19B8F6BF-5375-455C-9EA6-DF929625EA0E}">
        <p15:presenceInfo xmlns:p15="http://schemas.microsoft.com/office/powerpoint/2012/main" userId="Jooma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200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6" d="100"/>
          <a:sy n="116" d="100"/>
        </p:scale>
        <p:origin x="6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BFC1-2EF8-44CA-B584-EC18E5DD5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49DE5-22B6-4CCA-843B-E792B7005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3B0F1-A281-4C61-ADE7-96D47EFE4CAC}"/>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4882CAF6-A10D-4030-8339-8C371794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BF39E-93CB-48D2-9EC4-A553C9BCE28A}"/>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39351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512E-03D6-4437-9154-DEF08D08F1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FC782F-4821-4995-BEA0-5FCDA9893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A4FC4-E6A7-4BD7-A294-9A973ECF205A}"/>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CB78B3AA-4148-4432-859C-8A5990F0B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768E5-80A1-4872-98E4-8C3B350FF6D9}"/>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320708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3BF00-55B4-4DFB-8A5B-8BC26AC478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B9459-B7F6-42AA-8E7F-F4B96EC27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BF94E-C7B2-4C7D-BD60-1B0F7875D400}"/>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13C7F37D-C41A-4D95-8B44-B8972FE8A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4FB60-EE3A-4C7E-BA83-5113CE9AA62C}"/>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369204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FB6D-21F0-4993-ADCD-BC54DE83D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AB77D-E603-4BB7-A2BA-9F9C62177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AA7C8-0576-44B0-AFDB-D6F0665D0FF0}"/>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A137629A-5990-4703-BAA3-E16469E7E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09A5C-58D9-489D-9B99-EEC5530FE13D}"/>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142503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E35D-5D3F-4598-AC1A-6706EFBBB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FC104F-F8AE-4FB3-9B6F-031DADA7E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BB2FF-564E-41C6-981D-071D8C4966A0}"/>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DE06D95B-E974-4400-AE6A-0878D40DA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327AC-7085-40CB-AEE8-ECC017DAC5CE}"/>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192947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71E8-5A70-4950-9894-E7456E7974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A63E0-0398-448C-87E2-0E1EBFDFA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AF1F78-C1EF-4D39-B3D0-9E9AE030BF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E345F-15AD-4898-A0A9-6A23ABA922D8}"/>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6" name="Footer Placeholder 5">
            <a:extLst>
              <a:ext uri="{FF2B5EF4-FFF2-40B4-BE49-F238E27FC236}">
                <a16:creationId xmlns:a16="http://schemas.microsoft.com/office/drawing/2014/main" id="{E9B0D9FB-D663-479F-AC81-DE6F769D3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10098-0CFE-4335-B720-FAE35156AFC5}"/>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331643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5AC3-34F0-4262-B854-101B413D5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C0982-7B7F-4AD8-A38C-EFB254113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1DC4C-9353-4EF3-B9EB-069BAA1CF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57553-4B95-4FE8-BE1C-18BC12809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64667-02F9-4D20-BE9D-10DDEE801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5A12F1-A2F9-47EB-A9C9-294D6E57367C}"/>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8" name="Footer Placeholder 7">
            <a:extLst>
              <a:ext uri="{FF2B5EF4-FFF2-40B4-BE49-F238E27FC236}">
                <a16:creationId xmlns:a16="http://schemas.microsoft.com/office/drawing/2014/main" id="{984AFFA3-AC99-4C2D-A367-C6F739DCA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78196B-ED08-45AC-9B57-9675B8502736}"/>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419102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35A4-0923-4563-82E5-33B1C681AB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BBB52-0A28-4B17-AA32-0727515A7B55}"/>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4" name="Footer Placeholder 3">
            <a:extLst>
              <a:ext uri="{FF2B5EF4-FFF2-40B4-BE49-F238E27FC236}">
                <a16:creationId xmlns:a16="http://schemas.microsoft.com/office/drawing/2014/main" id="{FF2050CF-EB0F-4939-83E6-6667CA3C83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D71C05-5993-4C6D-9F72-91526C4E2687}"/>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106324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7115D-B19E-4463-A094-884BB1A1B6DC}"/>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3" name="Footer Placeholder 2">
            <a:extLst>
              <a:ext uri="{FF2B5EF4-FFF2-40B4-BE49-F238E27FC236}">
                <a16:creationId xmlns:a16="http://schemas.microsoft.com/office/drawing/2014/main" id="{5B8A1079-F5BA-4780-9D8C-0046EA9A4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2ADA31-A54F-434B-A9B2-D8EB6A17C97B}"/>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416915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138B-7488-459E-A7F3-9BBCCD639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2091C-F447-4019-B132-1F8B8D714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99CEA0-2BEE-4DCA-B6EA-86A3F1BE3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ED001-BBC5-4AAC-A0FA-575778A523E1}"/>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6" name="Footer Placeholder 5">
            <a:extLst>
              <a:ext uri="{FF2B5EF4-FFF2-40B4-BE49-F238E27FC236}">
                <a16:creationId xmlns:a16="http://schemas.microsoft.com/office/drawing/2014/main" id="{B088BCDF-6412-49C1-8B9F-BD6817720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CB2ED-AC2E-40F4-8D41-89AC6B2F0212}"/>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91707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4FAF-6183-4DDF-92AA-8C7E907BD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27E43-EDF9-4AED-8A46-05B65A676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BE6C5-E45E-4258-B9AF-38FB1DF8E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509AB-9C8B-4A28-B713-71C293FD02DC}"/>
              </a:ext>
            </a:extLst>
          </p:cNvPr>
          <p:cNvSpPr>
            <a:spLocks noGrp="1"/>
          </p:cNvSpPr>
          <p:nvPr>
            <p:ph type="dt" sz="half" idx="10"/>
          </p:nvPr>
        </p:nvSpPr>
        <p:spPr/>
        <p:txBody>
          <a:bodyPr/>
          <a:lstStyle/>
          <a:p>
            <a:fld id="{8E52FC3B-582F-4280-A942-84BB37CFBA50}" type="datetimeFigureOut">
              <a:rPr lang="en-US" smtClean="0"/>
              <a:t>1/14/2022</a:t>
            </a:fld>
            <a:endParaRPr lang="en-US"/>
          </a:p>
        </p:txBody>
      </p:sp>
      <p:sp>
        <p:nvSpPr>
          <p:cNvPr id="6" name="Footer Placeholder 5">
            <a:extLst>
              <a:ext uri="{FF2B5EF4-FFF2-40B4-BE49-F238E27FC236}">
                <a16:creationId xmlns:a16="http://schemas.microsoft.com/office/drawing/2014/main" id="{E723F412-0507-40FD-BAD9-FEDDB8FC7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0D293-E2CE-4A87-ADA0-100FBCE68EA3}"/>
              </a:ext>
            </a:extLst>
          </p:cNvPr>
          <p:cNvSpPr>
            <a:spLocks noGrp="1"/>
          </p:cNvSpPr>
          <p:nvPr>
            <p:ph type="sldNum" sz="quarter" idx="12"/>
          </p:nvPr>
        </p:nvSpPr>
        <p:spPr/>
        <p:txBody>
          <a:bodyPr/>
          <a:lstStyle/>
          <a:p>
            <a:fld id="{330096CA-D3F9-497F-BCD4-04FE096EA360}" type="slidenum">
              <a:rPr lang="en-US" smtClean="0"/>
              <a:t>‹#›</a:t>
            </a:fld>
            <a:endParaRPr lang="en-US"/>
          </a:p>
        </p:txBody>
      </p:sp>
    </p:spTree>
    <p:extLst>
      <p:ext uri="{BB962C8B-B14F-4D97-AF65-F5344CB8AC3E}">
        <p14:creationId xmlns:p14="http://schemas.microsoft.com/office/powerpoint/2010/main" val="409285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33F2A-1FE2-42E4-9A8A-F489C753F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9A229B-F04D-428C-8B67-CB45FFE4C1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4174A-38CF-4D98-835B-60A9D6545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2FC3B-582F-4280-A942-84BB37CFBA50}" type="datetimeFigureOut">
              <a:rPr lang="en-US" smtClean="0"/>
              <a:t>1/14/2022</a:t>
            </a:fld>
            <a:endParaRPr lang="en-US"/>
          </a:p>
        </p:txBody>
      </p:sp>
      <p:sp>
        <p:nvSpPr>
          <p:cNvPr id="5" name="Footer Placeholder 4">
            <a:extLst>
              <a:ext uri="{FF2B5EF4-FFF2-40B4-BE49-F238E27FC236}">
                <a16:creationId xmlns:a16="http://schemas.microsoft.com/office/drawing/2014/main" id="{EDC4C4C1-4100-431A-9FAA-AC9BD9F42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95F8B7-96E9-4F4E-81B0-85C3E24C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096CA-D3F9-497F-BCD4-04FE096EA360}" type="slidenum">
              <a:rPr lang="en-US" smtClean="0"/>
              <a:t>‹#›</a:t>
            </a:fld>
            <a:endParaRPr lang="en-US"/>
          </a:p>
        </p:txBody>
      </p:sp>
    </p:spTree>
    <p:extLst>
      <p:ext uri="{BB962C8B-B14F-4D97-AF65-F5344CB8AC3E}">
        <p14:creationId xmlns:p14="http://schemas.microsoft.com/office/powerpoint/2010/main" val="4040143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A594-811F-4BAB-BC8F-AD744CA4BE5F}"/>
              </a:ext>
            </a:extLst>
          </p:cNvPr>
          <p:cNvSpPr>
            <a:spLocks noGrp="1"/>
          </p:cNvSpPr>
          <p:nvPr>
            <p:ph type="ctrTitle"/>
          </p:nvPr>
        </p:nvSpPr>
        <p:spPr>
          <a:xfrm>
            <a:off x="1176528" y="1060317"/>
            <a:ext cx="9838944" cy="2387600"/>
          </a:xfrm>
        </p:spPr>
        <p:txBody>
          <a:bodyPr>
            <a:noAutofit/>
          </a:bodyPr>
          <a:lstStyle/>
          <a:p>
            <a:r>
              <a:rPr lang="en-US" b="1" dirty="0">
                <a:solidFill>
                  <a:srgbClr val="82002B"/>
                </a:solidFill>
                <a:latin typeface="Calibri" panose="020F0502020204030204" pitchFamily="34" charset="0"/>
                <a:cs typeface="Calibri" panose="020F0502020204030204" pitchFamily="34" charset="0"/>
              </a:rPr>
              <a:t>Extraction of additional rating dimensions from reviews</a:t>
            </a:r>
          </a:p>
        </p:txBody>
      </p:sp>
      <p:sp>
        <p:nvSpPr>
          <p:cNvPr id="3" name="Subtitle 2">
            <a:extLst>
              <a:ext uri="{FF2B5EF4-FFF2-40B4-BE49-F238E27FC236}">
                <a16:creationId xmlns:a16="http://schemas.microsoft.com/office/drawing/2014/main" id="{7594E6E3-C5B2-4F19-AD18-AA032397074E}"/>
              </a:ext>
            </a:extLst>
          </p:cNvPr>
          <p:cNvSpPr>
            <a:spLocks noGrp="1"/>
          </p:cNvSpPr>
          <p:nvPr>
            <p:ph type="subTitle" idx="1"/>
          </p:nvPr>
        </p:nvSpPr>
        <p:spPr/>
        <p:txBody>
          <a:bodyPr/>
          <a:lstStyle/>
          <a:p>
            <a:r>
              <a:rPr lang="en-US" b="1" dirty="0">
                <a:latin typeface="Calibri" panose="020F0502020204030204" pitchFamily="34" charset="0"/>
                <a:cs typeface="Calibri" panose="020F0502020204030204" pitchFamily="34" charset="0"/>
              </a:rPr>
              <a:t>Capstone Project</a:t>
            </a:r>
          </a:p>
          <a:p>
            <a:r>
              <a:rPr lang="en-US" b="1" dirty="0">
                <a:latin typeface="Calibri" panose="020F0502020204030204" pitchFamily="34" charset="0"/>
                <a:cs typeface="Calibri" panose="020F0502020204030204" pitchFamily="34" charset="0"/>
              </a:rPr>
              <a:t>DSI1011</a:t>
            </a:r>
          </a:p>
          <a:p>
            <a:r>
              <a:rPr lang="en-US" b="1" dirty="0">
                <a:latin typeface="Calibri" panose="020F0502020204030204" pitchFamily="34" charset="0"/>
                <a:cs typeface="Calibri" panose="020F0502020204030204" pitchFamily="34" charset="0"/>
              </a:rPr>
              <a:t>Joomart Achekeev</a:t>
            </a:r>
          </a:p>
        </p:txBody>
      </p:sp>
      <p:pic>
        <p:nvPicPr>
          <p:cNvPr id="5" name="Picture 4">
            <a:extLst>
              <a:ext uri="{FF2B5EF4-FFF2-40B4-BE49-F238E27FC236}">
                <a16:creationId xmlns:a16="http://schemas.microsoft.com/office/drawing/2014/main" id="{FBD8AF59-8BFD-45C6-B03B-D26BE1746737}"/>
              </a:ext>
            </a:extLst>
          </p:cNvPr>
          <p:cNvPicPr>
            <a:picLocks noChangeAspect="1"/>
          </p:cNvPicPr>
          <p:nvPr/>
        </p:nvPicPr>
        <p:blipFill>
          <a:blip r:embed="rId2"/>
          <a:stretch>
            <a:fillRect/>
          </a:stretch>
        </p:blipFill>
        <p:spPr>
          <a:xfrm>
            <a:off x="278589" y="201235"/>
            <a:ext cx="1795878" cy="704961"/>
          </a:xfrm>
          <a:prstGeom prst="rect">
            <a:avLst/>
          </a:prstGeom>
        </p:spPr>
      </p:pic>
      <p:pic>
        <p:nvPicPr>
          <p:cNvPr id="7" name="Picture 6">
            <a:extLst>
              <a:ext uri="{FF2B5EF4-FFF2-40B4-BE49-F238E27FC236}">
                <a16:creationId xmlns:a16="http://schemas.microsoft.com/office/drawing/2014/main" id="{977D6903-92B1-4166-9DA6-95587FFA6F7F}"/>
              </a:ext>
            </a:extLst>
          </p:cNvPr>
          <p:cNvPicPr>
            <a:picLocks noChangeAspect="1"/>
          </p:cNvPicPr>
          <p:nvPr/>
        </p:nvPicPr>
        <p:blipFill>
          <a:blip r:embed="rId3"/>
          <a:stretch>
            <a:fillRect/>
          </a:stretch>
        </p:blipFill>
        <p:spPr>
          <a:xfrm>
            <a:off x="4066892" y="5158671"/>
            <a:ext cx="4058216" cy="990738"/>
          </a:xfrm>
          <a:prstGeom prst="rect">
            <a:avLst/>
          </a:prstGeom>
        </p:spPr>
      </p:pic>
      <p:sp>
        <p:nvSpPr>
          <p:cNvPr id="8" name="TextBox 7">
            <a:extLst>
              <a:ext uri="{FF2B5EF4-FFF2-40B4-BE49-F238E27FC236}">
                <a16:creationId xmlns:a16="http://schemas.microsoft.com/office/drawing/2014/main" id="{4E2A027F-408F-48D1-B0D1-9A3A2DD7DC3B}"/>
              </a:ext>
            </a:extLst>
          </p:cNvPr>
          <p:cNvSpPr txBox="1"/>
          <p:nvPr/>
        </p:nvSpPr>
        <p:spPr>
          <a:xfrm>
            <a:off x="9785445" y="6521257"/>
            <a:ext cx="2483892" cy="230832"/>
          </a:xfrm>
          <a:prstGeom prst="rect">
            <a:avLst/>
          </a:prstGeom>
          <a:noFill/>
        </p:spPr>
        <p:txBody>
          <a:bodyPr wrap="square" rtlCol="0">
            <a:spAutoFit/>
          </a:bodyPr>
          <a:lstStyle/>
          <a:p>
            <a:r>
              <a:rPr lang="en-US" sz="900" dirty="0"/>
              <a:t>All images and raw data are owned by yelp.com</a:t>
            </a:r>
          </a:p>
        </p:txBody>
      </p:sp>
    </p:spTree>
    <p:extLst>
      <p:ext uri="{BB962C8B-B14F-4D97-AF65-F5344CB8AC3E}">
        <p14:creationId xmlns:p14="http://schemas.microsoft.com/office/powerpoint/2010/main" val="131891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a:t>
            </a:r>
          </a:p>
        </p:txBody>
      </p:sp>
      <p:pic>
        <p:nvPicPr>
          <p:cNvPr id="7" name="Content Placeholder 6">
            <a:extLst>
              <a:ext uri="{FF2B5EF4-FFF2-40B4-BE49-F238E27FC236}">
                <a16:creationId xmlns:a16="http://schemas.microsoft.com/office/drawing/2014/main" id="{57D899AB-4B16-4C56-BC28-3CEB695A9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457530"/>
            <a:ext cx="8579756" cy="5193250"/>
          </a:xfrm>
        </p:spPr>
      </p:pic>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7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2"/>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27CD493E-659F-4326-A49E-20E10A36AC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403" y="1565666"/>
            <a:ext cx="9209033" cy="5047132"/>
          </a:xfrm>
        </p:spPr>
      </p:pic>
    </p:spTree>
    <p:extLst>
      <p:ext uri="{BB962C8B-B14F-4D97-AF65-F5344CB8AC3E}">
        <p14:creationId xmlns:p14="http://schemas.microsoft.com/office/powerpoint/2010/main" val="92384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2"/>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F18B3968-11F9-4811-8556-37B2AE3ED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437" y="1565664"/>
            <a:ext cx="9459895" cy="5164054"/>
          </a:xfrm>
        </p:spPr>
      </p:pic>
    </p:spTree>
    <p:extLst>
      <p:ext uri="{BB962C8B-B14F-4D97-AF65-F5344CB8AC3E}">
        <p14:creationId xmlns:p14="http://schemas.microsoft.com/office/powerpoint/2010/main" val="212844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Skills gained</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lstStyle/>
          <a:p>
            <a:pPr>
              <a:buBlip>
                <a:blip r:embed="rId2"/>
              </a:buBlip>
            </a:pPr>
            <a:r>
              <a:rPr lang="en-US" dirty="0"/>
              <a:t> Cloud computing basics</a:t>
            </a:r>
          </a:p>
          <a:p>
            <a:pPr>
              <a:buBlip>
                <a:blip r:embed="rId2"/>
              </a:buBlip>
            </a:pPr>
            <a:r>
              <a:rPr lang="en-US" dirty="0"/>
              <a:t> Multiprocessing basics</a:t>
            </a:r>
          </a:p>
          <a:p>
            <a:pPr>
              <a:buBlip>
                <a:blip r:embed="rId2"/>
              </a:buBlip>
            </a:pPr>
            <a:r>
              <a:rPr lang="en-US" dirty="0"/>
              <a:t> General understanding of GAN</a:t>
            </a:r>
          </a:p>
          <a:p>
            <a:pPr>
              <a:buBlip>
                <a:blip r:embed="rId2"/>
              </a:buBlip>
            </a:pPr>
            <a:r>
              <a:rPr lang="en-US" dirty="0"/>
              <a:t> Pickling everything</a:t>
            </a:r>
          </a:p>
          <a:p>
            <a:pPr>
              <a:buBlip>
                <a:blip r:embed="rId2"/>
              </a:buBlip>
            </a:pPr>
            <a:r>
              <a:rPr lang="en-US" dirty="0"/>
              <a:t> </a:t>
            </a:r>
            <a:r>
              <a:rPr lang="en-US" b="1" u="sng" dirty="0"/>
              <a:t>.loc</a:t>
            </a:r>
            <a:r>
              <a:rPr lang="en-US" dirty="0"/>
              <a:t> and not </a:t>
            </a:r>
            <a:r>
              <a:rPr lang="en-US" i="1" dirty="0"/>
              <a:t>df[df[‘something’] ==‘other’] = value</a:t>
            </a:r>
          </a:p>
          <a:p>
            <a:pPr>
              <a:buBlip>
                <a:blip r:embed="rId2"/>
              </a:buBlip>
            </a:pPr>
            <a:r>
              <a:rPr lang="en-US" dirty="0"/>
              <a:t> additional libraries useful for NLP such as </a:t>
            </a:r>
            <a:r>
              <a:rPr lang="en-US" dirty="0" err="1"/>
              <a:t>langdetect</a:t>
            </a:r>
            <a:endParaRPr lang="en-US" dirty="0"/>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Contents</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lstStyle/>
          <a:p>
            <a:pPr>
              <a:buBlip>
                <a:blip r:embed="rId2"/>
              </a:buBlip>
            </a:pPr>
            <a:r>
              <a:rPr lang="en-US" dirty="0"/>
              <a:t> Introduction</a:t>
            </a:r>
          </a:p>
          <a:p>
            <a:pPr>
              <a:buBlip>
                <a:blip r:embed="rId2"/>
              </a:buBlip>
            </a:pPr>
            <a:r>
              <a:rPr lang="en-US" dirty="0"/>
              <a:t> Data</a:t>
            </a:r>
          </a:p>
          <a:p>
            <a:pPr>
              <a:buBlip>
                <a:blip r:embed="rId2"/>
              </a:buBlip>
            </a:pPr>
            <a:r>
              <a:rPr lang="en-US" dirty="0"/>
              <a:t> Preprocessing</a:t>
            </a:r>
          </a:p>
          <a:p>
            <a:pPr>
              <a:buBlip>
                <a:blip r:embed="rId2"/>
              </a:buBlip>
            </a:pPr>
            <a:r>
              <a:rPr lang="en-US" dirty="0"/>
              <a:t> Modelling</a:t>
            </a:r>
          </a:p>
          <a:p>
            <a:pPr>
              <a:buBlip>
                <a:blip r:embed="rId2"/>
              </a:buBlip>
            </a:pPr>
            <a:r>
              <a:rPr lang="en-US" dirty="0"/>
              <a:t> Results</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Introduction</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lstStyle/>
          <a:p>
            <a:pPr>
              <a:buBlip>
                <a:blip r:embed="rId2"/>
              </a:buBlip>
            </a:pPr>
            <a:r>
              <a:rPr lang="en-US" dirty="0"/>
              <a:t> The original idea was to extract additional dimensions such as food quality or speed of service out of the text reviews in the yelp dataset.</a:t>
            </a:r>
          </a:p>
          <a:p>
            <a:pPr>
              <a:buBlip>
                <a:blip r:embed="rId2"/>
              </a:buBlip>
            </a:pPr>
            <a:r>
              <a:rPr lang="en-US" dirty="0"/>
              <a:t> While working on the project an additional idea popped up to generate an ‘average’ text review, mean() of all the reviews but in text</a:t>
            </a:r>
          </a:p>
          <a:p>
            <a:pPr>
              <a:buBlip>
                <a:blip r:embed="rId2"/>
              </a:buBlip>
            </a:pPr>
            <a:r>
              <a:rPr lang="en-US" dirty="0"/>
              <a:t> Then </a:t>
            </a:r>
            <a:r>
              <a:rPr lang="en-US" dirty="0" err="1"/>
              <a:t>Streamlit</a:t>
            </a:r>
            <a:endParaRPr lang="en-US" dirty="0"/>
          </a:p>
          <a:p>
            <a:pPr>
              <a:buBlip>
                <a:blip r:embed="rId2"/>
              </a:buBlip>
            </a:pPr>
            <a:r>
              <a:rPr lang="en-US" dirty="0"/>
              <a:t> Then GAN</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2F34CCF1-28F7-49BC-B4AF-AAC44DFA4D08}"/>
              </a:ext>
            </a:extLst>
          </p:cNvPr>
          <p:cNvGrpSpPr/>
          <p:nvPr/>
        </p:nvGrpSpPr>
        <p:grpSpPr>
          <a:xfrm>
            <a:off x="1087089" y="5364501"/>
            <a:ext cx="9732379" cy="523220"/>
            <a:chOff x="1568673" y="4558351"/>
            <a:chExt cx="9732379" cy="523220"/>
          </a:xfrm>
        </p:grpSpPr>
        <p:cxnSp>
          <p:nvCxnSpPr>
            <p:cNvPr id="7" name="Straight Connector 6">
              <a:extLst>
                <a:ext uri="{FF2B5EF4-FFF2-40B4-BE49-F238E27FC236}">
                  <a16:creationId xmlns:a16="http://schemas.microsoft.com/office/drawing/2014/main" id="{8DFC88A8-DA3C-4831-B1BE-2BD305010042}"/>
                </a:ext>
              </a:extLst>
            </p:cNvPr>
            <p:cNvCxnSpPr>
              <a:cxnSpLocks/>
            </p:cNvCxnSpPr>
            <p:nvPr/>
          </p:nvCxnSpPr>
          <p:spPr>
            <a:xfrm>
              <a:off x="2593075" y="4870704"/>
              <a:ext cx="6714698" cy="0"/>
            </a:xfrm>
            <a:prstGeom prst="line">
              <a:avLst/>
            </a:prstGeom>
            <a:ln w="76200">
              <a:solidFill>
                <a:srgbClr val="FF0000"/>
              </a:solidFill>
              <a:headEnd type="oval"/>
              <a:tailEnd type="stealth" w="med"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DC9FCC-EBC7-46B4-89A1-43A5F9FD4E08}"/>
                </a:ext>
              </a:extLst>
            </p:cNvPr>
            <p:cNvSpPr txBox="1"/>
            <p:nvPr/>
          </p:nvSpPr>
          <p:spPr>
            <a:xfrm>
              <a:off x="1568673" y="4558351"/>
              <a:ext cx="910397" cy="523220"/>
            </a:xfrm>
            <a:prstGeom prst="rect">
              <a:avLst/>
            </a:prstGeom>
            <a:noFill/>
          </p:spPr>
          <p:txBody>
            <a:bodyPr wrap="square" rtlCol="0">
              <a:spAutoFit/>
            </a:bodyPr>
            <a:lstStyle/>
            <a:p>
              <a:r>
                <a:rPr lang="en-US" sz="2800" b="1" dirty="0"/>
                <a:t>Data</a:t>
              </a:r>
            </a:p>
          </p:txBody>
        </p:sp>
        <p:sp>
          <p:nvSpPr>
            <p:cNvPr id="11" name="TextBox 10">
              <a:extLst>
                <a:ext uri="{FF2B5EF4-FFF2-40B4-BE49-F238E27FC236}">
                  <a16:creationId xmlns:a16="http://schemas.microsoft.com/office/drawing/2014/main" id="{241E06AE-725F-48C0-B95A-94664B5A62EB}"/>
                </a:ext>
              </a:extLst>
            </p:cNvPr>
            <p:cNvSpPr txBox="1"/>
            <p:nvPr/>
          </p:nvSpPr>
          <p:spPr>
            <a:xfrm>
              <a:off x="9340368" y="4558351"/>
              <a:ext cx="1960684" cy="523220"/>
            </a:xfrm>
            <a:prstGeom prst="rect">
              <a:avLst/>
            </a:prstGeom>
            <a:noFill/>
          </p:spPr>
          <p:txBody>
            <a:bodyPr wrap="square" rtlCol="0">
              <a:spAutoFit/>
            </a:bodyPr>
            <a:lstStyle/>
            <a:p>
              <a:r>
                <a:rPr lang="en-US" sz="2800" b="1" dirty="0"/>
                <a:t>Dimensions</a:t>
              </a:r>
            </a:p>
          </p:txBody>
        </p:sp>
      </p:grpSp>
      <p:grpSp>
        <p:nvGrpSpPr>
          <p:cNvPr id="27" name="Group 26">
            <a:extLst>
              <a:ext uri="{FF2B5EF4-FFF2-40B4-BE49-F238E27FC236}">
                <a16:creationId xmlns:a16="http://schemas.microsoft.com/office/drawing/2014/main" id="{658013E1-82F9-4B64-8A87-E6E288424917}"/>
              </a:ext>
            </a:extLst>
          </p:cNvPr>
          <p:cNvGrpSpPr/>
          <p:nvPr/>
        </p:nvGrpSpPr>
        <p:grpSpPr>
          <a:xfrm>
            <a:off x="5707676" y="5676854"/>
            <a:ext cx="5295604" cy="1000217"/>
            <a:chOff x="6189260" y="4870704"/>
            <a:chExt cx="5295604" cy="1000217"/>
          </a:xfrm>
        </p:grpSpPr>
        <p:cxnSp>
          <p:nvCxnSpPr>
            <p:cNvPr id="20" name="Straight Connector 19">
              <a:extLst>
                <a:ext uri="{FF2B5EF4-FFF2-40B4-BE49-F238E27FC236}">
                  <a16:creationId xmlns:a16="http://schemas.microsoft.com/office/drawing/2014/main" id="{99E92A56-C491-4D8E-BDB3-02EC8DABDAA6}"/>
                </a:ext>
              </a:extLst>
            </p:cNvPr>
            <p:cNvCxnSpPr>
              <a:cxnSpLocks/>
            </p:cNvCxnSpPr>
            <p:nvPr/>
          </p:nvCxnSpPr>
          <p:spPr>
            <a:xfrm>
              <a:off x="6789761" y="5691843"/>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28DD0D-22DD-4B99-A397-D259B36E5A9E}"/>
                </a:ext>
              </a:extLst>
            </p:cNvPr>
            <p:cNvCxnSpPr>
              <a:cxnSpLocks/>
            </p:cNvCxnSpPr>
            <p:nvPr/>
          </p:nvCxnSpPr>
          <p:spPr>
            <a:xfrm>
              <a:off x="6189260" y="4870704"/>
              <a:ext cx="632545" cy="836676"/>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DCC61F6-1C53-4D4E-A4CE-C143B4E89918}"/>
                </a:ext>
              </a:extLst>
            </p:cNvPr>
            <p:cNvSpPr txBox="1"/>
            <p:nvPr/>
          </p:nvSpPr>
          <p:spPr>
            <a:xfrm>
              <a:off x="9042596" y="5347701"/>
              <a:ext cx="2442268" cy="523220"/>
            </a:xfrm>
            <a:prstGeom prst="rect">
              <a:avLst/>
            </a:prstGeom>
            <a:noFill/>
          </p:spPr>
          <p:txBody>
            <a:bodyPr wrap="square" rtlCol="0">
              <a:spAutoFit/>
            </a:bodyPr>
            <a:lstStyle/>
            <a:p>
              <a:r>
                <a:rPr lang="en-US" sz="2800" b="1" dirty="0"/>
                <a:t>‘Mean’ review</a:t>
              </a:r>
            </a:p>
          </p:txBody>
        </p:sp>
      </p:grpSp>
      <p:grpSp>
        <p:nvGrpSpPr>
          <p:cNvPr id="36" name="Group 35">
            <a:extLst>
              <a:ext uri="{FF2B5EF4-FFF2-40B4-BE49-F238E27FC236}">
                <a16:creationId xmlns:a16="http://schemas.microsoft.com/office/drawing/2014/main" id="{46EF454F-0260-42EE-8BCB-4C61DE6E539D}"/>
              </a:ext>
            </a:extLst>
          </p:cNvPr>
          <p:cNvGrpSpPr/>
          <p:nvPr/>
        </p:nvGrpSpPr>
        <p:grpSpPr>
          <a:xfrm>
            <a:off x="4766691" y="4604691"/>
            <a:ext cx="5442232" cy="1072163"/>
            <a:chOff x="5248275" y="3798541"/>
            <a:chExt cx="5442232" cy="1072163"/>
          </a:xfrm>
        </p:grpSpPr>
        <p:cxnSp>
          <p:nvCxnSpPr>
            <p:cNvPr id="30" name="Straight Connector 29">
              <a:extLst>
                <a:ext uri="{FF2B5EF4-FFF2-40B4-BE49-F238E27FC236}">
                  <a16:creationId xmlns:a16="http://schemas.microsoft.com/office/drawing/2014/main" id="{360F2CA8-10C9-4DD7-8935-9ED0A2CF9ABF}"/>
                </a:ext>
              </a:extLst>
            </p:cNvPr>
            <p:cNvCxnSpPr>
              <a:cxnSpLocks/>
            </p:cNvCxnSpPr>
            <p:nvPr/>
          </p:nvCxnSpPr>
          <p:spPr>
            <a:xfrm>
              <a:off x="5999316" y="4060151"/>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244253-F711-4550-B459-66468A5C85C7}"/>
                </a:ext>
              </a:extLst>
            </p:cNvPr>
            <p:cNvCxnSpPr>
              <a:cxnSpLocks/>
            </p:cNvCxnSpPr>
            <p:nvPr/>
          </p:nvCxnSpPr>
          <p:spPr>
            <a:xfrm flipV="1">
              <a:off x="5248275" y="4049567"/>
              <a:ext cx="777240" cy="821137"/>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0A889B1-13E5-461A-ABF8-18569117C54D}"/>
                </a:ext>
              </a:extLst>
            </p:cNvPr>
            <p:cNvSpPr txBox="1"/>
            <p:nvPr/>
          </p:nvSpPr>
          <p:spPr>
            <a:xfrm>
              <a:off x="8248239" y="3798541"/>
              <a:ext cx="2442268" cy="523220"/>
            </a:xfrm>
            <a:prstGeom prst="rect">
              <a:avLst/>
            </a:prstGeom>
            <a:noFill/>
          </p:spPr>
          <p:txBody>
            <a:bodyPr wrap="square" rtlCol="0">
              <a:spAutoFit/>
            </a:bodyPr>
            <a:lstStyle/>
            <a:p>
              <a:r>
                <a:rPr lang="en-US" sz="2800" b="1" dirty="0" err="1"/>
                <a:t>Streamlit</a:t>
              </a:r>
              <a:endParaRPr lang="en-US" sz="2800" b="1" dirty="0"/>
            </a:p>
          </p:txBody>
        </p:sp>
      </p:grpSp>
      <p:grpSp>
        <p:nvGrpSpPr>
          <p:cNvPr id="45" name="Group 44">
            <a:extLst>
              <a:ext uri="{FF2B5EF4-FFF2-40B4-BE49-F238E27FC236}">
                <a16:creationId xmlns:a16="http://schemas.microsoft.com/office/drawing/2014/main" id="{90EE6DC3-F557-411F-8B93-13BB35C25449}"/>
              </a:ext>
            </a:extLst>
          </p:cNvPr>
          <p:cNvGrpSpPr/>
          <p:nvPr/>
        </p:nvGrpSpPr>
        <p:grpSpPr>
          <a:xfrm>
            <a:off x="7027164" y="5765229"/>
            <a:ext cx="5215138" cy="740610"/>
            <a:chOff x="7399020" y="5752265"/>
            <a:chExt cx="5215138" cy="740610"/>
          </a:xfrm>
        </p:grpSpPr>
        <p:cxnSp>
          <p:nvCxnSpPr>
            <p:cNvPr id="38" name="Straight Connector 37">
              <a:extLst>
                <a:ext uri="{FF2B5EF4-FFF2-40B4-BE49-F238E27FC236}">
                  <a16:creationId xmlns:a16="http://schemas.microsoft.com/office/drawing/2014/main" id="{327E4871-7C63-470D-82B0-3ACBE6EBA00A}"/>
                </a:ext>
              </a:extLst>
            </p:cNvPr>
            <p:cNvCxnSpPr>
              <a:cxnSpLocks/>
            </p:cNvCxnSpPr>
            <p:nvPr/>
          </p:nvCxnSpPr>
          <p:spPr>
            <a:xfrm>
              <a:off x="7919055" y="6024541"/>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56CB17-F49D-408E-A2DB-ED062491157C}"/>
                </a:ext>
              </a:extLst>
            </p:cNvPr>
            <p:cNvCxnSpPr>
              <a:cxnSpLocks/>
            </p:cNvCxnSpPr>
            <p:nvPr/>
          </p:nvCxnSpPr>
          <p:spPr>
            <a:xfrm flipV="1">
              <a:off x="7399020" y="6013875"/>
              <a:ext cx="544830" cy="479000"/>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BD76AE3-00EA-4CBF-867F-910F9CF2067B}"/>
                </a:ext>
              </a:extLst>
            </p:cNvPr>
            <p:cNvSpPr txBox="1"/>
            <p:nvPr/>
          </p:nvSpPr>
          <p:spPr>
            <a:xfrm>
              <a:off x="10171890" y="5752265"/>
              <a:ext cx="2442268" cy="523220"/>
            </a:xfrm>
            <a:prstGeom prst="rect">
              <a:avLst/>
            </a:prstGeom>
            <a:noFill/>
          </p:spPr>
          <p:txBody>
            <a:bodyPr wrap="square" rtlCol="0">
              <a:spAutoFit/>
            </a:bodyPr>
            <a:lstStyle/>
            <a:p>
              <a:r>
                <a:rPr lang="en-US" sz="2800" b="1" dirty="0"/>
                <a:t>GAN</a:t>
              </a:r>
            </a:p>
          </p:txBody>
        </p:sp>
      </p:grpSp>
    </p:spTree>
    <p:extLst>
      <p:ext uri="{BB962C8B-B14F-4D97-AF65-F5344CB8AC3E}">
        <p14:creationId xmlns:p14="http://schemas.microsoft.com/office/powerpoint/2010/main" val="351905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Data</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lstStyle/>
          <a:p>
            <a:pPr>
              <a:buBlip>
                <a:blip r:embed="rId2"/>
              </a:buBlip>
            </a:pPr>
            <a:r>
              <a:rPr lang="en-US" dirty="0"/>
              <a:t> Yelp academic dataset for 2019. Includes 6'835'403 (6.8 Gb) review of 160'585 (121 Mb) business data. </a:t>
            </a:r>
          </a:p>
          <a:p>
            <a:pPr marL="0" indent="0">
              <a:buNone/>
            </a:pPr>
            <a:r>
              <a:rPr lang="en-US" dirty="0"/>
              <a:t> </a:t>
            </a:r>
          </a:p>
          <a:p>
            <a:pPr>
              <a:buBlip>
                <a:blip r:embed="rId2"/>
              </a:buBlip>
            </a:pPr>
            <a:r>
              <a:rPr lang="en-US" dirty="0"/>
              <a:t>It includes such data as business ID, address, reviews, reviewer id, review id, dates and other data.</a:t>
            </a:r>
          </a:p>
          <a:p>
            <a:pPr marL="0" indent="0">
              <a:buNone/>
            </a:pPr>
            <a:r>
              <a:rPr lang="en-US" dirty="0"/>
              <a:t> </a:t>
            </a:r>
          </a:p>
          <a:p>
            <a:pPr>
              <a:buBlip>
                <a:blip r:embed="rId2"/>
              </a:buBlip>
            </a:pPr>
            <a:r>
              <a:rPr lang="en-US" dirty="0"/>
              <a:t>This dataset is provided free of charge for academic purposes.</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22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Preprocessing</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normAutofit fontScale="85000" lnSpcReduction="20000"/>
          </a:bodyPr>
          <a:lstStyle/>
          <a:p>
            <a:pPr>
              <a:buBlip>
                <a:blip r:embed="rId2"/>
              </a:buBlip>
            </a:pPr>
            <a:r>
              <a:rPr lang="en-US" dirty="0"/>
              <a:t> Chunking: Even for a powerful cloud computing instance the yelp dataset was too big. using chunking method, chunked up the dataset into 9 chunks with 1_000_000 reviews each.</a:t>
            </a:r>
          </a:p>
          <a:p>
            <a:pPr>
              <a:buBlip>
                <a:blip r:embed="rId2"/>
              </a:buBlip>
            </a:pPr>
            <a:r>
              <a:rPr lang="en-US" dirty="0"/>
              <a:t>Restaurants: Deleted all the reviews data that was not about the restaurants.</a:t>
            </a:r>
          </a:p>
          <a:p>
            <a:pPr>
              <a:buBlip>
                <a:blip r:embed="rId2"/>
              </a:buBlip>
            </a:pPr>
            <a:r>
              <a:rPr lang="en-US" dirty="0"/>
              <a:t>Combining: Combined all the processed chunks into single dataset.</a:t>
            </a:r>
          </a:p>
          <a:p>
            <a:pPr>
              <a:buBlip>
                <a:blip r:embed="rId2"/>
              </a:buBlip>
            </a:pPr>
            <a:r>
              <a:rPr lang="en-US" dirty="0"/>
              <a:t>Time cut-off: Data contained reviews dating back to 2004, to be on the safe side deleted every review that was before 01-01-2011.</a:t>
            </a:r>
          </a:p>
          <a:p>
            <a:pPr>
              <a:buBlip>
                <a:blip r:embed="rId2"/>
              </a:buBlip>
            </a:pPr>
            <a:r>
              <a:rPr lang="en-US" dirty="0"/>
              <a:t>Rearranging: Rearranged the columns and deleted the unneeded columns</a:t>
            </a:r>
          </a:p>
          <a:p>
            <a:pPr>
              <a:buBlip>
                <a:blip r:embed="rId2"/>
              </a:buBlip>
            </a:pPr>
            <a:r>
              <a:rPr lang="en-US" dirty="0"/>
              <a:t>Language: cleared non English reviews with </a:t>
            </a:r>
            <a:r>
              <a:rPr lang="en-US" dirty="0" err="1"/>
              <a:t>langdetect</a:t>
            </a:r>
            <a:r>
              <a:rPr lang="en-US" dirty="0"/>
              <a:t> library and its method .detect()</a:t>
            </a:r>
          </a:p>
          <a:p>
            <a:pPr>
              <a:buBlip>
                <a:blip r:embed="rId2"/>
              </a:buBlip>
            </a:pPr>
            <a:r>
              <a:rPr lang="en-US" dirty="0"/>
              <a:t>US only: Yelp data includes data for Canada also, created a filter and fed the whole dataset to it.</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Modelling</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normAutofit fontScale="77500" lnSpcReduction="20000"/>
          </a:bodyPr>
          <a:lstStyle/>
          <a:p>
            <a:pPr>
              <a:buBlip>
                <a:blip r:embed="rId2"/>
              </a:buBlip>
            </a:pPr>
            <a:r>
              <a:rPr lang="en-US" dirty="0"/>
              <a:t> The modelling includes 'handmade' dimensions analysis, similar to the sentiment analysis and BERT model fed with a single string from all reviews for a single business.</a:t>
            </a:r>
          </a:p>
          <a:p>
            <a:pPr marL="0" indent="0">
              <a:buNone/>
            </a:pPr>
            <a:endParaRPr lang="en-US" dirty="0"/>
          </a:p>
          <a:p>
            <a:pPr>
              <a:buBlip>
                <a:blip r:embed="rId2"/>
              </a:buBlip>
            </a:pPr>
            <a:r>
              <a:rPr lang="en-US" dirty="0"/>
              <a:t>Dimension markers include synonyms for such words as tasty, delicious, fast, slow, quick, comfortable and others from https://www.thesaurus.com/. These dimensions, after lemmatization are used to count the single string reviews for each business and are used to calculate through a series of transformations ratings on a 1 to 5 scale for food quality, service speed, service quality, and atmosphere (more thoroughly can be seen in the code)</a:t>
            </a:r>
          </a:p>
          <a:p>
            <a:pPr>
              <a:buBlip>
                <a:blip r:embed="rId2"/>
              </a:buBlip>
            </a:pPr>
            <a:endParaRPr lang="en-US" dirty="0"/>
          </a:p>
          <a:p>
            <a:pPr>
              <a:buBlip>
                <a:blip r:embed="rId2"/>
              </a:buBlip>
            </a:pPr>
            <a:r>
              <a:rPr lang="en-US" dirty="0"/>
              <a:t>BERT model. The special standalone summarize method of the model with certain hyperparameters is used to summarize the reviews into a single mean review. The review is then returned to the </a:t>
            </a:r>
            <a:r>
              <a:rPr lang="en-US" dirty="0" err="1"/>
              <a:t>dataframe</a:t>
            </a:r>
            <a:r>
              <a:rPr lang="en-US" dirty="0"/>
              <a:t> to its corresponding </a:t>
            </a:r>
            <a:r>
              <a:rPr lang="en-US" dirty="0" err="1"/>
              <a:t>business_id</a:t>
            </a:r>
            <a:r>
              <a:rPr lang="en-US" dirty="0"/>
              <a:t>.</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8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2"/>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2F34CCF1-28F7-49BC-B4AF-AAC44DFA4D08}"/>
              </a:ext>
            </a:extLst>
          </p:cNvPr>
          <p:cNvGrpSpPr/>
          <p:nvPr/>
        </p:nvGrpSpPr>
        <p:grpSpPr>
          <a:xfrm>
            <a:off x="1041040" y="3323601"/>
            <a:ext cx="9732379" cy="523220"/>
            <a:chOff x="1568673" y="4558351"/>
            <a:chExt cx="9732379" cy="523220"/>
          </a:xfrm>
        </p:grpSpPr>
        <p:cxnSp>
          <p:nvCxnSpPr>
            <p:cNvPr id="7" name="Straight Connector 6">
              <a:extLst>
                <a:ext uri="{FF2B5EF4-FFF2-40B4-BE49-F238E27FC236}">
                  <a16:creationId xmlns:a16="http://schemas.microsoft.com/office/drawing/2014/main" id="{8DFC88A8-DA3C-4831-B1BE-2BD305010042}"/>
                </a:ext>
              </a:extLst>
            </p:cNvPr>
            <p:cNvCxnSpPr>
              <a:cxnSpLocks/>
            </p:cNvCxnSpPr>
            <p:nvPr/>
          </p:nvCxnSpPr>
          <p:spPr>
            <a:xfrm>
              <a:off x="2593075" y="4870704"/>
              <a:ext cx="6714698" cy="0"/>
            </a:xfrm>
            <a:prstGeom prst="line">
              <a:avLst/>
            </a:prstGeom>
            <a:ln w="76200">
              <a:solidFill>
                <a:srgbClr val="FF0000"/>
              </a:solidFill>
              <a:headEnd type="oval"/>
              <a:tailEnd type="stealth" w="med"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DC9FCC-EBC7-46B4-89A1-43A5F9FD4E08}"/>
                </a:ext>
              </a:extLst>
            </p:cNvPr>
            <p:cNvSpPr txBox="1"/>
            <p:nvPr/>
          </p:nvSpPr>
          <p:spPr>
            <a:xfrm>
              <a:off x="1568673" y="4558351"/>
              <a:ext cx="910397" cy="523220"/>
            </a:xfrm>
            <a:prstGeom prst="rect">
              <a:avLst/>
            </a:prstGeom>
            <a:noFill/>
          </p:spPr>
          <p:txBody>
            <a:bodyPr wrap="square" rtlCol="0">
              <a:spAutoFit/>
            </a:bodyPr>
            <a:lstStyle/>
            <a:p>
              <a:r>
                <a:rPr lang="en-US" sz="2800" b="1" dirty="0"/>
                <a:t>Data</a:t>
              </a:r>
            </a:p>
          </p:txBody>
        </p:sp>
        <p:sp>
          <p:nvSpPr>
            <p:cNvPr id="11" name="TextBox 10">
              <a:extLst>
                <a:ext uri="{FF2B5EF4-FFF2-40B4-BE49-F238E27FC236}">
                  <a16:creationId xmlns:a16="http://schemas.microsoft.com/office/drawing/2014/main" id="{241E06AE-725F-48C0-B95A-94664B5A62EB}"/>
                </a:ext>
              </a:extLst>
            </p:cNvPr>
            <p:cNvSpPr txBox="1"/>
            <p:nvPr/>
          </p:nvSpPr>
          <p:spPr>
            <a:xfrm>
              <a:off x="9340368" y="4558351"/>
              <a:ext cx="1960684" cy="523220"/>
            </a:xfrm>
            <a:prstGeom prst="rect">
              <a:avLst/>
            </a:prstGeom>
            <a:noFill/>
          </p:spPr>
          <p:txBody>
            <a:bodyPr wrap="square" rtlCol="0">
              <a:spAutoFit/>
            </a:bodyPr>
            <a:lstStyle/>
            <a:p>
              <a:r>
                <a:rPr lang="en-US" sz="2800" b="1" dirty="0"/>
                <a:t>Dimensions</a:t>
              </a:r>
            </a:p>
          </p:txBody>
        </p:sp>
      </p:grpSp>
      <p:grpSp>
        <p:nvGrpSpPr>
          <p:cNvPr id="27" name="Group 26">
            <a:extLst>
              <a:ext uri="{FF2B5EF4-FFF2-40B4-BE49-F238E27FC236}">
                <a16:creationId xmlns:a16="http://schemas.microsoft.com/office/drawing/2014/main" id="{658013E1-82F9-4B64-8A87-E6E288424917}"/>
              </a:ext>
            </a:extLst>
          </p:cNvPr>
          <p:cNvGrpSpPr/>
          <p:nvPr/>
        </p:nvGrpSpPr>
        <p:grpSpPr>
          <a:xfrm>
            <a:off x="5661627" y="3635954"/>
            <a:ext cx="5295604" cy="1000217"/>
            <a:chOff x="6189260" y="4870704"/>
            <a:chExt cx="5295604" cy="1000217"/>
          </a:xfrm>
        </p:grpSpPr>
        <p:cxnSp>
          <p:nvCxnSpPr>
            <p:cNvPr id="20" name="Straight Connector 19">
              <a:extLst>
                <a:ext uri="{FF2B5EF4-FFF2-40B4-BE49-F238E27FC236}">
                  <a16:creationId xmlns:a16="http://schemas.microsoft.com/office/drawing/2014/main" id="{99E92A56-C491-4D8E-BDB3-02EC8DABDAA6}"/>
                </a:ext>
              </a:extLst>
            </p:cNvPr>
            <p:cNvCxnSpPr>
              <a:cxnSpLocks/>
            </p:cNvCxnSpPr>
            <p:nvPr/>
          </p:nvCxnSpPr>
          <p:spPr>
            <a:xfrm>
              <a:off x="6789761" y="5691843"/>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28DD0D-22DD-4B99-A397-D259B36E5A9E}"/>
                </a:ext>
              </a:extLst>
            </p:cNvPr>
            <p:cNvCxnSpPr>
              <a:cxnSpLocks/>
            </p:cNvCxnSpPr>
            <p:nvPr/>
          </p:nvCxnSpPr>
          <p:spPr>
            <a:xfrm>
              <a:off x="6189260" y="4870704"/>
              <a:ext cx="632545" cy="836676"/>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DCC61F6-1C53-4D4E-A4CE-C143B4E89918}"/>
                </a:ext>
              </a:extLst>
            </p:cNvPr>
            <p:cNvSpPr txBox="1"/>
            <p:nvPr/>
          </p:nvSpPr>
          <p:spPr>
            <a:xfrm>
              <a:off x="9042596" y="5347701"/>
              <a:ext cx="2442268" cy="523220"/>
            </a:xfrm>
            <a:prstGeom prst="rect">
              <a:avLst/>
            </a:prstGeom>
            <a:noFill/>
          </p:spPr>
          <p:txBody>
            <a:bodyPr wrap="square" rtlCol="0">
              <a:spAutoFit/>
            </a:bodyPr>
            <a:lstStyle/>
            <a:p>
              <a:r>
                <a:rPr lang="en-US" sz="2800" b="1" dirty="0"/>
                <a:t>‘Mean’ review</a:t>
              </a:r>
            </a:p>
          </p:txBody>
        </p:sp>
      </p:grpSp>
      <p:grpSp>
        <p:nvGrpSpPr>
          <p:cNvPr id="36" name="Group 35">
            <a:extLst>
              <a:ext uri="{FF2B5EF4-FFF2-40B4-BE49-F238E27FC236}">
                <a16:creationId xmlns:a16="http://schemas.microsoft.com/office/drawing/2014/main" id="{46EF454F-0260-42EE-8BCB-4C61DE6E539D}"/>
              </a:ext>
            </a:extLst>
          </p:cNvPr>
          <p:cNvGrpSpPr/>
          <p:nvPr/>
        </p:nvGrpSpPr>
        <p:grpSpPr>
          <a:xfrm>
            <a:off x="4720642" y="2563791"/>
            <a:ext cx="5442232" cy="1072163"/>
            <a:chOff x="5248275" y="3798541"/>
            <a:chExt cx="5442232" cy="1072163"/>
          </a:xfrm>
        </p:grpSpPr>
        <p:cxnSp>
          <p:nvCxnSpPr>
            <p:cNvPr id="30" name="Straight Connector 29">
              <a:extLst>
                <a:ext uri="{FF2B5EF4-FFF2-40B4-BE49-F238E27FC236}">
                  <a16:creationId xmlns:a16="http://schemas.microsoft.com/office/drawing/2014/main" id="{360F2CA8-10C9-4DD7-8935-9ED0A2CF9ABF}"/>
                </a:ext>
              </a:extLst>
            </p:cNvPr>
            <p:cNvCxnSpPr>
              <a:cxnSpLocks/>
            </p:cNvCxnSpPr>
            <p:nvPr/>
          </p:nvCxnSpPr>
          <p:spPr>
            <a:xfrm>
              <a:off x="5999316" y="4060151"/>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2244253-F711-4550-B459-66468A5C85C7}"/>
                </a:ext>
              </a:extLst>
            </p:cNvPr>
            <p:cNvCxnSpPr>
              <a:cxnSpLocks/>
            </p:cNvCxnSpPr>
            <p:nvPr/>
          </p:nvCxnSpPr>
          <p:spPr>
            <a:xfrm flipV="1">
              <a:off x="5248275" y="4049567"/>
              <a:ext cx="777240" cy="821137"/>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0A889B1-13E5-461A-ABF8-18569117C54D}"/>
                </a:ext>
              </a:extLst>
            </p:cNvPr>
            <p:cNvSpPr txBox="1"/>
            <p:nvPr/>
          </p:nvSpPr>
          <p:spPr>
            <a:xfrm>
              <a:off x="8248239" y="3798541"/>
              <a:ext cx="2442268" cy="523220"/>
            </a:xfrm>
            <a:prstGeom prst="rect">
              <a:avLst/>
            </a:prstGeom>
            <a:noFill/>
          </p:spPr>
          <p:txBody>
            <a:bodyPr wrap="square" rtlCol="0">
              <a:spAutoFit/>
            </a:bodyPr>
            <a:lstStyle/>
            <a:p>
              <a:r>
                <a:rPr lang="en-US" sz="2800" b="1" dirty="0" err="1"/>
                <a:t>Streamlit</a:t>
              </a:r>
              <a:endParaRPr lang="en-US" sz="2800" b="1" dirty="0"/>
            </a:p>
          </p:txBody>
        </p:sp>
      </p:grpSp>
      <p:grpSp>
        <p:nvGrpSpPr>
          <p:cNvPr id="45" name="Group 44">
            <a:extLst>
              <a:ext uri="{FF2B5EF4-FFF2-40B4-BE49-F238E27FC236}">
                <a16:creationId xmlns:a16="http://schemas.microsoft.com/office/drawing/2014/main" id="{90EE6DC3-F557-411F-8B93-13BB35C25449}"/>
              </a:ext>
            </a:extLst>
          </p:cNvPr>
          <p:cNvGrpSpPr/>
          <p:nvPr/>
        </p:nvGrpSpPr>
        <p:grpSpPr>
          <a:xfrm>
            <a:off x="6757449" y="3732020"/>
            <a:ext cx="5215138" cy="740610"/>
            <a:chOff x="7399020" y="5752265"/>
            <a:chExt cx="5215138" cy="740610"/>
          </a:xfrm>
        </p:grpSpPr>
        <p:cxnSp>
          <p:nvCxnSpPr>
            <p:cNvPr id="38" name="Straight Connector 37">
              <a:extLst>
                <a:ext uri="{FF2B5EF4-FFF2-40B4-BE49-F238E27FC236}">
                  <a16:creationId xmlns:a16="http://schemas.microsoft.com/office/drawing/2014/main" id="{327E4871-7C63-470D-82B0-3ACBE6EBA00A}"/>
                </a:ext>
              </a:extLst>
            </p:cNvPr>
            <p:cNvCxnSpPr>
              <a:cxnSpLocks/>
            </p:cNvCxnSpPr>
            <p:nvPr/>
          </p:nvCxnSpPr>
          <p:spPr>
            <a:xfrm>
              <a:off x="7919055" y="6024541"/>
              <a:ext cx="2248923" cy="0"/>
            </a:xfrm>
            <a:prstGeom prst="line">
              <a:avLst/>
            </a:prstGeom>
            <a:ln w="76200">
              <a:solidFill>
                <a:srgbClr val="FF0000"/>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56CB17-F49D-408E-A2DB-ED062491157C}"/>
                </a:ext>
              </a:extLst>
            </p:cNvPr>
            <p:cNvCxnSpPr>
              <a:cxnSpLocks/>
            </p:cNvCxnSpPr>
            <p:nvPr/>
          </p:nvCxnSpPr>
          <p:spPr>
            <a:xfrm flipV="1">
              <a:off x="7399020" y="6013875"/>
              <a:ext cx="544830" cy="479000"/>
            </a:xfrm>
            <a:prstGeom prst="line">
              <a:avLst/>
            </a:prstGeom>
            <a:ln w="76200">
              <a:solidFill>
                <a:srgbClr val="FF0000"/>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BD76AE3-00EA-4CBF-867F-910F9CF2067B}"/>
                </a:ext>
              </a:extLst>
            </p:cNvPr>
            <p:cNvSpPr txBox="1"/>
            <p:nvPr/>
          </p:nvSpPr>
          <p:spPr>
            <a:xfrm>
              <a:off x="10171890" y="5752265"/>
              <a:ext cx="2442268" cy="523220"/>
            </a:xfrm>
            <a:prstGeom prst="rect">
              <a:avLst/>
            </a:prstGeom>
            <a:noFill/>
          </p:spPr>
          <p:txBody>
            <a:bodyPr wrap="square" rtlCol="0">
              <a:spAutoFit/>
            </a:bodyPr>
            <a:lstStyle/>
            <a:p>
              <a:r>
                <a:rPr lang="en-US" sz="2800" b="1" dirty="0"/>
                <a:t>GAN</a:t>
              </a:r>
            </a:p>
          </p:txBody>
        </p:sp>
      </p:grpSp>
      <p:sp>
        <p:nvSpPr>
          <p:cNvPr id="23" name="TextBox 22">
            <a:extLst>
              <a:ext uri="{FF2B5EF4-FFF2-40B4-BE49-F238E27FC236}">
                <a16:creationId xmlns:a16="http://schemas.microsoft.com/office/drawing/2014/main" id="{3656927F-F99D-4AE9-842A-0E7FF58E1F1B}"/>
              </a:ext>
            </a:extLst>
          </p:cNvPr>
          <p:cNvSpPr txBox="1"/>
          <p:nvPr/>
        </p:nvSpPr>
        <p:spPr>
          <a:xfrm>
            <a:off x="9736097" y="2682705"/>
            <a:ext cx="730078" cy="1015663"/>
          </a:xfrm>
          <a:prstGeom prst="rect">
            <a:avLst/>
          </a:prstGeom>
          <a:noFill/>
        </p:spPr>
        <p:txBody>
          <a:bodyPr wrap="square" rtlCol="0">
            <a:spAutoFit/>
          </a:bodyPr>
          <a:lstStyle/>
          <a:p>
            <a:r>
              <a:rPr lang="en-US" sz="6000" dirty="0">
                <a:solidFill>
                  <a:srgbClr val="00B050"/>
                </a:solidFill>
                <a:sym typeface="Wingdings" panose="05000000000000000000" pitchFamily="2" charset="2"/>
              </a:rPr>
              <a:t></a:t>
            </a:r>
            <a:endParaRPr lang="en-US" sz="6000" dirty="0">
              <a:solidFill>
                <a:srgbClr val="00B050"/>
              </a:solidFill>
            </a:endParaRPr>
          </a:p>
        </p:txBody>
      </p:sp>
      <p:sp>
        <p:nvSpPr>
          <p:cNvPr id="24" name="TextBox 23">
            <a:extLst>
              <a:ext uri="{FF2B5EF4-FFF2-40B4-BE49-F238E27FC236}">
                <a16:creationId xmlns:a16="http://schemas.microsoft.com/office/drawing/2014/main" id="{398E3E94-3D02-49AA-BEA3-FFB2F7A9F62E}"/>
              </a:ext>
            </a:extLst>
          </p:cNvPr>
          <p:cNvSpPr txBox="1"/>
          <p:nvPr/>
        </p:nvSpPr>
        <p:spPr>
          <a:xfrm>
            <a:off x="10548933" y="4155827"/>
            <a:ext cx="730078" cy="1015663"/>
          </a:xfrm>
          <a:prstGeom prst="rect">
            <a:avLst/>
          </a:prstGeom>
          <a:noFill/>
        </p:spPr>
        <p:txBody>
          <a:bodyPr wrap="square" rtlCol="0">
            <a:spAutoFit/>
          </a:bodyPr>
          <a:lstStyle/>
          <a:p>
            <a:r>
              <a:rPr lang="en-US" sz="6000" dirty="0">
                <a:solidFill>
                  <a:srgbClr val="00B050"/>
                </a:solidFill>
                <a:sym typeface="Wingdings" panose="05000000000000000000" pitchFamily="2" charset="2"/>
              </a:rPr>
              <a:t></a:t>
            </a:r>
            <a:endParaRPr lang="en-US" sz="6000" dirty="0">
              <a:solidFill>
                <a:srgbClr val="00B050"/>
              </a:solidFill>
            </a:endParaRPr>
          </a:p>
        </p:txBody>
      </p:sp>
      <p:sp>
        <p:nvSpPr>
          <p:cNvPr id="25" name="TextBox 24">
            <a:extLst>
              <a:ext uri="{FF2B5EF4-FFF2-40B4-BE49-F238E27FC236}">
                <a16:creationId xmlns:a16="http://schemas.microsoft.com/office/drawing/2014/main" id="{B5968759-9E0B-4137-853A-6CB626DBE1BF}"/>
              </a:ext>
            </a:extLst>
          </p:cNvPr>
          <p:cNvSpPr txBox="1"/>
          <p:nvPr/>
        </p:nvSpPr>
        <p:spPr>
          <a:xfrm>
            <a:off x="8224890" y="2336819"/>
            <a:ext cx="572322" cy="1015663"/>
          </a:xfrm>
          <a:prstGeom prst="rect">
            <a:avLst/>
          </a:prstGeom>
          <a:noFill/>
        </p:spPr>
        <p:txBody>
          <a:bodyPr wrap="square" rtlCol="0">
            <a:spAutoFit/>
          </a:bodyPr>
          <a:lstStyle/>
          <a:p>
            <a:r>
              <a:rPr lang="en-US" sz="6000" dirty="0">
                <a:solidFill>
                  <a:srgbClr val="C00000"/>
                </a:solidFill>
                <a:sym typeface="Wingdings" panose="05000000000000000000" pitchFamily="2" charset="2"/>
              </a:rPr>
              <a:t>X</a:t>
            </a:r>
            <a:endParaRPr lang="en-US" sz="6000" dirty="0">
              <a:solidFill>
                <a:srgbClr val="C00000"/>
              </a:solidFill>
            </a:endParaRPr>
          </a:p>
        </p:txBody>
      </p:sp>
      <p:sp>
        <p:nvSpPr>
          <p:cNvPr id="29" name="TextBox 28">
            <a:extLst>
              <a:ext uri="{FF2B5EF4-FFF2-40B4-BE49-F238E27FC236}">
                <a16:creationId xmlns:a16="http://schemas.microsoft.com/office/drawing/2014/main" id="{1ECF13B3-1C51-42A3-AC81-5301485BE486}"/>
              </a:ext>
            </a:extLst>
          </p:cNvPr>
          <p:cNvSpPr txBox="1"/>
          <p:nvPr/>
        </p:nvSpPr>
        <p:spPr>
          <a:xfrm>
            <a:off x="9642764" y="3481854"/>
            <a:ext cx="572322" cy="1015663"/>
          </a:xfrm>
          <a:prstGeom prst="rect">
            <a:avLst/>
          </a:prstGeom>
          <a:noFill/>
        </p:spPr>
        <p:txBody>
          <a:bodyPr wrap="square" rtlCol="0">
            <a:spAutoFit/>
          </a:bodyPr>
          <a:lstStyle/>
          <a:p>
            <a:r>
              <a:rPr lang="en-US" sz="6000" dirty="0">
                <a:solidFill>
                  <a:srgbClr val="C00000"/>
                </a:solidFill>
                <a:sym typeface="Wingdings" panose="05000000000000000000" pitchFamily="2" charset="2"/>
              </a:rPr>
              <a:t>X</a:t>
            </a:r>
            <a:endParaRPr lang="en-US" sz="6000" dirty="0">
              <a:solidFill>
                <a:srgbClr val="C00000"/>
              </a:solidFill>
            </a:endParaRPr>
          </a:p>
        </p:txBody>
      </p:sp>
    </p:spTree>
    <p:extLst>
      <p:ext uri="{BB962C8B-B14F-4D97-AF65-F5344CB8AC3E}">
        <p14:creationId xmlns:p14="http://schemas.microsoft.com/office/powerpoint/2010/main" val="2366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 (4.5 food quality index)</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normAutofit fontScale="92500" lnSpcReduction="20000"/>
          </a:bodyPr>
          <a:lstStyle/>
          <a:p>
            <a:pPr>
              <a:buBlip>
                <a:blip r:embed="rId2"/>
              </a:buBlip>
            </a:pPr>
            <a:r>
              <a:rPr lang="en-US" dirty="0"/>
              <a:t>The Green Mesquite BBQ (4 star yelp rating)</a:t>
            </a:r>
          </a:p>
          <a:p>
            <a:pPr marL="914400" lvl="2" indent="0">
              <a:buNone/>
            </a:pPr>
            <a:r>
              <a:rPr lang="en-US" dirty="0"/>
              <a:t>Had a late lunch at 2 pm on a Tuesday with my husband. I would definitely visit them again if I am in the area and craving BBQ. I am not a fan of get your meat and add your </a:t>
            </a:r>
            <a:r>
              <a:rPr lang="en-US" dirty="0" err="1"/>
              <a:t>sause</a:t>
            </a:r>
            <a:r>
              <a:rPr lang="en-US" dirty="0"/>
              <a:t>, same with Bill Miller...What happened to BBQ on the Actual Pit? I didn't like the BBQ sauce that was on it.</a:t>
            </a:r>
          </a:p>
          <a:p>
            <a:pPr>
              <a:buBlip>
                <a:blip r:embed="rId2"/>
              </a:buBlip>
            </a:pPr>
            <a:r>
              <a:rPr lang="en-US" dirty="0"/>
              <a:t> Habana </a:t>
            </a:r>
            <a:r>
              <a:rPr lang="en-US" dirty="0" err="1"/>
              <a:t>Soco</a:t>
            </a:r>
            <a:r>
              <a:rPr lang="en-US" dirty="0"/>
              <a:t> Restaurant (4 star yelp rating)</a:t>
            </a:r>
          </a:p>
          <a:p>
            <a:pPr marL="914400" lvl="2" indent="0">
              <a:buNone/>
            </a:pPr>
            <a:r>
              <a:rPr lang="en-US" dirty="0"/>
              <a:t>Growing up, my mom had a friend who was from Key West. I was thinking it was Mexican food, but when the chips and salsa didn't appear, I realized I was not in the typical "</a:t>
            </a:r>
            <a:r>
              <a:rPr lang="en-US" dirty="0" err="1"/>
              <a:t>tex-mex</a:t>
            </a:r>
            <a:r>
              <a:rPr lang="en-US" dirty="0"/>
              <a:t>" venue we often hit. I recommend to the ceviche and the Maduros Frito as appetizers as this the first place I've eaten in the US that tastes like home. The restaurant has </a:t>
            </a:r>
            <a:r>
              <a:rPr lang="en-US" dirty="0" err="1"/>
              <a:t>cuban</a:t>
            </a:r>
            <a:r>
              <a:rPr lang="en-US" dirty="0"/>
              <a:t> employees and atmosphere feels good but once our food arrives </a:t>
            </a:r>
            <a:r>
              <a:rPr lang="en-US" dirty="0" err="1"/>
              <a:t>ropa</a:t>
            </a:r>
            <a:r>
              <a:rPr lang="en-US" dirty="0"/>
              <a:t> </a:t>
            </a:r>
            <a:r>
              <a:rPr lang="en-US" dirty="0" err="1"/>
              <a:t>vieja</a:t>
            </a:r>
            <a:r>
              <a:rPr lang="en-US" dirty="0"/>
              <a:t> was salty ... way too much salty.</a:t>
            </a:r>
          </a:p>
          <a:p>
            <a:pPr>
              <a:buBlip>
                <a:blip r:embed="rId2"/>
              </a:buBlip>
            </a:pPr>
            <a:r>
              <a:rPr lang="en-US" dirty="0"/>
              <a:t> </a:t>
            </a:r>
            <a:r>
              <a:rPr lang="en-US" dirty="0" err="1"/>
              <a:t>Titaya's</a:t>
            </a:r>
            <a:r>
              <a:rPr lang="en-US" dirty="0"/>
              <a:t> Thai Cuisine (5 star yelp rating)</a:t>
            </a:r>
          </a:p>
          <a:p>
            <a:pPr marL="914400" lvl="2" indent="0">
              <a:buNone/>
            </a:pPr>
            <a:r>
              <a:rPr lang="en-US" dirty="0"/>
              <a:t>Yummy, yummy, yummy - my favorite Thai restaurant in Austin! My favorite is the Gang Dang curry (with chicken but the tofu is amazing here) and the Jungle curry is nice, but my friend who LOVES spicy stuff said it wasn't as hot as he'd like. Pad see </a:t>
            </a:r>
            <a:r>
              <a:rPr lang="en-US" dirty="0" err="1"/>
              <a:t>ew</a:t>
            </a:r>
            <a:r>
              <a:rPr lang="en-US" dirty="0"/>
              <a:t> is always a must for me and I can say that this place did the dish justice but it wasn't over the top extraordinary. Either way, I know I will have a great meal in a great restaurant. If I lived here, this would be my go-to spot for Thai food.</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33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6A-A224-4F7A-BA4A-814E234F7CB3}"/>
              </a:ext>
            </a:extLst>
          </p:cNvPr>
          <p:cNvSpPr>
            <a:spLocks noGrp="1"/>
          </p:cNvSpPr>
          <p:nvPr>
            <p:ph type="title"/>
          </p:nvPr>
        </p:nvSpPr>
        <p:spPr>
          <a:xfrm>
            <a:off x="2023872" y="365125"/>
            <a:ext cx="9329928" cy="1325563"/>
          </a:xfrm>
        </p:spPr>
        <p:txBody>
          <a:bodyPr/>
          <a:lstStyle/>
          <a:p>
            <a:r>
              <a:rPr lang="en-US" b="1" dirty="0">
                <a:solidFill>
                  <a:srgbClr val="82002B"/>
                </a:solidFill>
                <a:latin typeface="+mn-lt"/>
              </a:rPr>
              <a:t>Results (4.5 food quality index)</a:t>
            </a:r>
          </a:p>
        </p:txBody>
      </p:sp>
      <p:sp>
        <p:nvSpPr>
          <p:cNvPr id="3" name="Content Placeholder 2">
            <a:extLst>
              <a:ext uri="{FF2B5EF4-FFF2-40B4-BE49-F238E27FC236}">
                <a16:creationId xmlns:a16="http://schemas.microsoft.com/office/drawing/2014/main" id="{4965EDF2-8C6C-40DE-82BA-981B9E1BC8F0}"/>
              </a:ext>
            </a:extLst>
          </p:cNvPr>
          <p:cNvSpPr>
            <a:spLocks noGrp="1"/>
          </p:cNvSpPr>
          <p:nvPr>
            <p:ph idx="1"/>
          </p:nvPr>
        </p:nvSpPr>
        <p:spPr/>
        <p:txBody>
          <a:bodyPr>
            <a:normAutofit fontScale="85000" lnSpcReduction="20000"/>
          </a:bodyPr>
          <a:lstStyle/>
          <a:p>
            <a:pPr>
              <a:buBlip>
                <a:blip r:embed="rId2"/>
              </a:buBlip>
            </a:pPr>
            <a:r>
              <a:rPr lang="en-US" dirty="0"/>
              <a:t>The Green Mesquite BBQ (4 star yelp rating)</a:t>
            </a:r>
          </a:p>
          <a:p>
            <a:pPr marL="914400" lvl="2" indent="0">
              <a:buNone/>
            </a:pPr>
            <a:r>
              <a:rPr lang="en-US" dirty="0"/>
              <a:t>Food Quality Index: 3.5</a:t>
            </a:r>
          </a:p>
          <a:p>
            <a:pPr marL="914400" lvl="2" indent="0">
              <a:buNone/>
            </a:pPr>
            <a:r>
              <a:rPr lang="en-US" dirty="0"/>
              <a:t>Service Speed Index: 3.5</a:t>
            </a:r>
          </a:p>
          <a:p>
            <a:pPr marL="914400" lvl="2" indent="0">
              <a:buNone/>
            </a:pPr>
            <a:r>
              <a:rPr lang="en-US" dirty="0"/>
              <a:t>Service Quality Index: 4.5</a:t>
            </a:r>
          </a:p>
          <a:p>
            <a:pPr marL="914400" lvl="2" indent="0">
              <a:buNone/>
            </a:pPr>
            <a:r>
              <a:rPr lang="en-US" dirty="0"/>
              <a:t>Atmosphere Index: 2.3</a:t>
            </a:r>
          </a:p>
          <a:p>
            <a:pPr>
              <a:buBlip>
                <a:blip r:embed="rId2"/>
              </a:buBlip>
            </a:pPr>
            <a:r>
              <a:rPr lang="en-US" dirty="0"/>
              <a:t> Habana </a:t>
            </a:r>
            <a:r>
              <a:rPr lang="en-US" dirty="0" err="1"/>
              <a:t>Soco</a:t>
            </a:r>
            <a:r>
              <a:rPr lang="en-US" dirty="0"/>
              <a:t> Restaurant (4 star yelp rating)</a:t>
            </a:r>
          </a:p>
          <a:p>
            <a:pPr marL="914400" lvl="2" indent="0">
              <a:buNone/>
            </a:pPr>
            <a:r>
              <a:rPr lang="en-US" dirty="0"/>
              <a:t>Food Quality Index: 4.5</a:t>
            </a:r>
          </a:p>
          <a:p>
            <a:pPr marL="914400" lvl="2" indent="0">
              <a:buNone/>
            </a:pPr>
            <a:r>
              <a:rPr lang="en-US" dirty="0"/>
              <a:t>Service Speed Index: 2</a:t>
            </a:r>
          </a:p>
          <a:p>
            <a:pPr marL="914400" lvl="2" indent="0">
              <a:buNone/>
            </a:pPr>
            <a:r>
              <a:rPr lang="en-US" dirty="0"/>
              <a:t>Service Quality Index: 4.5</a:t>
            </a:r>
          </a:p>
          <a:p>
            <a:pPr marL="914400" lvl="2" indent="0">
              <a:buNone/>
            </a:pPr>
            <a:r>
              <a:rPr lang="en-US" dirty="0"/>
              <a:t>Atmosphere Index: 3.5</a:t>
            </a:r>
          </a:p>
          <a:p>
            <a:pPr>
              <a:buBlip>
                <a:blip r:embed="rId2"/>
              </a:buBlip>
            </a:pPr>
            <a:r>
              <a:rPr lang="en-US" dirty="0"/>
              <a:t> </a:t>
            </a:r>
            <a:r>
              <a:rPr lang="en-US" dirty="0" err="1"/>
              <a:t>Titaya's</a:t>
            </a:r>
            <a:r>
              <a:rPr lang="en-US" dirty="0"/>
              <a:t> Thai Cuisine (5 star yelp rating)</a:t>
            </a:r>
          </a:p>
          <a:p>
            <a:pPr marL="914400" lvl="2" indent="0">
              <a:buNone/>
            </a:pPr>
            <a:r>
              <a:rPr lang="en-US" dirty="0"/>
              <a:t>Food Quality Index: 4.5</a:t>
            </a:r>
          </a:p>
          <a:p>
            <a:pPr marL="914400" lvl="2" indent="0">
              <a:buNone/>
            </a:pPr>
            <a:r>
              <a:rPr lang="en-US" dirty="0"/>
              <a:t>Service Speed Index: 3.5</a:t>
            </a:r>
          </a:p>
          <a:p>
            <a:pPr marL="914400" lvl="2" indent="0">
              <a:buNone/>
            </a:pPr>
            <a:r>
              <a:rPr lang="en-US" dirty="0"/>
              <a:t>Service Quality Index: 4.5</a:t>
            </a:r>
          </a:p>
          <a:p>
            <a:pPr marL="914400" lvl="2" indent="0">
              <a:buNone/>
            </a:pPr>
            <a:r>
              <a:rPr lang="en-US" dirty="0"/>
              <a:t>Atmosphere Index: 3.5</a:t>
            </a:r>
          </a:p>
        </p:txBody>
      </p:sp>
      <p:pic>
        <p:nvPicPr>
          <p:cNvPr id="4" name="Picture 3">
            <a:extLst>
              <a:ext uri="{FF2B5EF4-FFF2-40B4-BE49-F238E27FC236}">
                <a16:creationId xmlns:a16="http://schemas.microsoft.com/office/drawing/2014/main" id="{DF6A8CF7-90DC-49A9-BA4D-6B9B54B81366}"/>
              </a:ext>
            </a:extLst>
          </p:cNvPr>
          <p:cNvPicPr>
            <a:picLocks noChangeAspect="1"/>
          </p:cNvPicPr>
          <p:nvPr/>
        </p:nvPicPr>
        <p:blipFill rotWithShape="1">
          <a:blip r:embed="rId3"/>
          <a:srcRect l="68771"/>
          <a:stretch/>
        </p:blipFill>
        <p:spPr>
          <a:xfrm>
            <a:off x="838200" y="443631"/>
            <a:ext cx="929640" cy="1168549"/>
          </a:xfrm>
          <a:prstGeom prst="rect">
            <a:avLst/>
          </a:prstGeom>
        </p:spPr>
      </p:pic>
      <p:cxnSp>
        <p:nvCxnSpPr>
          <p:cNvPr id="6" name="Straight Connector 5">
            <a:extLst>
              <a:ext uri="{FF2B5EF4-FFF2-40B4-BE49-F238E27FC236}">
                <a16:creationId xmlns:a16="http://schemas.microsoft.com/office/drawing/2014/main" id="{CA738967-E839-44FB-B93E-288D5A220717}"/>
              </a:ext>
            </a:extLst>
          </p:cNvPr>
          <p:cNvCxnSpPr/>
          <p:nvPr/>
        </p:nvCxnSpPr>
        <p:spPr>
          <a:xfrm>
            <a:off x="2133600" y="1316736"/>
            <a:ext cx="8869680" cy="0"/>
          </a:xfrm>
          <a:prstGeom prst="line">
            <a:avLst/>
          </a:prstGeom>
          <a:ln w="44450" cap="rnd" cmpd="sng">
            <a:solidFill>
              <a:schemeClr val="tx1"/>
            </a:solidFill>
            <a:headE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73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920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Extraction of additional rating dimensions from reviews</vt:lpstr>
      <vt:lpstr>Contents</vt:lpstr>
      <vt:lpstr>Introduction</vt:lpstr>
      <vt:lpstr>Data</vt:lpstr>
      <vt:lpstr>Preprocessing</vt:lpstr>
      <vt:lpstr>Modelling</vt:lpstr>
      <vt:lpstr>Results</vt:lpstr>
      <vt:lpstr>Results (4.5 food quality index)</vt:lpstr>
      <vt:lpstr>Results (4.5 food quality index)</vt:lpstr>
      <vt:lpstr>Results</vt:lpstr>
      <vt:lpstr>Results</vt:lpstr>
      <vt:lpstr>Results</vt:lpstr>
      <vt:lpstr>Skills gained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Extraction of additional rating dimensions from reviews</dc:title>
  <dc:creator>Joomart</dc:creator>
  <cp:lastModifiedBy>Joomart</cp:lastModifiedBy>
  <cp:revision>17</cp:revision>
  <dcterms:created xsi:type="dcterms:W3CDTF">2022-01-14T01:47:30Z</dcterms:created>
  <dcterms:modified xsi:type="dcterms:W3CDTF">2022-01-14T06:17:40Z</dcterms:modified>
</cp:coreProperties>
</file>