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58" r:id="rId5"/>
    <p:sldId id="261" r:id="rId6"/>
    <p:sldId id="262" r:id="rId7"/>
    <p:sldId id="273" r:id="rId8"/>
    <p:sldId id="263" r:id="rId9"/>
    <p:sldId id="264" r:id="rId10"/>
    <p:sldId id="271" r:id="rId11"/>
    <p:sldId id="272" r:id="rId12"/>
    <p:sldId id="268" r:id="rId13"/>
    <p:sldId id="269" r:id="rId14"/>
    <p:sldId id="26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658"/>
  </p:normalViewPr>
  <p:slideViewPr>
    <p:cSldViewPr snapToGrid="0">
      <p:cViewPr varScale="1">
        <p:scale>
          <a:sx n="120" d="100"/>
          <a:sy n="120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36F90-0F22-2240-B0B2-A5D1364B9AC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E8754-3058-9541-894F-3FBB05DF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953A-9885-4660-2775-B9F5107BC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48636-18DC-6E43-1227-427C9AF2B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4B86D-0E6B-E0C0-9F53-AF79BF0D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9FEF-6952-1C5B-877C-DADE1A4F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A0452-7974-50BA-65DA-535C8F69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0464-A819-3093-BAB0-FBB9C122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4F2C5-5BC9-0866-E08C-BE932979A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47C8-A908-60D9-9C0A-3D4CE7BF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D6DC-C2F9-78A7-9BBC-EF7205D7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8F9C-A22A-F6F8-FA6C-FD2EA7FF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4CC74-78A9-74E5-B2F1-06300AEA0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74EA3-94B7-A88E-A23C-E3CEE3C99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24A4-AD15-BFC1-65BD-D4CE2AB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AF73-413A-2D3A-6752-5729ED24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5B67-5EEA-DA0E-12F8-2DFDE2AD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8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297E-39DC-E817-575B-D66A785E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682-809C-3360-9C1E-A1854B006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0D5A2-8A1D-342F-A6FA-0CFED62A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E56B-1FEA-C742-4CA1-6A113A19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A934-A9E7-9183-B160-B2647C49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FD89-6021-54DB-8D9D-ED5EFAA5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87B36-4F4C-B041-8BDC-8D6242FC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E0C0-C800-83E7-9128-82246877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1478-64F6-5650-9D51-07CA18A9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65545-10F5-C7E8-06BC-B646FE67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5A4D-72A6-8E80-9DCF-83C2DD2F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039A-E74D-5995-9F64-835E15C05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DDA6F-5FA0-C83D-D1F0-1F990F7A1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BA723-405E-BF60-F677-8510EC62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9C90A-677E-65BB-8D7C-8BC1567D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64555-94B9-7A49-C54B-EC16D613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398A-79D5-E766-D3D7-F9446421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FB460-4849-D7B2-6B4E-DF78FBB1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66A05-91D4-1B26-EBE1-9B025A09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602A6-3FC9-9E3C-C73D-A01DA03B0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AD21E-4183-4FD3-A6BF-E6C3487C6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12569-01B1-3B30-B442-A8F7510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F6BE-855C-E730-B768-45EBF074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6CB3E-65F3-F463-7883-9D350913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636B-7159-BA09-5971-4475076C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832E7-4D95-CEBB-EC23-962381CD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F8B32-D55E-7B8C-6D3A-89BB3E3F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D41FF-DA79-436D-517B-5D0244AD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9773C-463B-FA9B-4012-A2B2DAD0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15A01-D11E-BE08-A232-A9F2D719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120B8-0F19-0931-D9A0-38533AFC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6B83-9AAD-F20E-CDF9-169A0125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163-A8D6-92E8-06FF-4DE88C97E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5995-C362-B37D-C750-FCFAAFEBD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9312B-641D-D83F-02B7-3B517C4A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ED28-78EC-8920-2E38-444FA558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AEED2-27BE-B95B-D50D-3167D5C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8C0-F8E2-A3A9-69C4-8C68D2B2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C264D-319D-A808-C3C9-C70B6AFF8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CCD98-C888-D054-4E94-F8E1FB3F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07CF-2C5D-D0D7-B7CA-39CE31F8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705E-B677-BCE7-8152-1A603203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C587-0FCA-7E8C-CB99-9960427E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1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68323-9419-5475-D01E-17544CBC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93F0E-1441-D523-0A1E-9D88FC2F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763A-669F-B2A3-4CEA-265FE6B30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DE243-A9A8-4041-B970-8BF04B705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F34C-158D-1A68-7D3D-EB1E2FF8E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5BB0-5435-FF5B-3353-C9DC5000C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0C13B-8814-4942-BACE-005F565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7/09/only-3-of-companies-data-meets-basic-quality-standar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B6B5-9785-C01A-4544-7C3AE0DAC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 Excel for Data Cleaning and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E2AC1-C4E0-F09B-CC70-142FD244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3309"/>
            <a:ext cx="9144000" cy="1655762"/>
          </a:xfrm>
        </p:spPr>
        <p:txBody>
          <a:bodyPr/>
          <a:lstStyle/>
          <a:p>
            <a:r>
              <a:rPr lang="en-US" dirty="0"/>
              <a:t>Jomar Jordas</a:t>
            </a:r>
          </a:p>
          <a:p>
            <a:r>
              <a:rPr lang="en-US" dirty="0"/>
              <a:t>Fellow, UP Data Science Society</a:t>
            </a:r>
          </a:p>
          <a:p>
            <a:r>
              <a:rPr lang="en-US" dirty="0"/>
              <a:t>23 November 2024</a:t>
            </a:r>
          </a:p>
        </p:txBody>
      </p:sp>
    </p:spTree>
    <p:extLst>
      <p:ext uri="{BB962C8B-B14F-4D97-AF65-F5344CB8AC3E}">
        <p14:creationId xmlns:p14="http://schemas.microsoft.com/office/powerpoint/2010/main" val="101397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8EA-B9F9-9576-50EC-9F6EE30CC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F29B6-A6F2-AC58-E525-6C323283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953"/>
            <a:ext cx="10515600" cy="565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Before we proceed….</a:t>
            </a:r>
          </a:p>
          <a:p>
            <a:pPr marL="0" indent="0" algn="ctr">
              <a:buNone/>
            </a:pPr>
            <a:r>
              <a:rPr lang="en-US" sz="6000" dirty="0"/>
              <a:t>Answer these first…. </a:t>
            </a:r>
          </a:p>
        </p:txBody>
      </p:sp>
    </p:spTree>
    <p:extLst>
      <p:ext uri="{BB962C8B-B14F-4D97-AF65-F5344CB8AC3E}">
        <p14:creationId xmlns:p14="http://schemas.microsoft.com/office/powerpoint/2010/main" val="167886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5046-DC1B-B72F-9E03-D33181FA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comfortable are you already with the provided data? </a:t>
            </a:r>
          </a:p>
          <a:p>
            <a:r>
              <a:rPr lang="en-US" dirty="0"/>
              <a:t>Domain knowledge? </a:t>
            </a:r>
          </a:p>
          <a:p>
            <a:r>
              <a:rPr lang="en-US" dirty="0"/>
              <a:t>What does the records tell? What does the columns stand for?</a:t>
            </a:r>
          </a:p>
          <a:p>
            <a:r>
              <a:rPr lang="en-US" dirty="0"/>
              <a:t>What data do the analyses and/or models require? How granular should the data be?</a:t>
            </a:r>
          </a:p>
          <a:p>
            <a:r>
              <a:rPr lang="en-US" dirty="0"/>
              <a:t>What insights do you want to get?</a:t>
            </a:r>
          </a:p>
        </p:txBody>
      </p:sp>
    </p:spTree>
    <p:extLst>
      <p:ext uri="{BB962C8B-B14F-4D97-AF65-F5344CB8AC3E}">
        <p14:creationId xmlns:p14="http://schemas.microsoft.com/office/powerpoint/2010/main" val="210095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9EB0-3530-A35A-5390-B6F3FD62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53DFF-35BA-819D-A7EF-06EC106530C8}"/>
              </a:ext>
            </a:extLst>
          </p:cNvPr>
          <p:cNvSpPr txBox="1"/>
          <p:nvPr/>
        </p:nvSpPr>
        <p:spPr>
          <a:xfrm>
            <a:off x="4809066" y="1828800"/>
            <a:ext cx="2754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Identify the dirt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84A2C-8844-66A4-7100-F4742C17FF47}"/>
              </a:ext>
            </a:extLst>
          </p:cNvPr>
          <p:cNvSpPr txBox="1"/>
          <p:nvPr/>
        </p:nvSpPr>
        <p:spPr>
          <a:xfrm>
            <a:off x="6914444" y="4089305"/>
            <a:ext cx="2754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Scrub the</a:t>
            </a:r>
          </a:p>
          <a:p>
            <a:pPr algn="ctr"/>
            <a:r>
              <a:rPr lang="en-US" sz="3200" dirty="0"/>
              <a:t>dirt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497D1-125A-3C3F-F8BC-5E2B3CA9E160}"/>
              </a:ext>
            </a:extLst>
          </p:cNvPr>
          <p:cNvSpPr txBox="1"/>
          <p:nvPr/>
        </p:nvSpPr>
        <p:spPr>
          <a:xfrm>
            <a:off x="2883641" y="4226679"/>
            <a:ext cx="2754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Rinse</a:t>
            </a: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376038BB-87C3-0C99-3552-AA0451DB09B3}"/>
              </a:ext>
            </a:extLst>
          </p:cNvPr>
          <p:cNvSpPr/>
          <p:nvPr/>
        </p:nvSpPr>
        <p:spPr>
          <a:xfrm>
            <a:off x="3882363" y="1887972"/>
            <a:ext cx="1197298" cy="2201333"/>
          </a:xfrm>
          <a:prstGeom prst="bentArrow">
            <a:avLst>
              <a:gd name="adj1" fmla="val 31107"/>
              <a:gd name="adj2" fmla="val 3072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BD310927-E694-8F15-DD97-6AC386EBCAB4}"/>
              </a:ext>
            </a:extLst>
          </p:cNvPr>
          <p:cNvSpPr/>
          <p:nvPr/>
        </p:nvSpPr>
        <p:spPr>
          <a:xfrm rot="5400000">
            <a:off x="7060765" y="2304707"/>
            <a:ext cx="1919985" cy="1478846"/>
          </a:xfrm>
          <a:prstGeom prst="bentArrow">
            <a:avLst>
              <a:gd name="adj1" fmla="val 25000"/>
              <a:gd name="adj2" fmla="val 2724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15103A99-7F12-05C5-5C65-9D6F8BA1A474}"/>
              </a:ext>
            </a:extLst>
          </p:cNvPr>
          <p:cNvSpPr/>
          <p:nvPr/>
        </p:nvSpPr>
        <p:spPr>
          <a:xfrm rot="13064645">
            <a:off x="4988718" y="4167880"/>
            <a:ext cx="2395183" cy="1735482"/>
          </a:xfrm>
          <a:prstGeom prst="bentArrow">
            <a:avLst>
              <a:gd name="adj1" fmla="val 25000"/>
              <a:gd name="adj2" fmla="val 2418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E2533-754D-24DE-321F-400D9102BEC9}"/>
              </a:ext>
            </a:extLst>
          </p:cNvPr>
          <p:cNvSpPr txBox="1"/>
          <p:nvPr/>
        </p:nvSpPr>
        <p:spPr>
          <a:xfrm>
            <a:off x="8116711" y="5599289"/>
            <a:ext cx="3894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…then repeat till data becomes acceptable</a:t>
            </a:r>
          </a:p>
        </p:txBody>
      </p:sp>
    </p:spTree>
    <p:extLst>
      <p:ext uri="{BB962C8B-B14F-4D97-AF65-F5344CB8AC3E}">
        <p14:creationId xmlns:p14="http://schemas.microsoft.com/office/powerpoint/2010/main" val="200123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1B81-EBDA-7258-CCE8-E38FD3C4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E4D8-457D-D13C-284F-8D9693D0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Check for completeness – ex: check the number of records</a:t>
            </a:r>
          </a:p>
          <a:p>
            <a:r>
              <a:rPr lang="en-US" dirty="0"/>
              <a:t>Standardize/normalize – make formatting, data types, </a:t>
            </a:r>
            <a:r>
              <a:rPr lang="en-US" dirty="0" err="1"/>
              <a:t>etc</a:t>
            </a:r>
            <a:r>
              <a:rPr lang="en-US" dirty="0"/>
              <a:t> consistent across the data</a:t>
            </a:r>
          </a:p>
          <a:p>
            <a:r>
              <a:rPr lang="en-US" dirty="0"/>
              <a:t>Handle null/blank values</a:t>
            </a:r>
          </a:p>
          <a:p>
            <a:r>
              <a:rPr lang="en-US" dirty="0"/>
              <a:t>Deduplicate – remove duplicate/redundant records</a:t>
            </a:r>
          </a:p>
          <a:p>
            <a:r>
              <a:rPr lang="en-US" dirty="0"/>
              <a:t>Correct errors – check spelling, typos, incorrect entries</a:t>
            </a:r>
          </a:p>
          <a:p>
            <a:r>
              <a:rPr lang="en-US" dirty="0"/>
              <a:t>Flag outliers</a:t>
            </a:r>
          </a:p>
          <a:p>
            <a:r>
              <a:rPr lang="en-US" dirty="0"/>
              <a:t>Validate</a:t>
            </a:r>
          </a:p>
          <a:p>
            <a:r>
              <a:rPr lang="en-US" dirty="0"/>
              <a:t>Document changes made**</a:t>
            </a:r>
          </a:p>
        </p:txBody>
      </p:sp>
    </p:spTree>
    <p:extLst>
      <p:ext uri="{BB962C8B-B14F-4D97-AF65-F5344CB8AC3E}">
        <p14:creationId xmlns:p14="http://schemas.microsoft.com/office/powerpoint/2010/main" val="49217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046D-E3FE-774C-AA93-AF90C6F4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We good to go? </a:t>
            </a:r>
          </a:p>
        </p:txBody>
      </p:sp>
    </p:spTree>
    <p:extLst>
      <p:ext uri="{BB962C8B-B14F-4D97-AF65-F5344CB8AC3E}">
        <p14:creationId xmlns:p14="http://schemas.microsoft.com/office/powerpoint/2010/main" val="376996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E4CB-9359-69B9-999B-36341D37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F09F-0BAA-7D81-FA85-28DF6AFA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Nagle, T., Redman, T. C., &amp; Sammon, D. (2017, September). </a:t>
            </a:r>
            <a:r>
              <a:rPr lang="en-PH" i="1" dirty="0"/>
              <a:t>Only 3% of companies’ data meets basic quality standards.</a:t>
            </a:r>
            <a:r>
              <a:rPr lang="en-PH" dirty="0"/>
              <a:t> Harvard Business Review. Retrieved from </a:t>
            </a:r>
            <a:r>
              <a:rPr lang="en-PH" dirty="0">
                <a:hlinkClick r:id="rId2"/>
              </a:rPr>
              <a:t>https://hbr.org/2017/09/only-3-of-companies-data-meets-basic-quality-standards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0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78039-1FC0-6C85-0018-02EC584D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DDC87-4E99-E4B9-557F-A6534980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Quick check: </a:t>
            </a:r>
          </a:p>
          <a:p>
            <a:pPr marL="0" indent="0" algn="ctr">
              <a:buNone/>
            </a:pPr>
            <a:r>
              <a:rPr lang="en-US" sz="6000" dirty="0"/>
              <a:t>How comfortable are you with MS Excel?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Gusto ko lang sana </a:t>
            </a:r>
            <a:r>
              <a:rPr lang="en-US" sz="2400" dirty="0" err="1">
                <a:solidFill>
                  <a:srgbClr val="FF0000"/>
                </a:solidFill>
              </a:rPr>
              <a:t>malaman</a:t>
            </a:r>
            <a:r>
              <a:rPr lang="en-US" sz="2400" dirty="0">
                <a:solidFill>
                  <a:srgbClr val="FF0000"/>
                </a:solidFill>
              </a:rPr>
              <a:t> kung </a:t>
            </a:r>
            <a:r>
              <a:rPr lang="en-US" sz="2400" dirty="0" err="1">
                <a:solidFill>
                  <a:srgbClr val="FF0000"/>
                </a:solidFill>
              </a:rPr>
              <a:t>gano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na</a:t>
            </a:r>
            <a:r>
              <a:rPr lang="en-US" sz="2400" dirty="0">
                <a:solidFill>
                  <a:srgbClr val="FF0000"/>
                </a:solidFill>
              </a:rPr>
              <a:t> kayo ka-comfortable with Excel…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Please message to the chat kung </a:t>
            </a:r>
            <a:r>
              <a:rPr lang="en-US" sz="2400" dirty="0" err="1">
                <a:solidFill>
                  <a:srgbClr val="FF0000"/>
                </a:solidFill>
              </a:rPr>
              <a:t>gano</a:t>
            </a:r>
            <a:r>
              <a:rPr lang="en-US" sz="2400" dirty="0">
                <a:solidFill>
                  <a:srgbClr val="FF0000"/>
                </a:solidFill>
              </a:rPr>
              <a:t> ka-extensive </a:t>
            </a:r>
            <a:r>
              <a:rPr lang="en-US" sz="2400" dirty="0" err="1">
                <a:solidFill>
                  <a:srgbClr val="FF0000"/>
                </a:solidFill>
              </a:rPr>
              <a:t>yung</a:t>
            </a:r>
            <a:r>
              <a:rPr lang="en-US" sz="2400" dirty="0">
                <a:solidFill>
                  <a:srgbClr val="FF0000"/>
                </a:solidFill>
              </a:rPr>
              <a:t> experience </a:t>
            </a:r>
            <a:r>
              <a:rPr lang="en-US" sz="2400" dirty="0" err="1">
                <a:solidFill>
                  <a:srgbClr val="FF0000"/>
                </a:solidFill>
              </a:rPr>
              <a:t>niyo</a:t>
            </a:r>
            <a:r>
              <a:rPr lang="en-US" sz="2400" dirty="0">
                <a:solidFill>
                  <a:srgbClr val="FF0000"/>
                </a:solidFill>
              </a:rPr>
              <a:t> with Excel from 1 to 5, 5 being the highest</a:t>
            </a:r>
          </a:p>
        </p:txBody>
      </p:sp>
    </p:spTree>
    <p:extLst>
      <p:ext uri="{BB962C8B-B14F-4D97-AF65-F5344CB8AC3E}">
        <p14:creationId xmlns:p14="http://schemas.microsoft.com/office/powerpoint/2010/main" val="329962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5C70-CFEC-FD72-6F5A-C8BEF775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5C4A-614A-9E85-22BF-0798B50C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Versatile enough to do basic to intermediate data cleaning, analysis, visualization and even automation</a:t>
            </a:r>
          </a:p>
          <a:p>
            <a:r>
              <a:rPr lang="en-US" dirty="0"/>
              <a:t>More visual and intuitive – shallower learning curve esp. for those starting their career with data</a:t>
            </a:r>
          </a:p>
          <a:p>
            <a:r>
              <a:rPr lang="en-US" dirty="0"/>
              <a:t>Could do the same task a ‘</a:t>
            </a:r>
            <a:r>
              <a:rPr lang="en-US" dirty="0" err="1"/>
              <a:t>lil</a:t>
            </a:r>
            <a:r>
              <a:rPr lang="en-US" dirty="0"/>
              <a:t> bit faster for </a:t>
            </a:r>
            <a:r>
              <a:rPr lang="en-US" u="sng" dirty="0"/>
              <a:t>smaller datasets</a:t>
            </a:r>
          </a:p>
          <a:p>
            <a:r>
              <a:rPr lang="en-US" dirty="0"/>
              <a:t>Easier to chain multiple calculations together</a:t>
            </a:r>
          </a:p>
          <a:p>
            <a:r>
              <a:rPr lang="en-US" dirty="0"/>
              <a:t>Could be integrated with other tools like Tableau, </a:t>
            </a:r>
            <a:r>
              <a:rPr lang="en-US" dirty="0" err="1"/>
              <a:t>PowerBI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….and after everything, everything goes back to Excel</a:t>
            </a:r>
          </a:p>
        </p:txBody>
      </p:sp>
    </p:spTree>
    <p:extLst>
      <p:ext uri="{BB962C8B-B14F-4D97-AF65-F5344CB8AC3E}">
        <p14:creationId xmlns:p14="http://schemas.microsoft.com/office/powerpoint/2010/main" val="31390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48150F-F5AD-D27E-4E6F-E91476BA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MS Excel can do a lot but not everything</a:t>
            </a:r>
          </a:p>
          <a:p>
            <a:pPr marL="0" indent="0" algn="ctr">
              <a:buNone/>
            </a:pPr>
            <a:r>
              <a:rPr lang="en-US" sz="2000" dirty="0"/>
              <a:t>Emphasize </a:t>
            </a:r>
            <a:r>
              <a:rPr lang="en-US" sz="2000" dirty="0" err="1"/>
              <a:t>na</a:t>
            </a:r>
            <a:r>
              <a:rPr lang="en-US" sz="2000" dirty="0"/>
              <a:t> additional </a:t>
            </a:r>
            <a:r>
              <a:rPr lang="en-US" sz="2000"/>
              <a:t>tool lang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749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BAC3-A89F-5189-ECA4-1171BFBB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 for this session is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B182-8087-89C2-B8DA-AEA877E3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MS Excel as an additional tool that could be used for data cleaning and preparation of </a:t>
            </a:r>
            <a:r>
              <a:rPr lang="en-US" u="sng" dirty="0"/>
              <a:t>structured data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emphasize this kasi di kaya </a:t>
            </a:r>
            <a:r>
              <a:rPr lang="en-US" dirty="0" err="1">
                <a:solidFill>
                  <a:srgbClr val="FF0000"/>
                </a:solidFill>
              </a:rPr>
              <a:t>ni</a:t>
            </a:r>
            <a:r>
              <a:rPr lang="en-US" dirty="0">
                <a:solidFill>
                  <a:srgbClr val="FF0000"/>
                </a:solidFill>
              </a:rPr>
              <a:t> Excel </a:t>
            </a:r>
            <a:r>
              <a:rPr lang="en-US" dirty="0" err="1">
                <a:solidFill>
                  <a:srgbClr val="FF0000"/>
                </a:solidFill>
              </a:rPr>
              <a:t>yung</a:t>
            </a:r>
            <a:r>
              <a:rPr lang="en-US" dirty="0">
                <a:solidFill>
                  <a:srgbClr val="FF0000"/>
                </a:solidFill>
              </a:rPr>
              <a:t> semi-structured and unstructured data</a:t>
            </a:r>
          </a:p>
          <a:p>
            <a:r>
              <a:rPr lang="en-US" dirty="0"/>
              <a:t>Show/demonstrate some of the commonly used functions for data cleaning, analysis, visualization</a:t>
            </a:r>
          </a:p>
          <a:p>
            <a:r>
              <a:rPr lang="en-US" dirty="0"/>
              <a:t>Share some of the acceptable practices for data preparation and cleaning I’ve learned over the years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3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045C-A9DC-5136-D116-1DB90BC0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B013-5A3C-252B-020B-F30A62FE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Data Collection</a:t>
            </a:r>
          </a:p>
          <a:p>
            <a:pPr marL="514350" indent="-514350">
              <a:buAutoNum type="arabicPeriod"/>
            </a:pPr>
            <a:r>
              <a:rPr lang="en-US" b="1" dirty="0"/>
              <a:t>Data Cleaning</a:t>
            </a:r>
          </a:p>
          <a:p>
            <a:pPr marL="514350" indent="-514350">
              <a:buAutoNum type="arabicPeriod"/>
            </a:pPr>
            <a:r>
              <a:rPr lang="en-US" b="1" dirty="0"/>
              <a:t>Data Transformation</a:t>
            </a:r>
          </a:p>
          <a:p>
            <a:pPr marL="514350" indent="-514350">
              <a:buAutoNum type="arabicPeriod"/>
            </a:pPr>
            <a:r>
              <a:rPr lang="en-US" dirty="0"/>
              <a:t>Data Integration</a:t>
            </a:r>
          </a:p>
          <a:p>
            <a:pPr marL="514350" indent="-514350">
              <a:buAutoNum type="arabicPeriod"/>
            </a:pPr>
            <a:r>
              <a:rPr lang="en-US" dirty="0"/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110561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B9F5-8180-CCFA-3E22-2D60B154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go through all of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A373-0CF8-62AB-F394-A3F997F5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in, garbage out </a:t>
            </a:r>
          </a:p>
          <a:p>
            <a:r>
              <a:rPr lang="en-US" dirty="0"/>
              <a:t>Can help you make your analysis become faster</a:t>
            </a:r>
          </a:p>
          <a:p>
            <a:r>
              <a:rPr lang="en-US" dirty="0"/>
              <a:t>Makes your data more reliable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109652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0483-C4B5-B798-D9CE-3A5B42BE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953"/>
            <a:ext cx="10515600" cy="565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How to distinguish good data from bad data?</a:t>
            </a:r>
          </a:p>
        </p:txBody>
      </p:sp>
    </p:spTree>
    <p:extLst>
      <p:ext uri="{BB962C8B-B14F-4D97-AF65-F5344CB8AC3E}">
        <p14:creationId xmlns:p14="http://schemas.microsoft.com/office/powerpoint/2010/main" val="292103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C16C-19BB-7677-179C-2FB13ACC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vs Bad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C341-DA8F-4BD6-9D47-4AEA9EEE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Only 3% of companies’ data meets basic quality standards (Nagle, Redman, &amp; Sammon, 2017)</a:t>
            </a:r>
          </a:p>
          <a:p>
            <a:r>
              <a:rPr lang="en-PH" dirty="0"/>
              <a:t>Data won’t be instantly perfect and good enough -- bad data is everywhere</a:t>
            </a:r>
          </a:p>
          <a:p>
            <a:r>
              <a:rPr lang="en-PH" dirty="0"/>
              <a:t>Good data is: </a:t>
            </a:r>
          </a:p>
          <a:p>
            <a:pPr lvl="1"/>
            <a:r>
              <a:rPr lang="en-PH" dirty="0"/>
              <a:t>Accurate – data is correct and free from errors</a:t>
            </a:r>
          </a:p>
          <a:p>
            <a:pPr lvl="1"/>
            <a:r>
              <a:rPr lang="en-PH" dirty="0"/>
              <a:t>Complete – required data is present with no missing values </a:t>
            </a:r>
          </a:p>
          <a:p>
            <a:pPr lvl="1"/>
            <a:r>
              <a:rPr lang="en-PH" dirty="0"/>
              <a:t>Relevant – data is the right one to be used</a:t>
            </a:r>
          </a:p>
          <a:p>
            <a:pPr lvl="1"/>
            <a:r>
              <a:rPr lang="en-PH" dirty="0"/>
              <a:t>Consistent – formatting, sources, time frame is correct</a:t>
            </a:r>
          </a:p>
          <a:p>
            <a:pPr lvl="1"/>
            <a:r>
              <a:rPr lang="en-PH" dirty="0"/>
              <a:t>Timely – data is updated and current relevant to the analysis to be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4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29639</TotalTime>
  <Words>560</Words>
  <Application>Microsoft Macintosh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MS Excel for Data Cleaning and Preparation</vt:lpstr>
      <vt:lpstr>PowerPoint Presentation</vt:lpstr>
      <vt:lpstr>Why Learn Excel</vt:lpstr>
      <vt:lpstr>PowerPoint Presentation</vt:lpstr>
      <vt:lpstr>My goal for this session is to</vt:lpstr>
      <vt:lpstr>Data Preparation</vt:lpstr>
      <vt:lpstr>Why should you go through all of this?</vt:lpstr>
      <vt:lpstr>PowerPoint Presentation</vt:lpstr>
      <vt:lpstr>Good vs Bad Data</vt:lpstr>
      <vt:lpstr>PowerPoint Presentation</vt:lpstr>
      <vt:lpstr>PowerPoint Presentation</vt:lpstr>
      <vt:lpstr>Data Cleaning Process</vt:lpstr>
      <vt:lpstr>Data Cleaning stages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Jomar Jordas</dc:creator>
  <cp:lastModifiedBy>Jomar Jordas</cp:lastModifiedBy>
  <cp:revision>3</cp:revision>
  <dcterms:created xsi:type="dcterms:W3CDTF">2024-11-20T12:34:41Z</dcterms:created>
  <dcterms:modified xsi:type="dcterms:W3CDTF">2024-12-11T02:40:16Z</dcterms:modified>
</cp:coreProperties>
</file>