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3BA2A-33F2-444A-90E9-243ADF4EAC34}" v="1" dt="2023-10-12T12:59:1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edina Gomez" userId="e788b8c3-8d16-464c-a86c-b6e4c29841b8" providerId="ADAL" clId="{5163BA2A-33F2-444A-90E9-243ADF4EAC34}"/>
    <pc:docChg chg="modSld">
      <pc:chgData name="Jose Medina Gomez" userId="e788b8c3-8d16-464c-a86c-b6e4c29841b8" providerId="ADAL" clId="{5163BA2A-33F2-444A-90E9-243ADF4EAC34}" dt="2023-10-12T12:59:23.703" v="21" actId="20577"/>
      <pc:docMkLst>
        <pc:docMk/>
      </pc:docMkLst>
      <pc:sldChg chg="addSp modSp mod">
        <pc:chgData name="Jose Medina Gomez" userId="e788b8c3-8d16-464c-a86c-b6e4c29841b8" providerId="ADAL" clId="{5163BA2A-33F2-444A-90E9-243ADF4EAC34}" dt="2023-10-12T12:59:23.703" v="21" actId="20577"/>
        <pc:sldMkLst>
          <pc:docMk/>
          <pc:sldMk cId="2826964684" sldId="256"/>
        </pc:sldMkLst>
        <pc:spChg chg="add mod">
          <ac:chgData name="Jose Medina Gomez" userId="e788b8c3-8d16-464c-a86c-b6e4c29841b8" providerId="ADAL" clId="{5163BA2A-33F2-444A-90E9-243ADF4EAC34}" dt="2023-10-12T12:59:23.703" v="21" actId="20577"/>
          <ac:spMkLst>
            <pc:docMk/>
            <pc:sldMk cId="2826964684" sldId="256"/>
            <ac:spMk id="27" creationId="{7D0926E7-CAB2-2F61-19FF-7E0BA8B90D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F1E3-DC00-97B4-F987-24C23DEC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834AB-F934-C0F3-197B-9804400BA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76BA-617E-F178-B249-50ACE444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EE4F-6C2E-7157-FEF6-0F8BAD3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133D-7248-3C43-56F8-E71317E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5CF4-1EC8-9A6C-04EE-59A86267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07A53-F4A4-6E0C-B2B1-9D8A4530A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03E3-2408-9CCC-0121-DDA4BDF8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7B20-27D0-AB94-00B3-EC4D80A2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BD20-459E-BD0D-FFDC-38AF6B7B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9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D5C4D-8505-12DF-013F-68086DD9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C147-C5FA-5953-7F9E-5E22FF46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76AE-519E-223A-C149-BD9BE0E6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FEDB-F028-171C-CCB4-F7EF3088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31D5-EE35-08B7-45BE-BC4B5F3A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BB04-7211-809C-B4D4-E6B92545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F9B8-75B6-0D9C-6077-84AEE9A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30D3-495E-82B0-A1E6-992FE5EE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661D-E10E-67AE-405D-5CF1FAA5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A3C1-1833-644B-8332-A5D26378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4FC-EF59-EC32-CCEE-CA3F15D0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DD03-CB78-5226-57B6-2BC86553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1B0E-0E22-79FF-4E84-A458F6F3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C29C-F4B7-5F1B-2D09-E7E26B99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AEDF-9E80-1EAE-106D-80365611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5394-D360-996A-BD54-DDB30BCD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47D6-79C2-16C8-A950-346986495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BD986-C187-C6FD-262F-3B49ED6C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0D34A-3441-0E7F-A0E0-37E3F601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7E5C-C635-7B6D-AED2-04201669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00999-E36F-7502-2F96-0EEA838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7FBC-8C73-400B-58A4-AFD0290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6C0D-14C0-8138-DBC5-B97147A2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4E4BA-5A8E-156F-04AC-EEC7F8B0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D4FED-EB0F-9DB3-4DB4-B384C3F2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00532-D3E2-64FE-FC66-123523FF7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634C9-FA66-4741-E5C1-9AA229D3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89BF8-872C-C42B-2950-36340FDE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8FF7-3936-7EFB-29A6-51B7FC42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199D-8F02-AD61-BC4F-59D0D572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7DB1E-35B7-7726-79E3-60A3443C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589FF-AC6E-9542-4151-2651EAEE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E5B9A-124D-30CC-167C-84ABD095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985E0-0209-00CC-3ED6-7EAF42A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36CDD-2A9D-BE33-D2BF-EA60E927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59528-A0AB-E1AE-0787-065C795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AB06-6B85-1BDF-BAFE-D8AADEB9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5FF0-106F-3B15-F6B4-3BC9257B2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C7D71-B5FB-16A2-9909-07733A0A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C0E5B-0E4C-1623-3AC1-CABAD802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9E22-858F-6066-6DBC-F4FFA558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F531-D5C6-8172-EBB8-C0CFF8A5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ACF7-93A3-FFF5-50F7-CCBC1EBC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5B604-B90D-520C-1444-95B81A5E6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7797-F44B-E639-0A33-16DEE6C26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6C325-16AF-EA7A-D1D9-371ED692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9087-1097-BFD9-CFA3-20802844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6762-E7B1-26EA-CEAD-ED5CB55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867A7-FA13-9B30-A110-CD5DCEC9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27DC-E26E-B06C-0351-968C9FE1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E6B8-05A9-2BD0-3C46-D3DDE6637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A2F3-B472-4E91-96BF-6E51DB7C7D7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5156-EDA4-BBDD-23AB-3F86A8F56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EAF9-2E0A-8AE4-DDA7-9115455BE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92C2-6FA0-40A8-865A-76DA6538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2752A9-1174-9214-06B4-76FAF70FB2FD}"/>
              </a:ext>
            </a:extLst>
          </p:cNvPr>
          <p:cNvSpPr/>
          <p:nvPr/>
        </p:nvSpPr>
        <p:spPr>
          <a:xfrm>
            <a:off x="2944995" y="1132753"/>
            <a:ext cx="6016125" cy="4143298"/>
          </a:xfrm>
          <a:prstGeom prst="rect">
            <a:avLst/>
          </a:prstGeom>
          <a:solidFill>
            <a:srgbClr val="A6A6A6">
              <a:alpha val="5098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t, computer icon - Download on Iconfinder on Iconfinder">
            <a:extLst>
              <a:ext uri="{FF2B5EF4-FFF2-40B4-BE49-F238E27FC236}">
                <a16:creationId xmlns:a16="http://schemas.microsoft.com/office/drawing/2014/main" id="{27533BB9-0F6A-1C0D-4142-AF0399A79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4471" r="6169" b="6188"/>
          <a:stretch/>
        </p:blipFill>
        <p:spPr bwMode="auto">
          <a:xfrm>
            <a:off x="1514889" y="2739546"/>
            <a:ext cx="489079" cy="48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App Service - Visual Studio Marketplace">
            <a:extLst>
              <a:ext uri="{FF2B5EF4-FFF2-40B4-BE49-F238E27FC236}">
                <a16:creationId xmlns:a16="http://schemas.microsoft.com/office/drawing/2014/main" id="{84317EB6-D91D-8CD1-AB1F-E9AB3937C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82" y="2783488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AAB6F-A697-11A9-5691-A641BAD1A386}"/>
              </a:ext>
            </a:extLst>
          </p:cNvPr>
          <p:cNvCxnSpPr>
            <a:stCxn id="1028" idx="1"/>
            <a:endCxn id="1026" idx="3"/>
          </p:cNvCxnSpPr>
          <p:nvPr/>
        </p:nvCxnSpPr>
        <p:spPr>
          <a:xfrm flipH="1">
            <a:off x="2003968" y="2982837"/>
            <a:ext cx="1483714" cy="1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1B1664-8CC9-60DB-E763-05D9258CB2CE}"/>
              </a:ext>
            </a:extLst>
          </p:cNvPr>
          <p:cNvSpPr txBox="1"/>
          <p:nvPr/>
        </p:nvSpPr>
        <p:spPr>
          <a:xfrm>
            <a:off x="3144697" y="3190586"/>
            <a:ext cx="10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App</a:t>
            </a:r>
          </a:p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App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B85B4-4EAB-978B-B1B2-1260650006F1}"/>
              </a:ext>
            </a:extLst>
          </p:cNvPr>
          <p:cNvSpPr txBox="1"/>
          <p:nvPr/>
        </p:nvSpPr>
        <p:spPr>
          <a:xfrm>
            <a:off x="1217094" y="3216847"/>
            <a:ext cx="1084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Business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2464-21E8-8227-1EE3-02BA5BB5AB9C}"/>
              </a:ext>
            </a:extLst>
          </p:cNvPr>
          <p:cNvSpPr txBox="1"/>
          <p:nvPr/>
        </p:nvSpPr>
        <p:spPr>
          <a:xfrm>
            <a:off x="1653254" y="2748626"/>
            <a:ext cx="1746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1D992-D694-A872-80F0-6E03C056E4FB}"/>
              </a:ext>
            </a:extLst>
          </p:cNvPr>
          <p:cNvSpPr txBox="1"/>
          <p:nvPr/>
        </p:nvSpPr>
        <p:spPr>
          <a:xfrm>
            <a:off x="1653254" y="2982837"/>
            <a:ext cx="1746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78A247-C76E-2ADA-B1B0-AB6D4666E16A}"/>
              </a:ext>
            </a:extLst>
          </p:cNvPr>
          <p:cNvSpPr/>
          <p:nvPr/>
        </p:nvSpPr>
        <p:spPr>
          <a:xfrm>
            <a:off x="4886704" y="2408241"/>
            <a:ext cx="2061793" cy="1747656"/>
          </a:xfrm>
          <a:prstGeom prst="rect">
            <a:avLst/>
          </a:prstGeom>
          <a:solidFill>
            <a:srgbClr val="A6A6A6">
              <a:alpha val="5098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Picture 8" descr="Consumer Finance Company Achieves Growth Using Artificial Intelligence ...">
            <a:extLst>
              <a:ext uri="{FF2B5EF4-FFF2-40B4-BE49-F238E27FC236}">
                <a16:creationId xmlns:a16="http://schemas.microsoft.com/office/drawing/2014/main" id="{59C8F6D3-B3F3-91B2-68A1-67FF73CC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41" y="2798545"/>
            <a:ext cx="702065" cy="3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TextBox 1047">
            <a:extLst>
              <a:ext uri="{FF2B5EF4-FFF2-40B4-BE49-F238E27FC236}">
                <a16:creationId xmlns:a16="http://schemas.microsoft.com/office/drawing/2014/main" id="{B11AB3B2-0231-6B42-5BFC-C9B6D4CD9646}"/>
              </a:ext>
            </a:extLst>
          </p:cNvPr>
          <p:cNvSpPr txBox="1"/>
          <p:nvPr/>
        </p:nvSpPr>
        <p:spPr>
          <a:xfrm>
            <a:off x="5760064" y="3159505"/>
            <a:ext cx="802013" cy="31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OpenAI - ChatGPT</a:t>
            </a:r>
          </a:p>
          <a:p>
            <a:pPr algn="ctr"/>
            <a:endParaRPr lang="en-US" sz="7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22D0451-9E80-23E5-2176-0F049456AACE}"/>
              </a:ext>
            </a:extLst>
          </p:cNvPr>
          <p:cNvSpPr txBox="1"/>
          <p:nvPr/>
        </p:nvSpPr>
        <p:spPr>
          <a:xfrm>
            <a:off x="3781128" y="2783487"/>
            <a:ext cx="1193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Short-term Chat history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0BA27C20-DF9E-3EF2-E4CC-02F1A6AB4F0D}"/>
              </a:ext>
            </a:extLst>
          </p:cNvPr>
          <p:cNvCxnSpPr>
            <a:cxnSpLocks/>
            <a:stCxn id="1048" idx="2"/>
            <a:endCxn id="13" idx="2"/>
          </p:cNvCxnSpPr>
          <p:nvPr/>
        </p:nvCxnSpPr>
        <p:spPr>
          <a:xfrm rot="5400000">
            <a:off x="4910707" y="2247998"/>
            <a:ext cx="26689" cy="2474040"/>
          </a:xfrm>
          <a:prstGeom prst="bentConnector3">
            <a:avLst>
              <a:gd name="adj1" fmla="val 956533"/>
            </a:avLst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FD48DEDF-698C-6A7F-A143-6951D5C029EB}"/>
              </a:ext>
            </a:extLst>
          </p:cNvPr>
          <p:cNvSpPr txBox="1"/>
          <p:nvPr/>
        </p:nvSpPr>
        <p:spPr>
          <a:xfrm>
            <a:off x="4898565" y="3740931"/>
            <a:ext cx="938327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pic>
        <p:nvPicPr>
          <p:cNvPr id="1062" name="Picture 18" descr="Using Azure Blob Storage | Dandk Organizer">
            <a:extLst>
              <a:ext uri="{FF2B5EF4-FFF2-40B4-BE49-F238E27FC236}">
                <a16:creationId xmlns:a16="http://schemas.microsoft.com/office/drawing/2014/main" id="{F0A3726D-D601-53CC-8503-880DCF52A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t="13241" r="9050" b="13379"/>
          <a:stretch/>
        </p:blipFill>
        <p:spPr bwMode="auto">
          <a:xfrm>
            <a:off x="4793140" y="4480911"/>
            <a:ext cx="628205" cy="5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2DD27A48-A757-22FA-3DD1-0BB5323E369A}"/>
              </a:ext>
            </a:extLst>
          </p:cNvPr>
          <p:cNvCxnSpPr>
            <a:cxnSpLocks/>
            <a:stCxn id="13" idx="2"/>
            <a:endCxn id="1062" idx="1"/>
          </p:cNvCxnSpPr>
          <p:nvPr/>
        </p:nvCxnSpPr>
        <p:spPr>
          <a:xfrm rot="16200000" flipH="1">
            <a:off x="3608310" y="3577083"/>
            <a:ext cx="1263551" cy="1106109"/>
          </a:xfrm>
          <a:prstGeom prst="bentConnector2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630C75F-A9CC-85E3-EC18-FA30ECF3361B}"/>
              </a:ext>
            </a:extLst>
          </p:cNvPr>
          <p:cNvSpPr txBox="1"/>
          <p:nvPr/>
        </p:nvSpPr>
        <p:spPr>
          <a:xfrm>
            <a:off x="3632797" y="4532139"/>
            <a:ext cx="1193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Long-term Chat history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50795FD3-4C5E-0DD4-9560-6DE60C3506C5}"/>
              </a:ext>
            </a:extLst>
          </p:cNvPr>
          <p:cNvSpPr txBox="1"/>
          <p:nvPr/>
        </p:nvSpPr>
        <p:spPr>
          <a:xfrm>
            <a:off x="4666134" y="5075995"/>
            <a:ext cx="882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 Storage</a:t>
            </a:r>
          </a:p>
        </p:txBody>
      </p:sp>
      <p:pic>
        <p:nvPicPr>
          <p:cNvPr id="1134" name="Picture 34" descr="Detalhes de preço – Key Vault | Microsoft Azure">
            <a:extLst>
              <a:ext uri="{FF2B5EF4-FFF2-40B4-BE49-F238E27FC236}">
                <a16:creationId xmlns:a16="http://schemas.microsoft.com/office/drawing/2014/main" id="{60D98806-F46B-44A6-3570-F1F525154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0" r="21108"/>
          <a:stretch/>
        </p:blipFill>
        <p:spPr bwMode="auto">
          <a:xfrm>
            <a:off x="5470364" y="4467858"/>
            <a:ext cx="269979" cy="2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5" name="TextBox 1134">
            <a:extLst>
              <a:ext uri="{FF2B5EF4-FFF2-40B4-BE49-F238E27FC236}">
                <a16:creationId xmlns:a16="http://schemas.microsoft.com/office/drawing/2014/main" id="{39E7EA4F-A680-E9EA-1D1F-73C542C3B481}"/>
              </a:ext>
            </a:extLst>
          </p:cNvPr>
          <p:cNvSpPr txBox="1"/>
          <p:nvPr/>
        </p:nvSpPr>
        <p:spPr>
          <a:xfrm>
            <a:off x="5649646" y="4485985"/>
            <a:ext cx="80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Encrypted at test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B6A8EA3C-B6A7-C463-BF8A-DE6DCB25EA2B}"/>
              </a:ext>
            </a:extLst>
          </p:cNvPr>
          <p:cNvSpPr txBox="1"/>
          <p:nvPr/>
        </p:nvSpPr>
        <p:spPr>
          <a:xfrm>
            <a:off x="5240977" y="2118989"/>
            <a:ext cx="156289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General Chat Agent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60D71686-AA22-354E-39DD-339F4797F9A4}"/>
              </a:ext>
            </a:extLst>
          </p:cNvPr>
          <p:cNvSpPr/>
          <p:nvPr/>
        </p:nvSpPr>
        <p:spPr>
          <a:xfrm>
            <a:off x="6285991" y="1610174"/>
            <a:ext cx="2517473" cy="328335"/>
          </a:xfrm>
          <a:prstGeom prst="rect">
            <a:avLst/>
          </a:prstGeom>
          <a:solidFill>
            <a:srgbClr val="FFFFCC"/>
          </a:solidFill>
          <a:ln w="63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could have multiple agents/plugins/tools in the same chat session</a:t>
            </a:r>
          </a:p>
        </p:txBody>
      </p:sp>
      <p:cxnSp>
        <p:nvCxnSpPr>
          <p:cNvPr id="1145" name="Connector: Elbow 1144">
            <a:extLst>
              <a:ext uri="{FF2B5EF4-FFF2-40B4-BE49-F238E27FC236}">
                <a16:creationId xmlns:a16="http://schemas.microsoft.com/office/drawing/2014/main" id="{00D22655-2205-0247-10B2-4C63701BB21F}"/>
              </a:ext>
            </a:extLst>
          </p:cNvPr>
          <p:cNvCxnSpPr>
            <a:cxnSpLocks/>
            <a:stCxn id="1142" idx="0"/>
            <a:endCxn id="1143" idx="1"/>
          </p:cNvCxnSpPr>
          <p:nvPr/>
        </p:nvCxnSpPr>
        <p:spPr>
          <a:xfrm rot="5400000" flipH="1" flipV="1">
            <a:off x="5981885" y="1814884"/>
            <a:ext cx="344647" cy="263565"/>
          </a:xfrm>
          <a:prstGeom prst="bentConnector2">
            <a:avLst/>
          </a:prstGeom>
          <a:ln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9D4A0-341E-429A-4199-312AE01746AC}"/>
              </a:ext>
            </a:extLst>
          </p:cNvPr>
          <p:cNvGrpSpPr/>
          <p:nvPr/>
        </p:nvGrpSpPr>
        <p:grpSpPr>
          <a:xfrm>
            <a:off x="3317918" y="2501779"/>
            <a:ext cx="768782" cy="200055"/>
            <a:chOff x="8721772" y="1977463"/>
            <a:chExt cx="768782" cy="200055"/>
          </a:xfrm>
        </p:grpSpPr>
        <p:pic>
          <p:nvPicPr>
            <p:cNvPr id="3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6BC09559-4518-270B-A715-C9C8AFB4D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72" y="1994151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DD0EE2-1176-866A-F8B8-6CAB59DCD38E}"/>
                </a:ext>
              </a:extLst>
            </p:cNvPr>
            <p:cNvSpPr txBox="1"/>
            <p:nvPr/>
          </p:nvSpPr>
          <p:spPr>
            <a:xfrm>
              <a:off x="8749711" y="1977463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AAD RBAC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CEF12D-2F31-4587-4531-A8B7D85B3B81}"/>
              </a:ext>
            </a:extLst>
          </p:cNvPr>
          <p:cNvGrpSpPr/>
          <p:nvPr/>
        </p:nvGrpSpPr>
        <p:grpSpPr>
          <a:xfrm>
            <a:off x="3826150" y="4328880"/>
            <a:ext cx="773635" cy="200055"/>
            <a:chOff x="5339606" y="982405"/>
            <a:chExt cx="773635" cy="200055"/>
          </a:xfrm>
        </p:grpSpPr>
        <p:pic>
          <p:nvPicPr>
            <p:cNvPr id="18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B3F18DEC-938C-AD64-75AB-A0DAF50C5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606" y="993606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01606-5E56-208E-20B9-1088B5A76C9A}"/>
                </a:ext>
              </a:extLst>
            </p:cNvPr>
            <p:cNvSpPr txBox="1"/>
            <p:nvPr/>
          </p:nvSpPr>
          <p:spPr>
            <a:xfrm>
              <a:off x="5372398" y="982405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AAD RBAC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16CACB-1634-8243-F86D-0C5CD5BBD38E}"/>
              </a:ext>
            </a:extLst>
          </p:cNvPr>
          <p:cNvCxnSpPr>
            <a:cxnSpLocks/>
            <a:stCxn id="1028" idx="3"/>
            <a:endCxn id="1037" idx="1"/>
          </p:cNvCxnSpPr>
          <p:nvPr/>
        </p:nvCxnSpPr>
        <p:spPr>
          <a:xfrm>
            <a:off x="3886380" y="2982837"/>
            <a:ext cx="1933661" cy="0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4DE522-4B1B-2531-2A70-6220556CC8D0}"/>
              </a:ext>
            </a:extLst>
          </p:cNvPr>
          <p:cNvGrpSpPr/>
          <p:nvPr/>
        </p:nvGrpSpPr>
        <p:grpSpPr>
          <a:xfrm>
            <a:off x="5805042" y="2561556"/>
            <a:ext cx="768782" cy="200055"/>
            <a:chOff x="8721772" y="1977463"/>
            <a:chExt cx="768782" cy="200055"/>
          </a:xfrm>
        </p:grpSpPr>
        <p:pic>
          <p:nvPicPr>
            <p:cNvPr id="44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74CC69B5-DDEB-7042-A641-A5AF998EA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72" y="1994151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053FA2-3124-16E8-ADF0-BBB6BB4F1CCF}"/>
                </a:ext>
              </a:extLst>
            </p:cNvPr>
            <p:cNvSpPr txBox="1"/>
            <p:nvPr/>
          </p:nvSpPr>
          <p:spPr>
            <a:xfrm>
              <a:off x="8749711" y="1977463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AAD RBAC</a:t>
              </a:r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394F5C8E-8ADC-A6C6-601E-1AAF452E3C35}"/>
              </a:ext>
            </a:extLst>
          </p:cNvPr>
          <p:cNvSpPr txBox="1">
            <a:spLocks/>
          </p:cNvSpPr>
          <p:nvPr/>
        </p:nvSpPr>
        <p:spPr>
          <a:xfrm>
            <a:off x="231083" y="342822"/>
            <a:ext cx="1101852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ChatGPT Front-End</a:t>
            </a:r>
          </a:p>
        </p:txBody>
      </p:sp>
    </p:spTree>
    <p:extLst>
      <p:ext uri="{BB962C8B-B14F-4D97-AF65-F5344CB8AC3E}">
        <p14:creationId xmlns:p14="http://schemas.microsoft.com/office/powerpoint/2010/main" val="35585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2752A9-1174-9214-06B4-76FAF70FB2FD}"/>
              </a:ext>
            </a:extLst>
          </p:cNvPr>
          <p:cNvSpPr/>
          <p:nvPr/>
        </p:nvSpPr>
        <p:spPr>
          <a:xfrm>
            <a:off x="2944995" y="1132752"/>
            <a:ext cx="9016202" cy="4814001"/>
          </a:xfrm>
          <a:prstGeom prst="rect">
            <a:avLst/>
          </a:prstGeom>
          <a:solidFill>
            <a:srgbClr val="A6A6A6">
              <a:alpha val="5098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t, computer icon - Download on Iconfinder on Iconfinder">
            <a:extLst>
              <a:ext uri="{FF2B5EF4-FFF2-40B4-BE49-F238E27FC236}">
                <a16:creationId xmlns:a16="http://schemas.microsoft.com/office/drawing/2014/main" id="{27533BB9-0F6A-1C0D-4142-AF0399A79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4471" r="6169" b="6188"/>
          <a:stretch/>
        </p:blipFill>
        <p:spPr bwMode="auto">
          <a:xfrm>
            <a:off x="1514889" y="2739546"/>
            <a:ext cx="489079" cy="48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App Service - Visual Studio Marketplace">
            <a:extLst>
              <a:ext uri="{FF2B5EF4-FFF2-40B4-BE49-F238E27FC236}">
                <a16:creationId xmlns:a16="http://schemas.microsoft.com/office/drawing/2014/main" id="{84317EB6-D91D-8CD1-AB1F-E9AB3937C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82" y="2783488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AAB6F-A697-11A9-5691-A641BAD1A386}"/>
              </a:ext>
            </a:extLst>
          </p:cNvPr>
          <p:cNvCxnSpPr>
            <a:stCxn id="1028" idx="1"/>
            <a:endCxn id="1026" idx="3"/>
          </p:cNvCxnSpPr>
          <p:nvPr/>
        </p:nvCxnSpPr>
        <p:spPr>
          <a:xfrm flipH="1">
            <a:off x="2003968" y="2982837"/>
            <a:ext cx="1483714" cy="1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1B1664-8CC9-60DB-E763-05D9258CB2CE}"/>
              </a:ext>
            </a:extLst>
          </p:cNvPr>
          <p:cNvSpPr txBox="1"/>
          <p:nvPr/>
        </p:nvSpPr>
        <p:spPr>
          <a:xfrm>
            <a:off x="3144697" y="3190586"/>
            <a:ext cx="10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App</a:t>
            </a:r>
          </a:p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App 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B85B4-4EAB-978B-B1B2-1260650006F1}"/>
              </a:ext>
            </a:extLst>
          </p:cNvPr>
          <p:cNvSpPr txBox="1"/>
          <p:nvPr/>
        </p:nvSpPr>
        <p:spPr>
          <a:xfrm>
            <a:off x="1217094" y="3216847"/>
            <a:ext cx="1084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Business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2464-21E8-8227-1EE3-02BA5BB5AB9C}"/>
              </a:ext>
            </a:extLst>
          </p:cNvPr>
          <p:cNvSpPr txBox="1"/>
          <p:nvPr/>
        </p:nvSpPr>
        <p:spPr>
          <a:xfrm>
            <a:off x="1653254" y="2748626"/>
            <a:ext cx="1746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1D992-D694-A872-80F0-6E03C056E4FB}"/>
              </a:ext>
            </a:extLst>
          </p:cNvPr>
          <p:cNvSpPr txBox="1"/>
          <p:nvPr/>
        </p:nvSpPr>
        <p:spPr>
          <a:xfrm>
            <a:off x="1653254" y="2982837"/>
            <a:ext cx="1746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78A247-C76E-2ADA-B1B0-AB6D4666E16A}"/>
              </a:ext>
            </a:extLst>
          </p:cNvPr>
          <p:cNvSpPr/>
          <p:nvPr/>
        </p:nvSpPr>
        <p:spPr>
          <a:xfrm>
            <a:off x="4886704" y="1815136"/>
            <a:ext cx="3544308" cy="2340761"/>
          </a:xfrm>
          <a:prstGeom prst="rect">
            <a:avLst/>
          </a:prstGeom>
          <a:solidFill>
            <a:srgbClr val="A6A6A6">
              <a:alpha val="5098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B137E01-78E5-0C91-675E-E570EF0ED85F}"/>
              </a:ext>
            </a:extLst>
          </p:cNvPr>
          <p:cNvCxnSpPr>
            <a:endCxn id="1032" idx="1"/>
          </p:cNvCxnSpPr>
          <p:nvPr/>
        </p:nvCxnSpPr>
        <p:spPr>
          <a:xfrm flipV="1">
            <a:off x="3886380" y="2523622"/>
            <a:ext cx="1371005" cy="459215"/>
          </a:xfrm>
          <a:prstGeom prst="bentConnector3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34DC0F-EE9B-80EE-FC74-E6BD3A30BD97}"/>
              </a:ext>
            </a:extLst>
          </p:cNvPr>
          <p:cNvSpPr txBox="1"/>
          <p:nvPr/>
        </p:nvSpPr>
        <p:spPr>
          <a:xfrm>
            <a:off x="5204814" y="2695201"/>
            <a:ext cx="802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OpenAI ChatGPT Search Query</a:t>
            </a:r>
          </a:p>
        </p:txBody>
      </p:sp>
      <p:pic>
        <p:nvPicPr>
          <p:cNvPr id="1032" name="Picture 8" descr="Consumer Finance Company Achieves Growth Using Artificial Intelligence ...">
            <a:extLst>
              <a:ext uri="{FF2B5EF4-FFF2-40B4-BE49-F238E27FC236}">
                <a16:creationId xmlns:a16="http://schemas.microsoft.com/office/drawing/2014/main" id="{563432A0-D99C-C53A-EA52-323DA651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85" y="2339330"/>
            <a:ext cx="702065" cy="3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t Started with Azure Cognitive Search - Adatis">
            <a:extLst>
              <a:ext uri="{FF2B5EF4-FFF2-40B4-BE49-F238E27FC236}">
                <a16:creationId xmlns:a16="http://schemas.microsoft.com/office/drawing/2014/main" id="{D2A0CF63-E190-AA14-66C5-FDE77BDB4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2" b="15313"/>
          <a:stretch/>
        </p:blipFill>
        <p:spPr bwMode="auto">
          <a:xfrm>
            <a:off x="7693179" y="2332415"/>
            <a:ext cx="544632" cy="3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onsumer Finance Company Achieves Growth Using Artificial Intelligence ...">
            <a:extLst>
              <a:ext uri="{FF2B5EF4-FFF2-40B4-BE49-F238E27FC236}">
                <a16:creationId xmlns:a16="http://schemas.microsoft.com/office/drawing/2014/main" id="{2172329B-3A82-CCD1-B335-05AA22C8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627" y="2339330"/>
            <a:ext cx="702065" cy="3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D47627-B064-384F-F99C-E5E39B4235C7}"/>
              </a:ext>
            </a:extLst>
          </p:cNvPr>
          <p:cNvCxnSpPr>
            <a:stCxn id="1032" idx="3"/>
            <a:endCxn id="26" idx="1"/>
          </p:cNvCxnSpPr>
          <p:nvPr/>
        </p:nvCxnSpPr>
        <p:spPr>
          <a:xfrm>
            <a:off x="5959450" y="2523622"/>
            <a:ext cx="539177" cy="0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732CAB-8563-566E-AE61-73F3B80B55CA}"/>
              </a:ext>
            </a:extLst>
          </p:cNvPr>
          <p:cNvSpPr txBox="1"/>
          <p:nvPr/>
        </p:nvSpPr>
        <p:spPr>
          <a:xfrm>
            <a:off x="6442733" y="2695201"/>
            <a:ext cx="80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OpenAI - Embeddings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8C3B240-4125-FDF6-8140-6F85595CF3C7}"/>
              </a:ext>
            </a:extLst>
          </p:cNvPr>
          <p:cNvCxnSpPr>
            <a:cxnSpLocks/>
            <a:stCxn id="1032" idx="0"/>
            <a:endCxn id="1036" idx="0"/>
          </p:cNvCxnSpPr>
          <p:nvPr/>
        </p:nvCxnSpPr>
        <p:spPr>
          <a:xfrm rot="5400000" flipH="1" flipV="1">
            <a:off x="6783499" y="1157335"/>
            <a:ext cx="6915" cy="2357077"/>
          </a:xfrm>
          <a:prstGeom prst="bentConnector3">
            <a:avLst>
              <a:gd name="adj1" fmla="val 3405857"/>
            </a:avLst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A47F94-C199-FB42-6CEA-5825C2085571}"/>
              </a:ext>
            </a:extLst>
          </p:cNvPr>
          <p:cNvSpPr txBox="1"/>
          <p:nvPr/>
        </p:nvSpPr>
        <p:spPr>
          <a:xfrm>
            <a:off x="7564488" y="2695201"/>
            <a:ext cx="80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Search Hybrid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B6EC5C-84E0-821C-7E31-79FEC57EEA3A}"/>
              </a:ext>
            </a:extLst>
          </p:cNvPr>
          <p:cNvSpPr/>
          <p:nvPr/>
        </p:nvSpPr>
        <p:spPr>
          <a:xfrm>
            <a:off x="10610929" y="2013688"/>
            <a:ext cx="774118" cy="703813"/>
          </a:xfrm>
          <a:prstGeom prst="rect">
            <a:avLst/>
          </a:prstGeom>
          <a:solidFill>
            <a:srgbClr val="A6A6A6">
              <a:alpha val="5098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Tile:</a:t>
            </a:r>
          </a:p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</a:p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TileVector</a:t>
            </a:r>
          </a:p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ContentVector</a:t>
            </a:r>
          </a:p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FileLocation</a:t>
            </a:r>
          </a:p>
        </p:txBody>
      </p:sp>
      <p:pic>
        <p:nvPicPr>
          <p:cNvPr id="42" name="Picture 12" descr="Get Started with Azure Cognitive Search - Adatis">
            <a:extLst>
              <a:ext uri="{FF2B5EF4-FFF2-40B4-BE49-F238E27FC236}">
                <a16:creationId xmlns:a16="http://schemas.microsoft.com/office/drawing/2014/main" id="{9FB92220-5A22-A575-ACAF-05CB39B1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2" b="15313"/>
          <a:stretch/>
        </p:blipFill>
        <p:spPr bwMode="auto">
          <a:xfrm>
            <a:off x="9412677" y="1631273"/>
            <a:ext cx="544632" cy="3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6635A6D-4CE2-0DE3-9FF2-D7046A589C19}"/>
              </a:ext>
            </a:extLst>
          </p:cNvPr>
          <p:cNvSpPr txBox="1"/>
          <p:nvPr/>
        </p:nvSpPr>
        <p:spPr>
          <a:xfrm>
            <a:off x="9279805" y="2031696"/>
            <a:ext cx="8020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Index/es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8384624-34C0-88B7-3CC4-110DC9436563}"/>
              </a:ext>
            </a:extLst>
          </p:cNvPr>
          <p:cNvCxnSpPr>
            <a:cxnSpLocks/>
            <a:stCxn id="26" idx="3"/>
            <a:endCxn id="1036" idx="1"/>
          </p:cNvCxnSpPr>
          <p:nvPr/>
        </p:nvCxnSpPr>
        <p:spPr>
          <a:xfrm>
            <a:off x="7200692" y="2523622"/>
            <a:ext cx="492487" cy="1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8" descr="Consumer Finance Company Achieves Growth Using Artificial Intelligence ...">
            <a:extLst>
              <a:ext uri="{FF2B5EF4-FFF2-40B4-BE49-F238E27FC236}">
                <a16:creationId xmlns:a16="http://schemas.microsoft.com/office/drawing/2014/main" id="{59C8F6D3-B3F3-91B2-68A1-67FF73CC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81" y="3440546"/>
            <a:ext cx="702065" cy="3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CC220FDA-3589-7703-40E8-D75A3E46A4D5}"/>
              </a:ext>
            </a:extLst>
          </p:cNvPr>
          <p:cNvCxnSpPr>
            <a:cxnSpLocks/>
            <a:stCxn id="37" idx="2"/>
            <a:endCxn id="1037" idx="3"/>
          </p:cNvCxnSpPr>
          <p:nvPr/>
        </p:nvCxnSpPr>
        <p:spPr>
          <a:xfrm rot="5400000">
            <a:off x="6950741" y="2610084"/>
            <a:ext cx="621860" cy="1407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238635E-8D4D-3EFE-9A89-9F11CE974DD6}"/>
              </a:ext>
            </a:extLst>
          </p:cNvPr>
          <p:cNvSpPr txBox="1"/>
          <p:nvPr/>
        </p:nvSpPr>
        <p:spPr>
          <a:xfrm>
            <a:off x="5970303" y="1903428"/>
            <a:ext cx="17468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Search Query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AC1A6D1-E978-60F7-5FDB-74BC2F634065}"/>
              </a:ext>
            </a:extLst>
          </p:cNvPr>
          <p:cNvSpPr txBox="1"/>
          <p:nvPr/>
        </p:nvSpPr>
        <p:spPr>
          <a:xfrm>
            <a:off x="7164790" y="2308085"/>
            <a:ext cx="556606" cy="2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11AB3B2-0231-6B42-5BFC-C9B6D4CD9646}"/>
              </a:ext>
            </a:extLst>
          </p:cNvPr>
          <p:cNvSpPr txBox="1"/>
          <p:nvPr/>
        </p:nvSpPr>
        <p:spPr>
          <a:xfrm>
            <a:off x="5805808" y="3796415"/>
            <a:ext cx="802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OpenAI - ChatGPT</a:t>
            </a:r>
          </a:p>
          <a:p>
            <a:pPr algn="ctr"/>
            <a:endParaRPr lang="en-US" sz="7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22D0451-9E80-23E5-2176-0F049456AACE}"/>
              </a:ext>
            </a:extLst>
          </p:cNvPr>
          <p:cNvSpPr txBox="1"/>
          <p:nvPr/>
        </p:nvSpPr>
        <p:spPr>
          <a:xfrm>
            <a:off x="3607922" y="2764683"/>
            <a:ext cx="1193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St Chat history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6854574-6217-32E1-0517-C2E057350598}"/>
              </a:ext>
            </a:extLst>
          </p:cNvPr>
          <p:cNvSpPr txBox="1"/>
          <p:nvPr/>
        </p:nvSpPr>
        <p:spPr>
          <a:xfrm>
            <a:off x="6589373" y="3396400"/>
            <a:ext cx="137380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Chat history + New context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0BA27C20-DF9E-3EF2-E4CC-02F1A6AB4F0D}"/>
              </a:ext>
            </a:extLst>
          </p:cNvPr>
          <p:cNvCxnSpPr>
            <a:cxnSpLocks/>
            <a:stCxn id="1037" idx="1"/>
            <a:endCxn id="13" idx="2"/>
          </p:cNvCxnSpPr>
          <p:nvPr/>
        </p:nvCxnSpPr>
        <p:spPr>
          <a:xfrm rot="10800000">
            <a:off x="3687031" y="3498364"/>
            <a:ext cx="2168750" cy="126475"/>
          </a:xfrm>
          <a:prstGeom prst="bentConnector2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FD48DEDF-698C-6A7F-A143-6951D5C029EB}"/>
              </a:ext>
            </a:extLst>
          </p:cNvPr>
          <p:cNvSpPr txBox="1"/>
          <p:nvPr/>
        </p:nvSpPr>
        <p:spPr>
          <a:xfrm>
            <a:off x="4914738" y="3418425"/>
            <a:ext cx="938327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2DD27A48-A757-22FA-3DD1-0BB5323E369A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3608310" y="3577083"/>
            <a:ext cx="1263551" cy="1106109"/>
          </a:xfrm>
          <a:prstGeom prst="bentConnector2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630C75F-A9CC-85E3-EC18-FA30ECF3361B}"/>
              </a:ext>
            </a:extLst>
          </p:cNvPr>
          <p:cNvSpPr txBox="1"/>
          <p:nvPr/>
        </p:nvSpPr>
        <p:spPr>
          <a:xfrm>
            <a:off x="3632797" y="4532139"/>
            <a:ext cx="1193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Long-term Chat history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50795FD3-4C5E-0DD4-9560-6DE60C3506C5}"/>
              </a:ext>
            </a:extLst>
          </p:cNvPr>
          <p:cNvSpPr txBox="1"/>
          <p:nvPr/>
        </p:nvSpPr>
        <p:spPr>
          <a:xfrm>
            <a:off x="4666134" y="5075995"/>
            <a:ext cx="882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CosmosDB</a:t>
            </a:r>
            <a:endParaRPr lang="en-US" sz="7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EC4754B7-AA2B-0099-5224-E525EB84EFEE}"/>
              </a:ext>
            </a:extLst>
          </p:cNvPr>
          <p:cNvGrpSpPr/>
          <p:nvPr/>
        </p:nvGrpSpPr>
        <p:grpSpPr>
          <a:xfrm>
            <a:off x="8721772" y="1567562"/>
            <a:ext cx="768782" cy="200055"/>
            <a:chOff x="8721772" y="1977463"/>
            <a:chExt cx="768782" cy="200055"/>
          </a:xfrm>
        </p:grpSpPr>
        <p:pic>
          <p:nvPicPr>
            <p:cNvPr id="1040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82D76680-0282-29CC-ADC8-596AC43C1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72" y="1994151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AE77A53-C1BA-A5AF-3655-3E242B6845C8}"/>
                </a:ext>
              </a:extLst>
            </p:cNvPr>
            <p:cNvSpPr txBox="1"/>
            <p:nvPr/>
          </p:nvSpPr>
          <p:spPr>
            <a:xfrm>
              <a:off x="8749711" y="1977463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AAD RBAC</a:t>
              </a:r>
            </a:p>
          </p:txBody>
        </p:sp>
      </p:grp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6F851AC8-D7F2-6510-668F-E35234F8F07B}"/>
              </a:ext>
            </a:extLst>
          </p:cNvPr>
          <p:cNvSpPr/>
          <p:nvPr/>
        </p:nvSpPr>
        <p:spPr>
          <a:xfrm>
            <a:off x="9996734" y="3377484"/>
            <a:ext cx="1522569" cy="1509907"/>
          </a:xfrm>
          <a:prstGeom prst="rect">
            <a:avLst/>
          </a:prstGeom>
          <a:solidFill>
            <a:srgbClr val="A6A6A6">
              <a:alpha val="5098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2" name="Picture 18" descr="Using Azure Blob Storage | Dandk Organizer">
            <a:extLst>
              <a:ext uri="{FF2B5EF4-FFF2-40B4-BE49-F238E27FC236}">
                <a16:creationId xmlns:a16="http://schemas.microsoft.com/office/drawing/2014/main" id="{CE47E4F2-D985-69C6-8CF8-9B8B25759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t="13241" r="9050" b="13379"/>
          <a:stretch/>
        </p:blipFill>
        <p:spPr bwMode="auto">
          <a:xfrm>
            <a:off x="9960263" y="4779054"/>
            <a:ext cx="242200" cy="2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D89D5C2F-BEDF-492E-7112-29C1B0D03A8C}"/>
              </a:ext>
            </a:extLst>
          </p:cNvPr>
          <p:cNvSpPr txBox="1"/>
          <p:nvPr/>
        </p:nvSpPr>
        <p:spPr>
          <a:xfrm>
            <a:off x="10051334" y="4887392"/>
            <a:ext cx="80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Storage Trigger</a:t>
            </a:r>
          </a:p>
        </p:txBody>
      </p:sp>
      <p:pic>
        <p:nvPicPr>
          <p:cNvPr id="1086" name="Picture 28" descr="de:code 2017でAzure FunctionsとLogic Appsの話をしてきた - yoshidashingo">
            <a:extLst>
              <a:ext uri="{FF2B5EF4-FFF2-40B4-BE49-F238E27FC236}">
                <a16:creationId xmlns:a16="http://schemas.microsoft.com/office/drawing/2014/main" id="{86C64484-68C4-5166-761B-F3BF8364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263" y="3136922"/>
            <a:ext cx="283166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1A9106E6-4D9D-657B-34DB-0364556BFAE3}"/>
              </a:ext>
            </a:extLst>
          </p:cNvPr>
          <p:cNvSpPr txBox="1"/>
          <p:nvPr/>
        </p:nvSpPr>
        <p:spPr>
          <a:xfrm>
            <a:off x="10099172" y="3178478"/>
            <a:ext cx="10028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Functions</a:t>
            </a:r>
          </a:p>
        </p:txBody>
      </p:sp>
      <p:pic>
        <p:nvPicPr>
          <p:cNvPr id="1075" name="Picture 24" descr="定價 - 表單辨識器 API | Microsoft Azure">
            <a:extLst>
              <a:ext uri="{FF2B5EF4-FFF2-40B4-BE49-F238E27FC236}">
                <a16:creationId xmlns:a16="http://schemas.microsoft.com/office/drawing/2014/main" id="{A89129B9-5DB6-2DF5-D994-AAEF3D471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r="21609"/>
          <a:stretch/>
        </p:blipFill>
        <p:spPr bwMode="auto">
          <a:xfrm>
            <a:off x="10950095" y="3565451"/>
            <a:ext cx="331875" cy="30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0FE7965A-2E64-BBDF-70EF-F8DF2D76CEB8}"/>
              </a:ext>
            </a:extLst>
          </p:cNvPr>
          <p:cNvSpPr txBox="1"/>
          <p:nvPr/>
        </p:nvSpPr>
        <p:spPr>
          <a:xfrm>
            <a:off x="10676562" y="3850282"/>
            <a:ext cx="80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 Recognizer</a:t>
            </a:r>
          </a:p>
        </p:txBody>
      </p:sp>
      <p:pic>
        <p:nvPicPr>
          <p:cNvPr id="1088" name="Picture 30" descr="Download Icons Python Programming Computer Social Tutorial HQ PNG Image ...">
            <a:extLst>
              <a:ext uri="{FF2B5EF4-FFF2-40B4-BE49-F238E27FC236}">
                <a16:creationId xmlns:a16="http://schemas.microsoft.com/office/drawing/2014/main" id="{C362BC8A-E707-919E-2866-B63B03A49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9424" r="9066" b="7672"/>
          <a:stretch/>
        </p:blipFill>
        <p:spPr bwMode="auto">
          <a:xfrm>
            <a:off x="10232594" y="3554842"/>
            <a:ext cx="330294" cy="3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4171DA00-96E5-3488-3852-C09CB735DCBF}"/>
              </a:ext>
            </a:extLst>
          </p:cNvPr>
          <p:cNvCxnSpPr>
            <a:cxnSpLocks/>
            <a:stCxn id="1087" idx="0"/>
            <a:endCxn id="42" idx="3"/>
          </p:cNvCxnSpPr>
          <p:nvPr/>
        </p:nvCxnSpPr>
        <p:spPr>
          <a:xfrm rot="16200000" flipV="1">
            <a:off x="9600947" y="2178844"/>
            <a:ext cx="1355997" cy="643271"/>
          </a:xfrm>
          <a:prstGeom prst="bentConnector2">
            <a:avLst/>
          </a:prstGeom>
          <a:ln>
            <a:prstDash val="dash"/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TextBox 1092">
            <a:extLst>
              <a:ext uri="{FF2B5EF4-FFF2-40B4-BE49-F238E27FC236}">
                <a16:creationId xmlns:a16="http://schemas.microsoft.com/office/drawing/2014/main" id="{DD77ECD2-AB2F-3E14-3672-67E2173B8291}"/>
              </a:ext>
            </a:extLst>
          </p:cNvPr>
          <p:cNvSpPr txBox="1"/>
          <p:nvPr/>
        </p:nvSpPr>
        <p:spPr>
          <a:xfrm>
            <a:off x="9996734" y="3884725"/>
            <a:ext cx="80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Files</a:t>
            </a:r>
          </a:p>
        </p:txBody>
      </p:sp>
      <p:pic>
        <p:nvPicPr>
          <p:cNvPr id="1097" name="Picture 30" descr="Download Icons Python Programming Computer Social Tutorial HQ PNG Image ...">
            <a:extLst>
              <a:ext uri="{FF2B5EF4-FFF2-40B4-BE49-F238E27FC236}">
                <a16:creationId xmlns:a16="http://schemas.microsoft.com/office/drawing/2014/main" id="{2A69C2AE-60CB-0C3A-9C95-3CFF774CC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9424" r="9066" b="7672"/>
          <a:stretch/>
        </p:blipFill>
        <p:spPr bwMode="auto">
          <a:xfrm>
            <a:off x="10931494" y="4183596"/>
            <a:ext cx="330294" cy="3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8" name="TextBox 1097">
            <a:extLst>
              <a:ext uri="{FF2B5EF4-FFF2-40B4-BE49-F238E27FC236}">
                <a16:creationId xmlns:a16="http://schemas.microsoft.com/office/drawing/2014/main" id="{5CFEED04-304A-F0BF-B1FC-407DA6D53706}"/>
              </a:ext>
            </a:extLst>
          </p:cNvPr>
          <p:cNvSpPr txBox="1"/>
          <p:nvPr/>
        </p:nvSpPr>
        <p:spPr>
          <a:xfrm>
            <a:off x="10695634" y="4506798"/>
            <a:ext cx="80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Files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6326763D-19C1-CE8B-290B-3210B5531E00}"/>
              </a:ext>
            </a:extLst>
          </p:cNvPr>
          <p:cNvSpPr txBox="1"/>
          <p:nvPr/>
        </p:nvSpPr>
        <p:spPr>
          <a:xfrm>
            <a:off x="10046029" y="4506798"/>
            <a:ext cx="80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Index</a:t>
            </a:r>
          </a:p>
        </p:txBody>
      </p:sp>
      <p:pic>
        <p:nvPicPr>
          <p:cNvPr id="1100" name="Picture 30" descr="Download Icons Python Programming Computer Social Tutorial HQ PNG Image ...">
            <a:extLst>
              <a:ext uri="{FF2B5EF4-FFF2-40B4-BE49-F238E27FC236}">
                <a16:creationId xmlns:a16="http://schemas.microsoft.com/office/drawing/2014/main" id="{CD43827C-1891-A54C-F331-E6546F13E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" t="9424" r="9066" b="7672"/>
          <a:stretch/>
        </p:blipFill>
        <p:spPr bwMode="auto">
          <a:xfrm>
            <a:off x="10276970" y="4183596"/>
            <a:ext cx="330294" cy="3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12" descr="Get Started with Azure Cognitive Search - Adatis">
            <a:extLst>
              <a:ext uri="{FF2B5EF4-FFF2-40B4-BE49-F238E27FC236}">
                <a16:creationId xmlns:a16="http://schemas.microsoft.com/office/drawing/2014/main" id="{87AD18A6-1CF3-269C-B324-FFE7B239B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2" b="15313"/>
          <a:stretch/>
        </p:blipFill>
        <p:spPr bwMode="auto">
          <a:xfrm>
            <a:off x="9395246" y="2514503"/>
            <a:ext cx="544632" cy="3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DFB0BB7E-F56E-8724-14FF-7E9AFCC7BC6E}"/>
              </a:ext>
            </a:extLst>
          </p:cNvPr>
          <p:cNvSpPr txBox="1"/>
          <p:nvPr/>
        </p:nvSpPr>
        <p:spPr>
          <a:xfrm>
            <a:off x="9262374" y="2914926"/>
            <a:ext cx="8020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Index/es</a:t>
            </a:r>
          </a:p>
        </p:txBody>
      </p:sp>
      <p:cxnSp>
        <p:nvCxnSpPr>
          <p:cNvPr id="1105" name="Connector: Elbow 1104">
            <a:extLst>
              <a:ext uri="{FF2B5EF4-FFF2-40B4-BE49-F238E27FC236}">
                <a16:creationId xmlns:a16="http://schemas.microsoft.com/office/drawing/2014/main" id="{CDAF6C60-217C-D992-CF51-85D215A63381}"/>
              </a:ext>
            </a:extLst>
          </p:cNvPr>
          <p:cNvCxnSpPr>
            <a:cxnSpLocks/>
            <a:stCxn id="42" idx="1"/>
            <a:endCxn id="1036" idx="3"/>
          </p:cNvCxnSpPr>
          <p:nvPr/>
        </p:nvCxnSpPr>
        <p:spPr>
          <a:xfrm rot="10800000" flipV="1">
            <a:off x="8237811" y="1822481"/>
            <a:ext cx="1174866" cy="701142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EADBA290-AD2C-D31C-EF78-09115E0D0ACD}"/>
              </a:ext>
            </a:extLst>
          </p:cNvPr>
          <p:cNvSpPr txBox="1"/>
          <p:nvPr/>
        </p:nvSpPr>
        <p:spPr>
          <a:xfrm>
            <a:off x="10276970" y="5667666"/>
            <a:ext cx="882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CosmosDB</a:t>
            </a:r>
            <a:endParaRPr lang="en-US" sz="7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5B3C847D-C0B7-22BE-83B5-E937D41D328C}"/>
              </a:ext>
            </a:extLst>
          </p:cNvPr>
          <p:cNvCxnSpPr>
            <a:cxnSpLocks/>
            <a:stCxn id="1102" idx="1"/>
          </p:cNvCxnSpPr>
          <p:nvPr/>
        </p:nvCxnSpPr>
        <p:spPr>
          <a:xfrm rot="10800000">
            <a:off x="8237812" y="2521505"/>
            <a:ext cx="1157435" cy="18420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onnector: Elbow 1126">
            <a:extLst>
              <a:ext uri="{FF2B5EF4-FFF2-40B4-BE49-F238E27FC236}">
                <a16:creationId xmlns:a16="http://schemas.microsoft.com/office/drawing/2014/main" id="{BA3D8931-C760-2683-7988-B57B6FD2B384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3687031" y="3498363"/>
            <a:ext cx="6739052" cy="1895220"/>
          </a:xfrm>
          <a:prstGeom prst="bentConnector2">
            <a:avLst/>
          </a:prstGeom>
          <a:ln>
            <a:prstDash val="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4" name="Picture 34" descr="Detalhes de preço – Key Vault | Microsoft Azure">
            <a:extLst>
              <a:ext uri="{FF2B5EF4-FFF2-40B4-BE49-F238E27FC236}">
                <a16:creationId xmlns:a16="http://schemas.microsoft.com/office/drawing/2014/main" id="{60D98806-F46B-44A6-3570-F1F525154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0" r="21108"/>
          <a:stretch/>
        </p:blipFill>
        <p:spPr bwMode="auto">
          <a:xfrm>
            <a:off x="5470364" y="4467858"/>
            <a:ext cx="269979" cy="2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5" name="TextBox 1134">
            <a:extLst>
              <a:ext uri="{FF2B5EF4-FFF2-40B4-BE49-F238E27FC236}">
                <a16:creationId xmlns:a16="http://schemas.microsoft.com/office/drawing/2014/main" id="{39E7EA4F-A680-E9EA-1D1F-73C542C3B481}"/>
              </a:ext>
            </a:extLst>
          </p:cNvPr>
          <p:cNvSpPr txBox="1"/>
          <p:nvPr/>
        </p:nvSpPr>
        <p:spPr>
          <a:xfrm>
            <a:off x="5649646" y="4485985"/>
            <a:ext cx="80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Encrypted at test</a:t>
            </a:r>
          </a:p>
        </p:txBody>
      </p:sp>
      <p:pic>
        <p:nvPicPr>
          <p:cNvPr id="1139" name="Picture 34" descr="Detalhes de preço – Key Vault | Microsoft Azure">
            <a:extLst>
              <a:ext uri="{FF2B5EF4-FFF2-40B4-BE49-F238E27FC236}">
                <a16:creationId xmlns:a16="http://schemas.microsoft.com/office/drawing/2014/main" id="{28733838-7BA0-23CE-23FE-43C6FBBCC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0" r="21108"/>
          <a:stretch/>
        </p:blipFill>
        <p:spPr bwMode="auto">
          <a:xfrm>
            <a:off x="10979902" y="5439590"/>
            <a:ext cx="269979" cy="2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0" name="TextBox 1139">
            <a:extLst>
              <a:ext uri="{FF2B5EF4-FFF2-40B4-BE49-F238E27FC236}">
                <a16:creationId xmlns:a16="http://schemas.microsoft.com/office/drawing/2014/main" id="{E06E4E20-0A54-C165-530B-CD738D389D12}"/>
              </a:ext>
            </a:extLst>
          </p:cNvPr>
          <p:cNvSpPr txBox="1"/>
          <p:nvPr/>
        </p:nvSpPr>
        <p:spPr>
          <a:xfrm>
            <a:off x="11159184" y="5457717"/>
            <a:ext cx="8020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Encrypted at test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6EBF1A69-AD1C-AC79-2CAC-6C55E952CF76}"/>
              </a:ext>
            </a:extLst>
          </p:cNvPr>
          <p:cNvSpPr txBox="1"/>
          <p:nvPr/>
        </p:nvSpPr>
        <p:spPr>
          <a:xfrm>
            <a:off x="10931494" y="3150630"/>
            <a:ext cx="97043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B6A8EA3C-B6A7-C463-BF8A-DE6DCB25EA2B}"/>
              </a:ext>
            </a:extLst>
          </p:cNvPr>
          <p:cNvSpPr txBox="1"/>
          <p:nvPr/>
        </p:nvSpPr>
        <p:spPr>
          <a:xfrm>
            <a:off x="5877410" y="1577538"/>
            <a:ext cx="156289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Search Agent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60D71686-AA22-354E-39DD-339F4797F9A4}"/>
              </a:ext>
            </a:extLst>
          </p:cNvPr>
          <p:cNvSpPr/>
          <p:nvPr/>
        </p:nvSpPr>
        <p:spPr>
          <a:xfrm>
            <a:off x="7301290" y="549615"/>
            <a:ext cx="2517473" cy="328335"/>
          </a:xfrm>
          <a:prstGeom prst="rect">
            <a:avLst/>
          </a:prstGeom>
          <a:solidFill>
            <a:srgbClr val="FFFFCC"/>
          </a:solidFill>
          <a:ln w="63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could have multiple agents/plugins/tools in the same chat session</a:t>
            </a:r>
          </a:p>
        </p:txBody>
      </p:sp>
      <p:cxnSp>
        <p:nvCxnSpPr>
          <p:cNvPr id="1145" name="Connector: Elbow 1144">
            <a:extLst>
              <a:ext uri="{FF2B5EF4-FFF2-40B4-BE49-F238E27FC236}">
                <a16:creationId xmlns:a16="http://schemas.microsoft.com/office/drawing/2014/main" id="{00D22655-2205-0247-10B2-4C63701BB21F}"/>
              </a:ext>
            </a:extLst>
          </p:cNvPr>
          <p:cNvCxnSpPr>
            <a:cxnSpLocks/>
            <a:stCxn id="1142" idx="0"/>
            <a:endCxn id="1143" idx="1"/>
          </p:cNvCxnSpPr>
          <p:nvPr/>
        </p:nvCxnSpPr>
        <p:spPr>
          <a:xfrm rot="5400000" flipH="1" flipV="1">
            <a:off x="6548197" y="824446"/>
            <a:ext cx="863755" cy="642431"/>
          </a:xfrm>
          <a:prstGeom prst="bentConnector2">
            <a:avLst/>
          </a:prstGeom>
          <a:ln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EB770D74-A4D7-62BD-97AC-2F0C401CC978}"/>
              </a:ext>
            </a:extLst>
          </p:cNvPr>
          <p:cNvSpPr txBox="1"/>
          <p:nvPr/>
        </p:nvSpPr>
        <p:spPr>
          <a:xfrm>
            <a:off x="6800878" y="3620555"/>
            <a:ext cx="938327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Top 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9D4A0-341E-429A-4199-312AE01746AC}"/>
              </a:ext>
            </a:extLst>
          </p:cNvPr>
          <p:cNvGrpSpPr/>
          <p:nvPr/>
        </p:nvGrpSpPr>
        <p:grpSpPr>
          <a:xfrm>
            <a:off x="3317918" y="2501779"/>
            <a:ext cx="768782" cy="200055"/>
            <a:chOff x="8721772" y="1977463"/>
            <a:chExt cx="768782" cy="200055"/>
          </a:xfrm>
        </p:grpSpPr>
        <p:pic>
          <p:nvPicPr>
            <p:cNvPr id="3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6BC09559-4518-270B-A715-C9C8AFB4D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72" y="1994151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DD0EE2-1176-866A-F8B8-6CAB59DCD38E}"/>
                </a:ext>
              </a:extLst>
            </p:cNvPr>
            <p:cNvSpPr txBox="1"/>
            <p:nvPr/>
          </p:nvSpPr>
          <p:spPr>
            <a:xfrm>
              <a:off x="8749711" y="1977463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AAD RBAC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8548A2-B21E-F2CA-C7F3-40C983DC6D81}"/>
              </a:ext>
            </a:extLst>
          </p:cNvPr>
          <p:cNvGrpSpPr/>
          <p:nvPr/>
        </p:nvGrpSpPr>
        <p:grpSpPr>
          <a:xfrm>
            <a:off x="7055916" y="5171538"/>
            <a:ext cx="768782" cy="200055"/>
            <a:chOff x="8721772" y="1977463"/>
            <a:chExt cx="768782" cy="200055"/>
          </a:xfrm>
        </p:grpSpPr>
        <p:pic>
          <p:nvPicPr>
            <p:cNvPr id="6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07905C82-F11A-481A-DADA-3A2D25820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72" y="1994151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D0390-BBC8-578C-B12D-46790F581AD8}"/>
                </a:ext>
              </a:extLst>
            </p:cNvPr>
            <p:cNvSpPr txBox="1"/>
            <p:nvPr/>
          </p:nvSpPr>
          <p:spPr>
            <a:xfrm>
              <a:off x="8749711" y="1977463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AAD RBAC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CEF12D-2F31-4587-4531-A8B7D85B3B81}"/>
              </a:ext>
            </a:extLst>
          </p:cNvPr>
          <p:cNvGrpSpPr/>
          <p:nvPr/>
        </p:nvGrpSpPr>
        <p:grpSpPr>
          <a:xfrm>
            <a:off x="3826150" y="4328880"/>
            <a:ext cx="773635" cy="200055"/>
            <a:chOff x="5339606" y="982405"/>
            <a:chExt cx="773635" cy="200055"/>
          </a:xfrm>
        </p:grpSpPr>
        <p:pic>
          <p:nvPicPr>
            <p:cNvPr id="18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B3F18DEC-938C-AD64-75AB-A0DAF50C5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606" y="993606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01606-5E56-208E-20B9-1088B5A76C9A}"/>
                </a:ext>
              </a:extLst>
            </p:cNvPr>
            <p:cNvSpPr txBox="1"/>
            <p:nvPr/>
          </p:nvSpPr>
          <p:spPr>
            <a:xfrm>
              <a:off x="5372398" y="982405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AAD RBAC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A0AC7-7E88-4A92-26D1-05FB524B6D7D}"/>
              </a:ext>
            </a:extLst>
          </p:cNvPr>
          <p:cNvGrpSpPr/>
          <p:nvPr/>
        </p:nvGrpSpPr>
        <p:grpSpPr>
          <a:xfrm>
            <a:off x="8835086" y="2451608"/>
            <a:ext cx="768782" cy="200055"/>
            <a:chOff x="8721772" y="1977463"/>
            <a:chExt cx="768782" cy="200055"/>
          </a:xfrm>
        </p:grpSpPr>
        <p:pic>
          <p:nvPicPr>
            <p:cNvPr id="22" name="Picture 16" descr="azure-active-directory-logo-png-transparent | Foxo365 - IT w modelu DaaS">
              <a:extLst>
                <a:ext uri="{FF2B5EF4-FFF2-40B4-BE49-F238E27FC236}">
                  <a16:creationId xmlns:a16="http://schemas.microsoft.com/office/drawing/2014/main" id="{E93F9BBB-D5F9-9C83-6FF5-9DA7740B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72" y="1994151"/>
              <a:ext cx="165444" cy="16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23A961-EFAB-935C-40FB-B9231FDCD9E5}"/>
                </a:ext>
              </a:extLst>
            </p:cNvPr>
            <p:cNvSpPr txBox="1"/>
            <p:nvPr/>
          </p:nvSpPr>
          <p:spPr>
            <a:xfrm>
              <a:off x="8749711" y="1977463"/>
              <a:ext cx="7408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AAD RBAC</a:t>
              </a:r>
            </a:p>
          </p:txBody>
        </p:sp>
      </p:grpSp>
      <p:pic>
        <p:nvPicPr>
          <p:cNvPr id="9" name="Picture 2" descr="Pricing – Azure Cosmos DB | Microsoft Azure">
            <a:extLst>
              <a:ext uri="{FF2B5EF4-FFF2-40B4-BE49-F238E27FC236}">
                <a16:creationId xmlns:a16="http://schemas.microsoft.com/office/drawing/2014/main" id="{036EBBED-605F-378E-3D8B-BF6410BB7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0" r="20406"/>
          <a:stretch/>
        </p:blipFill>
        <p:spPr bwMode="auto">
          <a:xfrm>
            <a:off x="4817158" y="4485985"/>
            <a:ext cx="608868" cy="5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icing – Azure Cosmos DB | Microsoft Azure">
            <a:extLst>
              <a:ext uri="{FF2B5EF4-FFF2-40B4-BE49-F238E27FC236}">
                <a16:creationId xmlns:a16="http://schemas.microsoft.com/office/drawing/2014/main" id="{77A80330-104B-4215-B6F3-45B03B7F1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0" r="20406"/>
          <a:stretch/>
        </p:blipFill>
        <p:spPr bwMode="auto">
          <a:xfrm>
            <a:off x="10442117" y="5081458"/>
            <a:ext cx="608868" cy="5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BB308F-0996-347D-DA67-9D6974114E4E}"/>
              </a:ext>
            </a:extLst>
          </p:cNvPr>
          <p:cNvSpPr txBox="1"/>
          <p:nvPr/>
        </p:nvSpPr>
        <p:spPr>
          <a:xfrm>
            <a:off x="6800878" y="5409653"/>
            <a:ext cx="11931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Save previous responses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D0926E7-CAB2-2F61-19FF-7E0BA8B90D3E}"/>
              </a:ext>
            </a:extLst>
          </p:cNvPr>
          <p:cNvSpPr txBox="1">
            <a:spLocks/>
          </p:cNvSpPr>
          <p:nvPr/>
        </p:nvSpPr>
        <p:spPr>
          <a:xfrm>
            <a:off x="231083" y="342822"/>
            <a:ext cx="1101852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Hybrid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696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161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Medina Gomez</dc:creator>
  <cp:lastModifiedBy>Jose Medina Gomez</cp:lastModifiedBy>
  <cp:revision>7</cp:revision>
  <dcterms:created xsi:type="dcterms:W3CDTF">2023-06-30T15:50:09Z</dcterms:created>
  <dcterms:modified xsi:type="dcterms:W3CDTF">2023-10-12T12:59:26Z</dcterms:modified>
</cp:coreProperties>
</file>