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3" r:id="rId38"/>
    <p:sldId id="301" r:id="rId39"/>
    <p:sldId id="302" r:id="rId40"/>
    <p:sldId id="304" r:id="rId41"/>
    <p:sldId id="305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/>
    <p:restoredTop sz="94559"/>
  </p:normalViewPr>
  <p:slideViewPr>
    <p:cSldViewPr snapToGrid="0" snapToObjects="1">
      <p:cViewPr varScale="1">
        <p:scale>
          <a:sx n="68" d="100"/>
          <a:sy n="68" d="100"/>
        </p:scale>
        <p:origin x="10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205" y="3354940"/>
            <a:ext cx="9374372" cy="3234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736" y="6462680"/>
            <a:ext cx="2743200" cy="365125"/>
          </a:xfrm>
          <a:prstGeom prst="rect">
            <a:avLst/>
          </a:prstGeom>
        </p:spPr>
        <p:txBody>
          <a:bodyPr/>
          <a:lstStyle/>
          <a:p>
            <a:fld id="{41C32B0A-52A8-A64D-8708-41E99C038C3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268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6446" y="6462675"/>
            <a:ext cx="485553" cy="365125"/>
          </a:xfrm>
          <a:prstGeom prst="rect">
            <a:avLst/>
          </a:prstGeom>
        </p:spPr>
        <p:txBody>
          <a:bodyPr/>
          <a:lstStyle/>
          <a:p>
            <a:fld id="{B380EDAF-0F44-8A42-9072-A465DB3F07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205" y="2620478"/>
            <a:ext cx="9374372" cy="769441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4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6" y="365125"/>
            <a:ext cx="10515600" cy="610418"/>
          </a:xfr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66" y="1069268"/>
            <a:ext cx="10515600" cy="5268031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36" y="365126"/>
            <a:ext cx="10515600" cy="61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736" y="1078307"/>
            <a:ext cx="10515600" cy="521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C0000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924619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rashantRanjan35/production-management-meaning-nature-function-ppc-production-planning-contr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004" y="1661376"/>
            <a:ext cx="9744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Week 001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 to Production and Operations Management</a:t>
            </a:r>
            <a:endParaRPr lang="en-US" sz="5400" b="1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8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/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4.  Production planning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It deals with deciding about the routing and  scheduling.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-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deciding the work path and the operation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	sequence.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SCHEDULING  -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deciding  when to start and when to complete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	a particular production activity.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 </a:t>
            </a:r>
            <a:endParaRPr lang="en-PH" dirty="0"/>
          </a:p>
          <a:p>
            <a:endParaRPr lang="en-US" sz="2800" dirty="0"/>
          </a:p>
          <a:p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/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5.  Production  control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/>
              <a:t> </a:t>
            </a:r>
          </a:p>
          <a:p>
            <a:r>
              <a:rPr lang="en-US" dirty="0"/>
              <a:t>	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Monitoring and controlling the production should be done  by the production manager. 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AutoNum type="arabicPeriod" startAt="6"/>
            </a:pP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and cost control 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To satisfy the demands  of customers which  is to have a  good quality products at cheapest prices, production manager should  continuously  improve quality of products and to reduce the product costs. </a:t>
            </a:r>
            <a:endParaRPr lang="en-US" sz="2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9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/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7.  Inventory control 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/>
              <a:t> </a:t>
            </a:r>
          </a:p>
          <a:p>
            <a:pPr algn="just"/>
            <a:r>
              <a:rPr lang="en-US" dirty="0"/>
              <a:t>	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Level of inventories  must be monitored so as to avoid  overstocking and  understocking.  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8. 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Maintenance and replacement of machines</a:t>
            </a:r>
          </a:p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Efficient system  for continuous inspection, cleaning, oiling, machine  and equipment  and spare parts maintenance and replacement should be considered and implemented by the production manager. </a:t>
            </a:r>
          </a:p>
          <a:p>
            <a:endParaRPr lang="en-PH" sz="2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7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Integrated 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INTEGRATED PRODUCTION MANAGEMENT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refers to  the use  advanced manufacturing  technology  ( CIM,  additive manufacturing,  robotics,  mechatronics and automation, micro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nano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factories, sustainable  and green manufacturing), JIT, TQM, human  capital perspective and  human  resource management. </a:t>
            </a:r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4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PRODUCTIVITY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refers to production process output per unit of input.   To produce more with less  is productivity</a:t>
            </a:r>
            <a:r>
              <a:rPr lang="en-US" dirty="0"/>
              <a:t>. </a:t>
            </a:r>
            <a:endParaRPr lang="en-US" sz="2800" dirty="0"/>
          </a:p>
          <a:p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9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500957"/>
            <a:ext cx="10563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TYPES OF PRODUCTIVITY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Partial productivity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factor productivity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productivity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2800" dirty="0"/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6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500957"/>
            <a:ext cx="105633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1. Partial Productivity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resources of productivity are measured separately.  It plays an important role  in productivity improvement. </a:t>
            </a:r>
          </a:p>
          <a:p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2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500957"/>
            <a:ext cx="105633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Total Factor Productivity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many  of the resource inputs are available within  the business organization , while few others are purchase are present in the  production process.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just"/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8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500957"/>
            <a:ext cx="105633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endParaRPr lang="en-US" sz="4000" b="1" dirty="0"/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3.  Total   Productivity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productivity is calculated  considering all the  resources.  It is a  qualitative and systematic to approach to complete the products considering the  timer, price and quality.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PH" sz="3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6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System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SYSTEM PRODUCTIVITY</a:t>
            </a: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 measuring the whole system in a certain firm if each part is working good – if the output is greater than the input in processing the said output. </a:t>
            </a:r>
            <a:endParaRPr lang="en-PH" sz="2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9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Learning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077876"/>
            <a:ext cx="10563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en-US" sz="4000" b="1" dirty="0">
                <a:latin typeface="Cambria Math" pitchFamily="18" charset="0"/>
                <a:ea typeface="Cambria Math" pitchFamily="18" charset="0"/>
              </a:rPr>
              <a:t>LEARNING OBJECTIVES</a:t>
            </a:r>
          </a:p>
          <a:p>
            <a:pPr lvl="0"/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Be oriented with the basic concepts about the introduction  to production and operations management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Identify important terms related to production and operations management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Examine the functions of production management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Analyze  concepts and principles related to productivity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Examine the basic concepts and principles related to introduction to operations management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5600"/>
            <a:endParaRPr lang="en-US" sz="4400" dirty="0">
              <a:latin typeface="Cambria Math" pitchFamily="18" charset="0"/>
              <a:ea typeface="Cambria Math" pitchFamily="18" charset="0"/>
            </a:endParaRPr>
          </a:p>
          <a:p>
            <a:pPr marL="355600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marL="355600"/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Capital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PRODUCTIVITY</a:t>
            </a: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refers to the company’s efficiency of  converting the capital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inputs into output. </a:t>
            </a:r>
          </a:p>
        </p:txBody>
      </p:sp>
    </p:spTree>
    <p:extLst>
      <p:ext uri="{BB962C8B-B14F-4D97-AF65-F5344CB8AC3E}">
        <p14:creationId xmlns:p14="http://schemas.microsoft.com/office/powerpoint/2010/main" val="48786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Capital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THREE WAYS TO IMPROVE  PRODUCTIVE EFFICIENCY OF A FIRM</a:t>
            </a: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Improvement  in technical efficiency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Technological progress  and organizational change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Increasing returns  to scale</a:t>
            </a:r>
          </a:p>
        </p:txBody>
      </p:sp>
    </p:spTree>
    <p:extLst>
      <p:ext uri="{BB962C8B-B14F-4D97-AF65-F5344CB8AC3E}">
        <p14:creationId xmlns:p14="http://schemas.microsoft.com/office/powerpoint/2010/main" val="383063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Labor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LABOR PRODUCTIVITY</a:t>
            </a: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refers to the  value that each worker or employee creates per unit of his input.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Labor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WHICH DETERMINE LABOR PRODUCTIVITY</a:t>
            </a: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Human capital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Technological  change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Economies  of scale</a:t>
            </a:r>
          </a:p>
        </p:txBody>
      </p:sp>
    </p:spTree>
    <p:extLst>
      <p:ext uri="{BB962C8B-B14F-4D97-AF65-F5344CB8AC3E}">
        <p14:creationId xmlns:p14="http://schemas.microsoft.com/office/powerpoint/2010/main" val="417387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Labor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HUMAN CAPITAL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accumulated  knowledge that an individual acquired from education and experience, skills and expertise which an  average employee possesses.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Labor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TECHNOLOGICAL  CHANGE 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combination of  invention and innovation.  Invention refers to the advancement in knowledge while  innovation means  using the said advancement to new products and services. 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3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Labor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2033220"/>
            <a:ext cx="105633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ECONOMIES  OF SCALE 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cost advantages obtained which industries take advantage  due to size. 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 </a:t>
            </a:r>
            <a:endParaRPr lang="en-PH" dirty="0"/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Personnel 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29577"/>
            <a:ext cx="10563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FIVE MAJOR FUNCTIONS  OF PRODUCTIVITY MEASUREMENT  AND ALIGNMENT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productivity and direct  behavior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Monitor performance and provide feedback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Diagnose problems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Facilitate planning  and control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 innovation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7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Operations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2043977"/>
            <a:ext cx="10563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OPERATIONS MANAGEMENT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focuses on the careful process management so as to produce and distribute goods and services.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Operations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1416180"/>
            <a:ext cx="105633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ACTIVITIES IN OPERATIONS MANAGEMENT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Purchasing 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Inventory control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control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Storage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Logistics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Process evaluation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869447"/>
            <a:ext cx="105633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en-US" sz="4000" b="1" dirty="0">
                <a:latin typeface="Cambria Math" pitchFamily="18" charset="0"/>
                <a:ea typeface="Cambria Math" pitchFamily="18" charset="0"/>
              </a:rPr>
              <a:t>PRODUCTION</a:t>
            </a:r>
          </a:p>
          <a:p>
            <a:pPr lvl="0"/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128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an act of creating  something  useful </a:t>
            </a:r>
          </a:p>
          <a:p>
            <a:pPr marL="35560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413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planning,  acquisition, utilization and control of  physical resources employed in the provision of goods and services. </a:t>
            </a:r>
          </a:p>
        </p:txBody>
      </p:sp>
    </p:spTree>
    <p:extLst>
      <p:ext uri="{BB962C8B-B14F-4D97-AF65-F5344CB8AC3E}">
        <p14:creationId xmlns:p14="http://schemas.microsoft.com/office/powerpoint/2010/main" val="101692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Operations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1074689"/>
            <a:ext cx="10563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 BASIC FUNCTIONS OF BUSINESS ORGANIZATION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 descr="Image result for the three basic functions of organiz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9" y="1969667"/>
            <a:ext cx="7574507" cy="30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/>
          <p:cNvSpPr txBox="1"/>
          <p:nvPr/>
        </p:nvSpPr>
        <p:spPr>
          <a:xfrm>
            <a:off x="3144814" y="5108897"/>
            <a:ext cx="4819650" cy="27051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0">
              <a:spcAft>
                <a:spcPts val="1000"/>
              </a:spcAft>
            </a:pPr>
            <a:r>
              <a:rPr lang="en-US" sz="90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2 - 3 Basic Areas/Functions of Business Organizations</a:t>
            </a:r>
            <a:endParaRPr lang="en-PH" sz="9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5654" y="5244152"/>
            <a:ext cx="64394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ctr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Operations Management (</a:t>
            </a:r>
            <a:r>
              <a:rPr lang="en-US" sz="1200" dirty="0" err="1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Retrieved from </a:t>
            </a:r>
            <a:r>
              <a:rPr lang="en-US" sz="1200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http://slideplayer.com/slide/9246190</a:t>
            </a:r>
            <a:r>
              <a:rPr lang="en-US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PH" sz="3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4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Operations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1074689"/>
            <a:ext cx="10563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 FUNCTIONAL AREAS IN AN ORGANIZATION</a:t>
            </a: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Finance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–  the area which is responsible  for securing resources related to finances at favorable price as well as the its allocation.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 startAt="2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 Area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– responsible for  the consumer needs and wants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assessment. 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3.   Operations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Area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– responsible for the production of goods and services to customers.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0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955" y="1702485"/>
            <a:ext cx="105633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STRATEGIC  OPERATIONS MANAGEMENT</a:t>
            </a: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highlights the importance of devoting  lots of attention to  environment analysis and strategy formulation which relate  direct to environmental changes. 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8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6" y="1412396"/>
            <a:ext cx="105633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STEPS IN  THE  STRATEGIC </a:t>
            </a:r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MANAGEMENT PROCESS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885950" lvl="3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Environmental  scanning</a:t>
            </a:r>
          </a:p>
          <a:p>
            <a:pPr marL="1885950" lvl="3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Strategy formulation</a:t>
            </a:r>
          </a:p>
          <a:p>
            <a:pPr marL="1885950" lvl="3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Strategic implementation</a:t>
            </a:r>
          </a:p>
          <a:p>
            <a:pPr marL="1885950" lvl="3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control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9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6" y="1685352"/>
            <a:ext cx="105633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1.  ENVIRONMENTAL  SCANNING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external and internal environments  are scanned and ends with monitoring of  organization’s activities. 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7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6" y="1685352"/>
            <a:ext cx="105633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 STRATEGY FORMULATION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Formulation  of strategies  at the following  levels is done here.</a:t>
            </a:r>
          </a:p>
          <a:p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a.  Corporate Level</a:t>
            </a:r>
          </a:p>
          <a:p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b.  Business unit level</a:t>
            </a:r>
          </a:p>
          <a:p>
            <a:r>
              <a:rPr lang="en-PH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c.  Functional level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878" y="1480636"/>
            <a:ext cx="9581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TYPICAL  STRATEGIES FOR </a:t>
            </a:r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CORPORATE LEVEL</a:t>
            </a:r>
          </a:p>
          <a:p>
            <a:pPr lvl="0"/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Growth strategies 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unit level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Retrenchment  strategies 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5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6" y="1685352"/>
            <a:ext cx="105633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3.    STRATEGY IMPLEMENTATION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stage, the strategies formulated are implemented in the business.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755" y="1207680"/>
            <a:ext cx="1125895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STRATEGIC FORMULATION vs. </a:t>
            </a:r>
          </a:p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STRATEGIC IMPLEMENTATION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Strategy formulation is positioning  before action while strategy implementation  is the managing forces during the action;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Effectiveness is the focus in strategy formulation while efficiency in strategy implementation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Primarily, strategy formulation is an intellectual process while strategy implementation is an operational process.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5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755" y="1207680"/>
            <a:ext cx="1125895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Good intuitions and  operating skills are required in strategy formulation while motivation and leadership skills are required in the implementation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 ordination among  few individuals are required in strategy formulation while in  the implementation, co ordination among  many persons are required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For small, large or non profit organization, strategy formulation  does not vary while  strategy implementation varies among the different sizes and types of  industries.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0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432718"/>
            <a:ext cx="105633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en-US" sz="4000" b="1" dirty="0">
                <a:latin typeface="Cambria Math" pitchFamily="18" charset="0"/>
                <a:ea typeface="Cambria Math" pitchFamily="18" charset="0"/>
              </a:rPr>
              <a:t>IMPORTANCE OF PRODUCTION MANAGEMENT TO BUSINESS ORGANIZATION</a:t>
            </a:r>
          </a:p>
          <a:p>
            <a:pPr marL="355600" algn="ctr"/>
            <a:endParaRPr lang="en-US" sz="4000" b="1" dirty="0"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helps in the accomplishment of  business organization’s objectives.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increases the  reputation, , goodwill and image of  business organization. 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helps in introducing new products.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0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Operations Management  and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288" y="1139144"/>
            <a:ext cx="105633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 algn="ctr">
              <a:buAutoNum type="arabicPeriod" startAt="4"/>
            </a:pPr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AND CONTROL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The following steps are done during this stage: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Performance targets, standards, and tolerance limits for the objectives are established.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Measuring the performance and managers will be informed if  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the outcomes are outside the limits.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From the accepted limits,  analyze deviation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Modifications will be executed, if necessary.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Tools for implementation  of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288" y="1139144"/>
            <a:ext cx="10563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TOOLS FOR SETTING UP  OF SCHEDULES FOR  THE OPERATION</a:t>
            </a: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Gantt Charts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PERT Charts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Computer-aided design software package (CAD)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Computer-aided manufacturing software system (CAM)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Computer-integrated manufacturing system</a:t>
            </a: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</a:p>
          <a:p>
            <a:pPr lvl="0"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1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503" y="2156346"/>
            <a:ext cx="10515600" cy="124849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REVIEW OF THE LESSON</a:t>
            </a:r>
          </a:p>
        </p:txBody>
      </p:sp>
    </p:spTree>
    <p:extLst>
      <p:ext uri="{BB962C8B-B14F-4D97-AF65-F5344CB8AC3E}">
        <p14:creationId xmlns:p14="http://schemas.microsoft.com/office/powerpoint/2010/main" val="223153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187058"/>
            <a:ext cx="105633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en-US" sz="4000" b="1" dirty="0">
                <a:latin typeface="Cambria Math" pitchFamily="18" charset="0"/>
                <a:ea typeface="Cambria Math" pitchFamily="18" charset="0"/>
              </a:rPr>
              <a:t>IMPORTANCE OF PRODUCTION MANAGEMENT TO BUSINESS ORGANIZATION</a:t>
            </a:r>
          </a:p>
          <a:p>
            <a:pPr marL="355600" algn="ctr"/>
            <a:endParaRPr lang="en-US" sz="4000" b="1" dirty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4.  It supports other business organization’s  functional areas.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 startAt="5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helps the business to face competition in the market.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 startAt="5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facilitates the optimum resource utilization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 startAt="5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helps to minimize the production costs.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lvl="0" indent="-514350">
              <a:buAutoNum type="arabicPeriod" startAt="5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helps in the expansion of business. 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187058"/>
            <a:ext cx="10563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en-US" sz="4000" b="1" dirty="0">
                <a:latin typeface="Cambria Math" pitchFamily="18" charset="0"/>
                <a:ea typeface="Cambria Math" pitchFamily="18" charset="0"/>
              </a:rPr>
              <a:t>IMPORTANCE OF PRODUCTION MANAGEMENT TO CUSTOMERS AND  SOCIETY</a:t>
            </a:r>
          </a:p>
          <a:p>
            <a:pPr marL="355600" algn="ctr"/>
            <a:endParaRPr lang="en-US" sz="4000" b="1" dirty="0">
              <a:latin typeface="Cambria Math" pitchFamily="18" charset="0"/>
              <a:ea typeface="Cambria Math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Higher standard of living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Employment generation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Quality improvement and cost reduction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Spread effect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Creates utility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Boosts economy</a:t>
            </a:r>
            <a:endParaRPr lang="en-PH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01" y="1187058"/>
            <a:ext cx="10563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OF  PRODUCTION MANAGEMENT</a:t>
            </a:r>
          </a:p>
          <a:p>
            <a:pPr lvl="0" algn="ctr"/>
            <a:endParaRPr lang="en-US" sz="4000" b="1" dirty="0"/>
          </a:p>
          <a:p>
            <a:pPr lvl="0" algn="ctr"/>
            <a:endParaRPr lang="en-US" sz="4000" b="1" dirty="0"/>
          </a:p>
          <a:p>
            <a:pPr lvl="0" algn="ctr"/>
            <a:endParaRPr lang="en-US" sz="4000" b="1" dirty="0"/>
          </a:p>
          <a:p>
            <a:pPr lvl="0" algn="ctr"/>
            <a:endParaRPr lang="en-PH" sz="4000" dirty="0"/>
          </a:p>
        </p:txBody>
      </p:sp>
      <p:pic>
        <p:nvPicPr>
          <p:cNvPr id="7" name="Picture 6" descr="Image result for functions of production manag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1" y="1821278"/>
            <a:ext cx="872092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5343" y="5103230"/>
            <a:ext cx="81886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algn="ctr">
              <a:spcAft>
                <a:spcPts val="1000"/>
              </a:spcAft>
            </a:pPr>
            <a:r>
              <a:rPr lang="en-US" sz="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Figure 1 Functions of Production Management</a:t>
            </a:r>
            <a:endParaRPr lang="en-PH" sz="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8108" y="5393544"/>
            <a:ext cx="6933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457200" algn="ctr">
              <a:spcBef>
                <a:spcPts val="600"/>
              </a:spcBef>
              <a:spcAft>
                <a:spcPts val="600"/>
              </a:spcAft>
            </a:pPr>
            <a:r>
              <a:rPr lang="en-US" sz="800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Ranjan</a:t>
            </a:r>
            <a:r>
              <a:rPr lang="en-US" sz="8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P. (2017, May 02). Production management, meaning, nature, function, PPC, production </a:t>
            </a:r>
            <a:r>
              <a:rPr lang="en-US" sz="800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pla</a:t>
            </a:r>
            <a:r>
              <a:rPr lang="en-US" sz="8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... Retrieved from </a:t>
            </a:r>
            <a:r>
              <a:rPr lang="en-US" sz="800" u="sng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https://www.slideshare.net/PrashantRanjan35/production-management-meaning-nature-function-ppc-production-planning-control</a:t>
            </a:r>
            <a:endParaRPr lang="en-PH" sz="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OF  PRODUCTION MANAGEMENT</a:t>
            </a:r>
          </a:p>
          <a:p>
            <a:pPr lvl="0" algn="ctr"/>
            <a:endParaRPr lang="en-US" sz="4000" b="1" dirty="0"/>
          </a:p>
          <a:p>
            <a:pPr marL="514350" lvl="0" indent="-514350">
              <a:buAutoNum type="arabicPeriod"/>
            </a:pP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Selection of  product and design. 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Selecting the right product to produce followed by selecting  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right design  for the product.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19776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6" y="51514"/>
            <a:ext cx="1202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Week 001:  Introduction to Production  and Operations Management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6" y="503140"/>
            <a:ext cx="1202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  Introduction to Production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19" y="1187058"/>
            <a:ext cx="105633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4000" b="1" dirty="0"/>
          </a:p>
          <a:p>
            <a:pPr lvl="0"/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2.   Selection of   production process.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The right production  process must be selected.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3.   Selecting the right  production  capacity</a:t>
            </a: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To match the demand for the product, right production capacity  must be selected  by production management. </a:t>
            </a:r>
            <a:endParaRPr lang="en-PH" sz="4000" dirty="0"/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algn="ctr"/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32920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resentation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" id="{B64DB801-11A4-D945-9003-D5FFA3C0F603}" vid="{2DE7E4F7-8DF4-604A-BD27-11E59E6022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2203</TotalTime>
  <Words>1375</Words>
  <Application>Microsoft Office PowerPoint</Application>
  <PresentationFormat>Widescreen</PresentationFormat>
  <Paragraphs>349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Cambria</vt:lpstr>
      <vt:lpstr>Cambria Math</vt:lpstr>
      <vt:lpstr>PresentationTemplate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THE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</dc:creator>
  <cp:lastModifiedBy>JOSEPHINE NEBRIA-SIBAL</cp:lastModifiedBy>
  <cp:revision>121</cp:revision>
  <dcterms:created xsi:type="dcterms:W3CDTF">2017-02-21T03:33:53Z</dcterms:created>
  <dcterms:modified xsi:type="dcterms:W3CDTF">2019-02-14T13:17:46Z</dcterms:modified>
</cp:coreProperties>
</file>