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306" r:id="rId4"/>
    <p:sldId id="307" r:id="rId5"/>
    <p:sldId id="308" r:id="rId6"/>
    <p:sldId id="309" r:id="rId7"/>
    <p:sldId id="310" r:id="rId8"/>
    <p:sldId id="311" r:id="rId9"/>
    <p:sldId id="312" r:id="rId10"/>
    <p:sldId id="313" r:id="rId11"/>
    <p:sldId id="315"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9" r:id="rId32"/>
    <p:sldId id="340" r:id="rId33"/>
    <p:sldId id="341" r:id="rId34"/>
    <p:sldId id="342" r:id="rId35"/>
    <p:sldId id="338" r:id="rId36"/>
    <p:sldId id="343" r:id="rId37"/>
    <p:sldId id="345" r:id="rId38"/>
    <p:sldId id="346" r:id="rId39"/>
    <p:sldId id="348" r:id="rId40"/>
    <p:sldId id="349" r:id="rId41"/>
    <p:sldId id="350" r:id="rId42"/>
    <p:sldId id="26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8"/>
    <p:restoredTop sz="94559"/>
  </p:normalViewPr>
  <p:slideViewPr>
    <p:cSldViewPr snapToGrid="0" snapToObjects="1">
      <p:cViewPr varScale="1">
        <p:scale>
          <a:sx n="68" d="100"/>
          <a:sy n="68" d="100"/>
        </p:scale>
        <p:origin x="100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C00000"/>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6205" y="3354940"/>
            <a:ext cx="9374372" cy="323460"/>
          </a:xfrm>
        </p:spPr>
        <p:txBody>
          <a:bodyPr anchor="b">
            <a:normAutofit/>
          </a:bodyPr>
          <a:lstStyle>
            <a:lvl1pPr marL="0" indent="0" algn="ctr">
              <a:buNone/>
              <a:defRPr sz="20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59736" y="6462680"/>
            <a:ext cx="2743200" cy="365125"/>
          </a:xfrm>
          <a:prstGeom prst="rect">
            <a:avLst/>
          </a:prstGeom>
        </p:spPr>
        <p:txBody>
          <a:bodyPr/>
          <a:lstStyle/>
          <a:p>
            <a:fld id="{41C32B0A-52A8-A64D-8708-41E99C038C32}" type="datetimeFigureOut">
              <a:rPr lang="en-US" smtClean="0"/>
              <a:pPr/>
              <a:t>2/14/2019</a:t>
            </a:fld>
            <a:endParaRPr lang="en-US"/>
          </a:p>
        </p:txBody>
      </p:sp>
      <p:sp>
        <p:nvSpPr>
          <p:cNvPr id="5" name="Footer Placeholder 4"/>
          <p:cNvSpPr>
            <a:spLocks noGrp="1"/>
          </p:cNvSpPr>
          <p:nvPr>
            <p:ph type="ftr" sz="quarter" idx="11"/>
          </p:nvPr>
        </p:nvSpPr>
        <p:spPr>
          <a:xfrm>
            <a:off x="4038600" y="646268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706446" y="6462675"/>
            <a:ext cx="485553" cy="365125"/>
          </a:xfrm>
          <a:prstGeom prst="rect">
            <a:avLst/>
          </a:prstGeom>
        </p:spPr>
        <p:txBody>
          <a:bodyPr/>
          <a:lstStyle/>
          <a:p>
            <a:fld id="{B380EDAF-0F44-8A42-9072-A465DB3F0732}"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p:cNvSpPr>
            <a:spLocks noGrp="1"/>
          </p:cNvSpPr>
          <p:nvPr>
            <p:ph type="ctrTitle"/>
          </p:nvPr>
        </p:nvSpPr>
        <p:spPr>
          <a:xfrm>
            <a:off x="1496205" y="2620478"/>
            <a:ext cx="9374372" cy="769441"/>
          </a:xfrm>
        </p:spPr>
        <p:txBody>
          <a:bodyPr anchor="ctr">
            <a:spAutoFit/>
          </a:bodyPr>
          <a:lstStyle>
            <a:lvl1pPr algn="ctr">
              <a:lnSpc>
                <a:spcPct val="100000"/>
              </a:lnSpc>
              <a:defRPr sz="4400" b="1" i="0">
                <a:solidFill>
                  <a:schemeClr val="bg1"/>
                </a:solidFill>
                <a:latin typeface="Arial" charset="0"/>
                <a:ea typeface="Arial" charset="0"/>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3693566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0366" y="365125"/>
            <a:ext cx="10515600" cy="610418"/>
          </a:xfrm>
        </p:spPr>
        <p:txBody>
          <a:bodyPr/>
          <a:lstStyle>
            <a:lvl1pPr>
              <a:defRPr b="1" i="0">
                <a:solidFill>
                  <a:srgbClr val="C00000"/>
                </a:solidFill>
                <a:latin typeface="Arial" charset="0"/>
                <a:ea typeface="Arial" charset="0"/>
                <a:cs typeface="Arial" charset="0"/>
              </a:defRPr>
            </a:lvl1pPr>
          </a:lstStyle>
          <a:p>
            <a:r>
              <a:rPr lang="en-US"/>
              <a:t>Click to edit Master title style</a:t>
            </a:r>
            <a:endParaRPr lang="en-US" dirty="0"/>
          </a:p>
        </p:txBody>
      </p:sp>
      <p:sp>
        <p:nvSpPr>
          <p:cNvPr id="3" name="Content Placeholder 2"/>
          <p:cNvSpPr>
            <a:spLocks noGrp="1"/>
          </p:cNvSpPr>
          <p:nvPr>
            <p:ph idx="1"/>
          </p:nvPr>
        </p:nvSpPr>
        <p:spPr>
          <a:xfrm>
            <a:off x="370366" y="1069268"/>
            <a:ext cx="10515600" cy="5268031"/>
          </a:xfrm>
        </p:spPr>
        <p:txBody>
          <a:bodyPr/>
          <a:lstStyle>
            <a:lvl1pPr>
              <a:defRPr b="0" i="0">
                <a:solidFill>
                  <a:schemeClr val="tx1">
                    <a:lumMod val="75000"/>
                    <a:lumOff val="25000"/>
                  </a:schemeClr>
                </a:solidFill>
                <a:latin typeface="Arial" charset="0"/>
                <a:ea typeface="Arial" charset="0"/>
                <a:cs typeface="Arial" charset="0"/>
              </a:defRPr>
            </a:lvl1pPr>
            <a:lvl2pPr>
              <a:defRPr b="0" i="0">
                <a:solidFill>
                  <a:schemeClr val="tx1">
                    <a:lumMod val="75000"/>
                    <a:lumOff val="25000"/>
                  </a:schemeClr>
                </a:solidFill>
                <a:latin typeface="Arial" charset="0"/>
                <a:ea typeface="Arial" charset="0"/>
                <a:cs typeface="Arial" charset="0"/>
              </a:defRPr>
            </a:lvl2pPr>
            <a:lvl3pPr>
              <a:defRPr b="0" i="0">
                <a:solidFill>
                  <a:schemeClr val="tx1">
                    <a:lumMod val="75000"/>
                    <a:lumOff val="25000"/>
                  </a:schemeClr>
                </a:solidFill>
                <a:latin typeface="Arial" charset="0"/>
                <a:ea typeface="Arial" charset="0"/>
                <a:cs typeface="Arial" charset="0"/>
              </a:defRPr>
            </a:lvl3pPr>
            <a:lvl4pPr>
              <a:defRPr b="0" i="0">
                <a:solidFill>
                  <a:schemeClr val="tx1">
                    <a:lumMod val="75000"/>
                    <a:lumOff val="25000"/>
                  </a:schemeClr>
                </a:solidFill>
                <a:latin typeface="Arial" charset="0"/>
                <a:ea typeface="Arial" charset="0"/>
                <a:cs typeface="Arial" charset="0"/>
              </a:defRPr>
            </a:lvl4pPr>
            <a:lvl5pPr>
              <a:defRPr b="0" i="0">
                <a:solidFill>
                  <a:schemeClr val="tx1">
                    <a:lumMod val="75000"/>
                    <a:lumOff val="25000"/>
                  </a:schemeClr>
                </a:solidFill>
                <a:latin typeface="Arial" charset="0"/>
                <a:ea typeface="Arial" charset="0"/>
                <a:cs typeface="Arial" charset="0"/>
              </a:defRPr>
            </a:lvl5pPr>
            <a:lvl6pPr marL="2286000" indent="0">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8870778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9736" y="365126"/>
            <a:ext cx="10515600" cy="610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9736" y="1078307"/>
            <a:ext cx="10515600" cy="5217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6047641"/>
      </p:ext>
    </p:extLst>
  </p:cSld>
  <p:clrMap bg1="lt1" tx1="dk1" bg2="lt2" tx2="dk2" accent1="accent1" accent2="accent2" accent3="accent3" accent4="accent4" accent5="accent5" accent6="accent6" hlink="hlink" folHlink="folHlink"/>
  <p:sldLayoutIdLst>
    <p:sldLayoutId id="2147483703" r:id="rId1"/>
    <p:sldLayoutId id="2147483704" r:id="rId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b="1" i="0" kern="1200">
          <a:solidFill>
            <a:srgbClr val="C00000"/>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400" b="0" i="0" kern="1200">
          <a:solidFill>
            <a:schemeClr val="tx1">
              <a:lumMod val="75000"/>
              <a:lumOff val="25000"/>
            </a:schemeClr>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000" b="0" i="0" kern="1200">
          <a:solidFill>
            <a:schemeClr val="tx1">
              <a:lumMod val="75000"/>
              <a:lumOff val="25000"/>
            </a:schemeClr>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1800" b="0" i="0" kern="1200">
          <a:solidFill>
            <a:schemeClr val="tx1">
              <a:lumMod val="75000"/>
              <a:lumOff val="25000"/>
            </a:schemeClr>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600" b="0" i="0" kern="1200">
          <a:solidFill>
            <a:schemeClr val="tx1">
              <a:lumMod val="75000"/>
              <a:lumOff val="25000"/>
            </a:schemeClr>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600" b="0" i="0" kern="1200">
          <a:solidFill>
            <a:schemeClr val="tx1">
              <a:lumMod val="75000"/>
              <a:lumOff val="25000"/>
            </a:schemeClr>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lideshare.net/RioneDrevale/ch-10-forecast"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lideshare.net/raiuniversity/mba-ii-pmomunit13-forecasting-a"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1004" y="1661376"/>
            <a:ext cx="9744500" cy="1754326"/>
          </a:xfrm>
          <a:prstGeom prst="rect">
            <a:avLst/>
          </a:prstGeom>
          <a:noFill/>
        </p:spPr>
        <p:txBody>
          <a:bodyPr wrap="square" rtlCol="0">
            <a:spAutoFit/>
          </a:bodyPr>
          <a:lstStyle/>
          <a:p>
            <a:pPr algn="ctr"/>
            <a:r>
              <a:rPr lang="en-US" sz="5400" b="1" dirty="0">
                <a:solidFill>
                  <a:schemeClr val="bg1"/>
                </a:solidFill>
                <a:latin typeface="Cambria Math" pitchFamily="18" charset="0"/>
                <a:ea typeface="Cambria Math" pitchFamily="18" charset="0"/>
              </a:rPr>
              <a:t>Week 002</a:t>
            </a:r>
          </a:p>
          <a:p>
            <a:pPr algn="ctr"/>
            <a:r>
              <a:rPr lang="en-US" sz="5400" dirty="0">
                <a:solidFill>
                  <a:schemeClr val="bg1"/>
                </a:solidFill>
                <a:latin typeface="Cambria Math" panose="02040503050406030204" pitchFamily="18" charset="0"/>
                <a:ea typeface="Cambria Math" panose="02040503050406030204" pitchFamily="18" charset="0"/>
              </a:rPr>
              <a:t>Demand Forecasting</a:t>
            </a:r>
            <a:endParaRPr lang="en-US" sz="5400" b="1" dirty="0">
              <a:solidFill>
                <a:schemeClr val="bg1"/>
              </a:solidFill>
              <a:latin typeface="Cambria Math" pitchFamily="18" charset="0"/>
              <a:ea typeface="Cambria Math" pitchFamily="18" charset="0"/>
            </a:endParaRPr>
          </a:p>
        </p:txBody>
      </p:sp>
    </p:spTree>
    <p:extLst>
      <p:ext uri="{BB962C8B-B14F-4D97-AF65-F5344CB8AC3E}">
        <p14:creationId xmlns:p14="http://schemas.microsoft.com/office/powerpoint/2010/main" val="37811858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491319" y="1145817"/>
            <a:ext cx="10563368" cy="3231654"/>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OBJECTIVES OF FORECASTING</a:t>
            </a:r>
          </a:p>
          <a:p>
            <a:pPr marL="355600" algn="ctr"/>
            <a:endParaRPr lang="en-US" sz="4400" b="1" dirty="0">
              <a:latin typeface="Cambria Math" pitchFamily="18" charset="0"/>
              <a:ea typeface="Cambria Math" pitchFamily="18" charset="0"/>
            </a:endParaRPr>
          </a:p>
          <a:p>
            <a:pPr marL="355600"/>
            <a:endParaRPr lang="en-US" sz="2800" b="1" dirty="0">
              <a:latin typeface="Cambria Math" pitchFamily="18" charset="0"/>
              <a:ea typeface="Cambria Math" pitchFamily="18" charset="0"/>
            </a:endParaRPr>
          </a:p>
          <a:p>
            <a:pPr marL="355600" algn="ctr"/>
            <a:endParaRPr lang="en-US" sz="4400" b="1" dirty="0">
              <a:latin typeface="Cambria Math" pitchFamily="18" charset="0"/>
              <a:ea typeface="Cambria Math" pitchFamily="18" charset="0"/>
            </a:endParaRPr>
          </a:p>
          <a:p>
            <a:pPr marL="1098550" indent="-742950">
              <a:buFont typeface="+mj-lt"/>
              <a:buAutoNum type="arabicPeriod"/>
            </a:pPr>
            <a:endParaRPr lang="en-US" sz="4400" b="1" dirty="0">
              <a:latin typeface="Cambria Math" pitchFamily="18" charset="0"/>
              <a:ea typeface="Cambria Math" pitchFamily="18" charset="0"/>
            </a:endParaRPr>
          </a:p>
        </p:txBody>
      </p:sp>
      <p:pic>
        <p:nvPicPr>
          <p:cNvPr id="7" name="Picture 6" descr="Image result for short and long term objectives of  demand forecasting"/>
          <p:cNvPicPr/>
          <p:nvPr/>
        </p:nvPicPr>
        <p:blipFill>
          <a:blip r:embed="rId2">
            <a:extLst>
              <a:ext uri="{28A0092B-C50C-407E-A947-70E740481C1C}">
                <a14:useLocalDpi xmlns:a14="http://schemas.microsoft.com/office/drawing/2010/main" val="0"/>
              </a:ext>
            </a:extLst>
          </a:blip>
          <a:srcRect/>
          <a:stretch>
            <a:fillRect/>
          </a:stretch>
        </p:blipFill>
        <p:spPr bwMode="auto">
          <a:xfrm>
            <a:off x="1105468" y="1950920"/>
            <a:ext cx="9198591" cy="2907684"/>
          </a:xfrm>
          <a:prstGeom prst="rect">
            <a:avLst/>
          </a:prstGeom>
          <a:noFill/>
          <a:ln>
            <a:noFill/>
          </a:ln>
        </p:spPr>
      </p:pic>
      <p:sp>
        <p:nvSpPr>
          <p:cNvPr id="8" name="Text Box 2"/>
          <p:cNvSpPr txBox="1"/>
          <p:nvPr/>
        </p:nvSpPr>
        <p:spPr>
          <a:xfrm>
            <a:off x="3025063" y="5058066"/>
            <a:ext cx="5359400" cy="2609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1828800">
              <a:spcAft>
                <a:spcPts val="1000"/>
              </a:spcAft>
            </a:pPr>
            <a:r>
              <a:rPr lang="en-US" sz="900">
                <a:effectLst/>
                <a:latin typeface="Cambria" panose="02040503050406030204" pitchFamily="18" charset="0"/>
                <a:ea typeface="Times New Roman" panose="02020603050405020304" pitchFamily="18" charset="0"/>
                <a:cs typeface="Times New Roman" panose="02020603050405020304" pitchFamily="18" charset="0"/>
              </a:rPr>
              <a:t>Figure 1 - Short and Long-Term Objectives of Demand Forecasting</a:t>
            </a:r>
            <a:endParaRPr lang="en-PH" sz="9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1678675" y="5202042"/>
            <a:ext cx="7465325" cy="461665"/>
          </a:xfrm>
          <a:prstGeom prst="rect">
            <a:avLst/>
          </a:prstGeom>
        </p:spPr>
        <p:txBody>
          <a:bodyPr wrap="square">
            <a:spAutoFit/>
          </a:bodyPr>
          <a:lstStyle/>
          <a:p>
            <a:pPr marL="1828800" algn="ctr">
              <a:spcBef>
                <a:spcPts val="600"/>
              </a:spcBef>
              <a:spcAft>
                <a:spcPts val="600"/>
              </a:spcAft>
            </a:pP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Demand Forecasting: Concept, Significance, Objectives and Factors. (2015, August 11). Retrieved June 4, 2018, from http://www.economicsdiscussion.net/demand-forecasting/demand-forecasting-concept-significance-objectives-and-factors/3557</a:t>
            </a:r>
            <a:endParaRPr lang="en-PH" sz="8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8665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491319" y="1145817"/>
            <a:ext cx="10563368" cy="2554545"/>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FACTORS AFFECTING FORECASTING</a:t>
            </a:r>
          </a:p>
          <a:p>
            <a:pPr marL="355600"/>
            <a:endParaRPr lang="en-US" sz="2800" b="1" dirty="0">
              <a:latin typeface="Cambria Math" pitchFamily="18" charset="0"/>
              <a:ea typeface="Cambria Math" pitchFamily="18" charset="0"/>
            </a:endParaRPr>
          </a:p>
          <a:p>
            <a:pPr marL="355600" algn="ctr"/>
            <a:endParaRPr lang="en-US" sz="4400" b="1" dirty="0">
              <a:latin typeface="Cambria Math" pitchFamily="18" charset="0"/>
              <a:ea typeface="Cambria Math" pitchFamily="18" charset="0"/>
            </a:endParaRPr>
          </a:p>
          <a:p>
            <a:pPr marL="1098550" indent="-742950">
              <a:buFont typeface="+mj-lt"/>
              <a:buAutoNum type="arabicPeriod"/>
            </a:pPr>
            <a:endParaRPr lang="en-US" sz="4400" b="1" dirty="0">
              <a:latin typeface="Cambria Math" pitchFamily="18" charset="0"/>
              <a:ea typeface="Cambria Math"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14901" y="2088107"/>
            <a:ext cx="8925636" cy="2684374"/>
          </a:xfrm>
          <a:prstGeom prst="rect">
            <a:avLst/>
          </a:prstGeom>
        </p:spPr>
      </p:pic>
      <p:sp>
        <p:nvSpPr>
          <p:cNvPr id="2" name="Rectangle 1"/>
          <p:cNvSpPr/>
          <p:nvPr/>
        </p:nvSpPr>
        <p:spPr>
          <a:xfrm>
            <a:off x="3541689" y="4772481"/>
            <a:ext cx="4899355" cy="369332"/>
          </a:xfrm>
          <a:prstGeom prst="rect">
            <a:avLst/>
          </a:prstGeom>
        </p:spPr>
        <p:txBody>
          <a:bodyPr wrap="none">
            <a:spAutoFit/>
          </a:bodyPr>
          <a:lstStyle/>
          <a:p>
            <a:r>
              <a:rPr lang="en-US" dirty="0">
                <a:latin typeface="Cambria" panose="02040503050406030204" pitchFamily="18" charset="0"/>
                <a:ea typeface="Times New Roman" panose="02020603050405020304" pitchFamily="18" charset="0"/>
                <a:cs typeface="Times New Roman" panose="02020603050405020304" pitchFamily="18" charset="0"/>
              </a:rPr>
              <a:t>Figure 2 - Factors Affecting Demand Forecasting</a:t>
            </a:r>
            <a:endParaRPr lang="en-PH" dirty="0"/>
          </a:p>
        </p:txBody>
      </p:sp>
      <p:sp>
        <p:nvSpPr>
          <p:cNvPr id="3" name="Rectangle 2"/>
          <p:cNvSpPr/>
          <p:nvPr/>
        </p:nvSpPr>
        <p:spPr>
          <a:xfrm>
            <a:off x="1392071" y="5141813"/>
            <a:ext cx="7765576" cy="338554"/>
          </a:xfrm>
          <a:prstGeom prst="rect">
            <a:avLst/>
          </a:prstGeom>
        </p:spPr>
        <p:txBody>
          <a:bodyPr wrap="square">
            <a:spAutoFit/>
          </a:bodyPr>
          <a:lstStyle/>
          <a:p>
            <a:pPr marL="1828800" algn="ctr">
              <a:spcBef>
                <a:spcPts val="600"/>
              </a:spcBef>
              <a:spcAft>
                <a:spcPts val="600"/>
              </a:spcAft>
            </a:pP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Demand Forecasting: Concept, Significance, Objectives and Factors. (2015, August 11). Retrieved June 4, 2018, from http://www.economicsdiscussion.net/demand-forecasting/demand-forecasting-concept-significance-objectives-and-factors/3557</a:t>
            </a:r>
            <a:endParaRPr lang="en-PH" sz="8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8054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Approaches </a:t>
            </a:r>
          </a:p>
        </p:txBody>
      </p:sp>
      <p:sp>
        <p:nvSpPr>
          <p:cNvPr id="6" name="TextBox 5"/>
          <p:cNvSpPr txBox="1"/>
          <p:nvPr/>
        </p:nvSpPr>
        <p:spPr>
          <a:xfrm>
            <a:off x="491319" y="1541602"/>
            <a:ext cx="10563368" cy="3785652"/>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FORECASTING APPROACHES</a:t>
            </a:r>
          </a:p>
          <a:p>
            <a:pPr marL="355600"/>
            <a:endParaRPr lang="en-US" sz="2800" b="1" dirty="0">
              <a:latin typeface="Cambria Math" pitchFamily="18" charset="0"/>
              <a:ea typeface="Cambria Math" pitchFamily="18" charset="0"/>
            </a:endParaRPr>
          </a:p>
          <a:p>
            <a:pPr marL="1098550" indent="-742950">
              <a:buFont typeface="+mj-lt"/>
              <a:buAutoNum type="arabicPeriod"/>
            </a:pPr>
            <a:r>
              <a:rPr lang="en-US" sz="2800" b="1" dirty="0">
                <a:latin typeface="Cambria Math" pitchFamily="18" charset="0"/>
                <a:ea typeface="Cambria Math" pitchFamily="18" charset="0"/>
              </a:rPr>
              <a:t>Qualitative Approach </a:t>
            </a:r>
            <a:r>
              <a:rPr lang="en-US" sz="2800" dirty="0">
                <a:latin typeface="Cambria Math" pitchFamily="18" charset="0"/>
                <a:ea typeface="Cambria Math" pitchFamily="18" charset="0"/>
              </a:rPr>
              <a:t>- include the  methods consisting  </a:t>
            </a:r>
            <a:br>
              <a:rPr lang="en-US" sz="2800" dirty="0">
                <a:latin typeface="Cambria Math" pitchFamily="18" charset="0"/>
                <a:ea typeface="Cambria Math" pitchFamily="18" charset="0"/>
              </a:rPr>
            </a:br>
            <a:r>
              <a:rPr lang="en-US" sz="2800" dirty="0">
                <a:latin typeface="Cambria Math" pitchFamily="18" charset="0"/>
                <a:ea typeface="Cambria Math" pitchFamily="18" charset="0"/>
              </a:rPr>
              <a:t>       mainly of inputs which are subjective and often defy </a:t>
            </a:r>
            <a:br>
              <a:rPr lang="en-US" sz="2800" dirty="0">
                <a:latin typeface="Cambria Math" pitchFamily="18" charset="0"/>
                <a:ea typeface="Cambria Math" pitchFamily="18" charset="0"/>
              </a:rPr>
            </a:br>
            <a:r>
              <a:rPr lang="en-US" sz="2800" dirty="0">
                <a:latin typeface="Cambria Math" pitchFamily="18" charset="0"/>
                <a:ea typeface="Cambria Math" pitchFamily="18" charset="0"/>
              </a:rPr>
              <a:t>       precise  numerical  description.</a:t>
            </a:r>
          </a:p>
          <a:p>
            <a:pPr marL="355600"/>
            <a:endParaRPr lang="en-US" sz="2800" dirty="0">
              <a:latin typeface="Cambria Math" pitchFamily="18" charset="0"/>
              <a:ea typeface="Cambria Math" pitchFamily="18" charset="0"/>
            </a:endParaRPr>
          </a:p>
          <a:p>
            <a:pPr marL="355600"/>
            <a:r>
              <a:rPr lang="en-US" sz="2800" b="1" dirty="0">
                <a:latin typeface="Cambria Math" pitchFamily="18" charset="0"/>
                <a:ea typeface="Cambria Math" pitchFamily="18" charset="0"/>
              </a:rPr>
              <a:t>2.       Quantitative Approach</a:t>
            </a:r>
            <a:r>
              <a:rPr lang="en-US" sz="2800" dirty="0">
                <a:latin typeface="Cambria Math" pitchFamily="18" charset="0"/>
                <a:ea typeface="Cambria Math" pitchFamily="18" charset="0"/>
              </a:rPr>
              <a:t> - </a:t>
            </a:r>
            <a:r>
              <a:rPr lang="en-US" sz="2800" dirty="0"/>
              <a:t>is consist of objective or  hard data  </a:t>
            </a:r>
            <a:br>
              <a:rPr lang="en-US" sz="2800" dirty="0"/>
            </a:br>
            <a:r>
              <a:rPr lang="en-US" sz="2800" dirty="0"/>
              <a:t>             analysis. </a:t>
            </a:r>
            <a:endParaRPr lang="en-US" sz="2800" b="1" dirty="0">
              <a:latin typeface="Cambria Math" pitchFamily="18" charset="0"/>
              <a:ea typeface="Cambria Math" pitchFamily="18" charset="0"/>
            </a:endParaRPr>
          </a:p>
        </p:txBody>
      </p:sp>
    </p:spTree>
    <p:extLst>
      <p:ext uri="{BB962C8B-B14F-4D97-AF65-F5344CB8AC3E}">
        <p14:creationId xmlns:p14="http://schemas.microsoft.com/office/powerpoint/2010/main" val="16105913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Cost implication  and decision making  using forecasting</a:t>
            </a:r>
          </a:p>
        </p:txBody>
      </p:sp>
      <p:sp>
        <p:nvSpPr>
          <p:cNvPr id="6" name="TextBox 5"/>
          <p:cNvSpPr txBox="1"/>
          <p:nvPr/>
        </p:nvSpPr>
        <p:spPr>
          <a:xfrm>
            <a:off x="491319" y="1225689"/>
            <a:ext cx="10563368" cy="4339650"/>
          </a:xfrm>
          <a:prstGeom prst="rect">
            <a:avLst/>
          </a:prstGeom>
          <a:noFill/>
        </p:spPr>
        <p:txBody>
          <a:bodyPr wrap="square" rtlCol="0">
            <a:spAutoFit/>
          </a:bodyPr>
          <a:lstStyle/>
          <a:p>
            <a:pPr algn="ctr"/>
            <a:r>
              <a:rPr lang="en-US" sz="4000" b="1" dirty="0">
                <a:latin typeface="Cambria Math" pitchFamily="18" charset="0"/>
                <a:ea typeface="Cambria Math" pitchFamily="18" charset="0"/>
              </a:rPr>
              <a:t>COST IMPLICATION  AND DECISION MAKING  USING FORECASTING</a:t>
            </a: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use of  business forecasts is the key to successful business operations, planning and strategy. </a:t>
            </a: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Useful forecast about future uncertain events are essential since business planning and strategy entail decision and actions at the present time which will have consequences in the future.  Thus, a significant source of information for management is the business forecast. </a:t>
            </a:r>
          </a:p>
        </p:txBody>
      </p:sp>
    </p:spTree>
    <p:extLst>
      <p:ext uri="{BB962C8B-B14F-4D97-AF65-F5344CB8AC3E}">
        <p14:creationId xmlns:p14="http://schemas.microsoft.com/office/powerpoint/2010/main" val="30110147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Cost implication  and decision making  using forecasting</a:t>
            </a:r>
          </a:p>
        </p:txBody>
      </p:sp>
      <p:sp>
        <p:nvSpPr>
          <p:cNvPr id="6" name="TextBox 5"/>
          <p:cNvSpPr txBox="1"/>
          <p:nvPr/>
        </p:nvSpPr>
        <p:spPr>
          <a:xfrm>
            <a:off x="491319" y="1225689"/>
            <a:ext cx="10563368" cy="4524315"/>
          </a:xfrm>
          <a:prstGeom prst="rect">
            <a:avLst/>
          </a:prstGeom>
          <a:noFill/>
        </p:spPr>
        <p:txBody>
          <a:bodyPr wrap="square" rtlCol="0">
            <a:spAutoFit/>
          </a:bodyPr>
          <a:lstStyle/>
          <a:p>
            <a:pPr algn="ctr"/>
            <a:r>
              <a:rPr lang="en-US" sz="4000" b="1" dirty="0">
                <a:latin typeface="Cambria Math" pitchFamily="18" charset="0"/>
                <a:ea typeface="Cambria Math" pitchFamily="18" charset="0"/>
              </a:rPr>
              <a:t>COST IMPLICATION  AND DECISION MAKING  USING FORECASTING</a:t>
            </a:r>
          </a:p>
          <a:p>
            <a:pPr algn="ctr"/>
            <a:endParaRPr lang="en-US" sz="4000" b="1" dirty="0">
              <a:latin typeface="Cambria Math" pitchFamily="18" charset="0"/>
              <a:ea typeface="Cambria Math" pitchFamily="18" charset="0"/>
            </a:endParaRP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Items to be forecasted  include  the prices of raw materials, the prices of supplies and  required products, prices of competitor  and the general market prices.</a:t>
            </a: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In making decisions, management  carries  with it some consequence real costs, costs associated with the wrong application of valuable resources over and over again. </a:t>
            </a:r>
            <a:endParaRPr lang="en-US" sz="2800" b="1" dirty="0">
              <a:latin typeface="Cambria Math" pitchFamily="18" charset="0"/>
              <a:ea typeface="Cambria Math" pitchFamily="18" charset="0"/>
            </a:endParaRPr>
          </a:p>
        </p:txBody>
      </p:sp>
    </p:spTree>
    <p:extLst>
      <p:ext uri="{BB962C8B-B14F-4D97-AF65-F5344CB8AC3E}">
        <p14:creationId xmlns:p14="http://schemas.microsoft.com/office/powerpoint/2010/main" val="31458343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Cost implication  and decision making  using forecasting</a:t>
            </a:r>
          </a:p>
        </p:txBody>
      </p:sp>
      <p:sp>
        <p:nvSpPr>
          <p:cNvPr id="6" name="TextBox 5"/>
          <p:cNvSpPr txBox="1"/>
          <p:nvPr/>
        </p:nvSpPr>
        <p:spPr>
          <a:xfrm>
            <a:off x="491319" y="1225689"/>
            <a:ext cx="10563368" cy="5139869"/>
          </a:xfrm>
          <a:prstGeom prst="rect">
            <a:avLst/>
          </a:prstGeom>
          <a:noFill/>
        </p:spPr>
        <p:txBody>
          <a:bodyPr wrap="square" rtlCol="0">
            <a:spAutoFit/>
          </a:bodyPr>
          <a:lstStyle/>
          <a:p>
            <a:pPr algn="ctr"/>
            <a:r>
              <a:rPr lang="en-US" sz="4000" b="1" dirty="0">
                <a:latin typeface="Cambria Math" pitchFamily="18" charset="0"/>
                <a:ea typeface="Cambria Math" pitchFamily="18" charset="0"/>
              </a:rPr>
              <a:t>COST IMPLICATION  AND DECISION MAKING  USING FORECASTING</a:t>
            </a:r>
          </a:p>
          <a:p>
            <a:pPr algn="ctr"/>
            <a:endParaRPr lang="en-US" sz="4000" b="1" dirty="0">
              <a:latin typeface="Cambria Math" pitchFamily="18" charset="0"/>
              <a:ea typeface="Cambria Math" pitchFamily="18" charset="0"/>
            </a:endParaRP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Forecasts that compare favorably with actual outcomes and have reasonable chance of occurring  are involved  in good time estimates. </a:t>
            </a: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Production operations manager,  deciding on the matters of forecasting and applying it in  planning  and using strategies to increase profit should be done  effectively.  </a:t>
            </a:r>
            <a:endParaRPr lang="en-PH" sz="2800"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endParaRPr lang="en-US" sz="4000" b="1" dirty="0">
              <a:latin typeface="Cambria Math" pitchFamily="18" charset="0"/>
              <a:ea typeface="Cambria Math" pitchFamily="18" charset="0"/>
            </a:endParaRPr>
          </a:p>
        </p:txBody>
      </p:sp>
    </p:spTree>
    <p:extLst>
      <p:ext uri="{BB962C8B-B14F-4D97-AF65-F5344CB8AC3E}">
        <p14:creationId xmlns:p14="http://schemas.microsoft.com/office/powerpoint/2010/main" val="17848378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Cost implication  and decision making  using forecasting</a:t>
            </a:r>
          </a:p>
        </p:txBody>
      </p:sp>
      <p:sp>
        <p:nvSpPr>
          <p:cNvPr id="6" name="TextBox 5"/>
          <p:cNvSpPr txBox="1"/>
          <p:nvPr/>
        </p:nvSpPr>
        <p:spPr>
          <a:xfrm>
            <a:off x="491319" y="985882"/>
            <a:ext cx="10563368" cy="6001643"/>
          </a:xfrm>
          <a:prstGeom prst="rect">
            <a:avLst/>
          </a:prstGeom>
          <a:noFill/>
        </p:spPr>
        <p:txBody>
          <a:bodyPr wrap="square" rtlCol="0">
            <a:spAutoFit/>
          </a:bodyPr>
          <a:lstStyle/>
          <a:p>
            <a:pPr algn="ctr"/>
            <a:r>
              <a:rPr lang="en-US" sz="4000" b="1" dirty="0">
                <a:latin typeface="Cambria Math" pitchFamily="18" charset="0"/>
                <a:ea typeface="Cambria Math" pitchFamily="18" charset="0"/>
              </a:rPr>
              <a:t>COST IMPLICATION  AND DECISION MAKING  USING FORECASTING</a:t>
            </a:r>
          </a:p>
          <a:p>
            <a:pPr algn="ctr"/>
            <a:endParaRPr lang="en-US" sz="4000" b="1" dirty="0">
              <a:latin typeface="Cambria Math" pitchFamily="18" charset="0"/>
              <a:ea typeface="Cambria Math" pitchFamily="18" charset="0"/>
            </a:endParaRP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Managers  should act now to plan and  establish  through  forecasts considering  the consistent target completion dates  with the use  of resources – men, machines and materials  and through the use of technologies at hand. </a:t>
            </a:r>
          </a:p>
          <a:p>
            <a:pPr marL="571500"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Managers must act at the latter date  to control and monitor the project phase  evolution with a comparison on the milestones to targeted  dates of completion.  </a:t>
            </a:r>
            <a:endParaRPr lang="en-PH" sz="2800"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endParaRPr lang="en-PH" sz="2800"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endParaRPr lang="en-US" sz="4000" b="1" dirty="0">
              <a:latin typeface="Cambria Math" pitchFamily="18" charset="0"/>
              <a:ea typeface="Cambria Math" pitchFamily="18" charset="0"/>
            </a:endParaRPr>
          </a:p>
        </p:txBody>
      </p:sp>
    </p:spTree>
    <p:extLst>
      <p:ext uri="{BB962C8B-B14F-4D97-AF65-F5344CB8AC3E}">
        <p14:creationId xmlns:p14="http://schemas.microsoft.com/office/powerpoint/2010/main" val="1709526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Processes</a:t>
            </a:r>
          </a:p>
        </p:txBody>
      </p:sp>
      <p:sp>
        <p:nvSpPr>
          <p:cNvPr id="6" name="TextBox 5"/>
          <p:cNvSpPr txBox="1"/>
          <p:nvPr/>
        </p:nvSpPr>
        <p:spPr>
          <a:xfrm>
            <a:off x="491319" y="1374954"/>
            <a:ext cx="10563368" cy="4770537"/>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STEPS TO FOLLOW IN FORECASTING TASKS</a:t>
            </a:r>
          </a:p>
          <a:p>
            <a:pPr algn="ctr"/>
            <a:endParaRPr lang="en-PH" sz="4000" b="1" dirty="0">
              <a:latin typeface="Cambria Math" panose="02040503050406030204" pitchFamily="18" charset="0"/>
              <a:ea typeface="Cambria Math" panose="02040503050406030204" pitchFamily="18" charset="0"/>
            </a:endParaRP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Define the problem.</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Gather information.</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Conduct preliminary analysis</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Choose and fit models</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Use and evaluate a forecasting model</a:t>
            </a:r>
          </a:p>
          <a:p>
            <a:pPr algn="ctr"/>
            <a:endParaRPr lang="en-PH" sz="4000" b="1"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endParaRPr lang="en-US" sz="4000" b="1" dirty="0">
              <a:latin typeface="Cambria Math" pitchFamily="18" charset="0"/>
              <a:ea typeface="Cambria Math" pitchFamily="18" charset="0"/>
            </a:endParaRPr>
          </a:p>
        </p:txBody>
      </p:sp>
    </p:spTree>
    <p:extLst>
      <p:ext uri="{BB962C8B-B14F-4D97-AF65-F5344CB8AC3E}">
        <p14:creationId xmlns:p14="http://schemas.microsoft.com/office/powerpoint/2010/main" val="17438943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Processes</a:t>
            </a:r>
          </a:p>
        </p:txBody>
      </p:sp>
      <p:sp>
        <p:nvSpPr>
          <p:cNvPr id="6" name="TextBox 5"/>
          <p:cNvSpPr txBox="1"/>
          <p:nvPr/>
        </p:nvSpPr>
        <p:spPr>
          <a:xfrm>
            <a:off x="491319" y="1374954"/>
            <a:ext cx="10563368" cy="3724096"/>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1.  Define the problem.</a:t>
            </a:r>
          </a:p>
          <a:p>
            <a:pPr algn="ctr"/>
            <a:endParaRPr lang="en-PH" sz="4000" b="1" dirty="0">
              <a:latin typeface="Cambria Math" panose="02040503050406030204" pitchFamily="18" charset="0"/>
              <a:ea typeface="Cambria Math" panose="02040503050406030204" pitchFamily="18" charset="0"/>
            </a:endParaRPr>
          </a:p>
          <a:p>
            <a:pPr algn="ctr"/>
            <a:r>
              <a:rPr lang="en-US" sz="2800" dirty="0">
                <a:latin typeface="Cambria Math" panose="02040503050406030204" pitchFamily="18" charset="0"/>
                <a:ea typeface="Cambria Math" panose="02040503050406030204" pitchFamily="18" charset="0"/>
              </a:rPr>
              <a:t>Understanding  of the way the forecasts will be used, who  requires the forecasts, and how the function of forecasting  fits within the organization requiring the forecasts is required in  defining the problem  carefully. </a:t>
            </a:r>
            <a:endParaRPr lang="en-PH" sz="2800" b="1" dirty="0">
              <a:latin typeface="Cambria Math" panose="02040503050406030204" pitchFamily="18" charset="0"/>
              <a:ea typeface="Cambria Math" panose="02040503050406030204" pitchFamily="18" charset="0"/>
            </a:endParaRPr>
          </a:p>
          <a:p>
            <a:pPr marL="571500" indent="-571500">
              <a:buFont typeface="Arial" panose="020B0604020202020204" pitchFamily="34" charset="0"/>
              <a:buChar char="•"/>
            </a:pPr>
            <a:endParaRPr lang="en-US" sz="4000" b="1" dirty="0">
              <a:latin typeface="Cambria Math" pitchFamily="18" charset="0"/>
              <a:ea typeface="Cambria Math" pitchFamily="18" charset="0"/>
            </a:endParaRPr>
          </a:p>
        </p:txBody>
      </p:sp>
    </p:spTree>
    <p:extLst>
      <p:ext uri="{BB962C8B-B14F-4D97-AF65-F5344CB8AC3E}">
        <p14:creationId xmlns:p14="http://schemas.microsoft.com/office/powerpoint/2010/main" val="10288395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Processes</a:t>
            </a:r>
          </a:p>
        </p:txBody>
      </p:sp>
      <p:sp>
        <p:nvSpPr>
          <p:cNvPr id="6" name="TextBox 5"/>
          <p:cNvSpPr txBox="1"/>
          <p:nvPr/>
        </p:nvSpPr>
        <p:spPr>
          <a:xfrm>
            <a:off x="491319" y="957726"/>
            <a:ext cx="10563368" cy="4647426"/>
          </a:xfrm>
          <a:prstGeom prst="rect">
            <a:avLst/>
          </a:prstGeom>
          <a:noFill/>
        </p:spPr>
        <p:txBody>
          <a:bodyPr wrap="square" rtlCol="0">
            <a:spAutoFit/>
          </a:bodyPr>
          <a:lstStyle/>
          <a:p>
            <a:pPr marL="742950" indent="-742950" algn="ctr">
              <a:buAutoNum type="arabicPeriod" startAt="2"/>
            </a:pPr>
            <a:r>
              <a:rPr lang="en-PH" sz="4400" b="1" dirty="0">
                <a:latin typeface="Cambria Math" panose="02040503050406030204" pitchFamily="18" charset="0"/>
                <a:ea typeface="Cambria Math" panose="02040503050406030204" pitchFamily="18" charset="0"/>
              </a:rPr>
              <a:t>Gather information.  </a:t>
            </a:r>
          </a:p>
          <a:p>
            <a:r>
              <a:rPr lang="en-US" sz="2800" dirty="0">
                <a:latin typeface="Cambria Math" panose="02040503050406030204" pitchFamily="18" charset="0"/>
                <a:ea typeface="Cambria Math" panose="02040503050406030204" pitchFamily="18" charset="0"/>
              </a:rPr>
              <a:t>         In gathering information,  at least two kinds of information is required:</a:t>
            </a:r>
            <a:endParaRPr lang="en-PH" sz="2800" dirty="0">
              <a:latin typeface="Cambria Math" panose="02040503050406030204" pitchFamily="18" charset="0"/>
              <a:ea typeface="Cambria Math" panose="02040503050406030204" pitchFamily="18" charset="0"/>
            </a:endParaRP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Statistical data</a:t>
            </a:r>
            <a:endParaRPr lang="en-PH" sz="2800" dirty="0">
              <a:latin typeface="Cambria Math" panose="02040503050406030204" pitchFamily="18" charset="0"/>
              <a:ea typeface="Cambria Math" panose="02040503050406030204" pitchFamily="18" charset="0"/>
            </a:endParaRP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Accumulated expertise of the people who collect the said data  and use the forecasts.</a:t>
            </a:r>
            <a:endParaRPr lang="en-PH" sz="2800" dirty="0">
              <a:latin typeface="Cambria Math" panose="02040503050406030204" pitchFamily="18" charset="0"/>
              <a:ea typeface="Cambria Math" panose="02040503050406030204" pitchFamily="18" charset="0"/>
            </a:endParaRPr>
          </a:p>
          <a:p>
            <a:pPr algn="just"/>
            <a:r>
              <a:rPr lang="en-US" sz="2800" dirty="0">
                <a:latin typeface="Cambria Math" panose="02040503050406030204" pitchFamily="18" charset="0"/>
                <a:ea typeface="Cambria Math" panose="02040503050406030204" pitchFamily="18" charset="0"/>
              </a:rPr>
              <a:t>         In  fitting a good statistical model,  difficulty may be encountered  in obtaining enough historical data.  Due to the changes in the system being forecast, occasionally  very old data will be less  useful. </a:t>
            </a:r>
            <a:endParaRPr lang="en-US" sz="2800" b="1" dirty="0">
              <a:latin typeface="Cambria Math" pitchFamily="18" charset="0"/>
              <a:ea typeface="Cambria Math" pitchFamily="18" charset="0"/>
            </a:endParaRPr>
          </a:p>
        </p:txBody>
      </p:sp>
    </p:spTree>
    <p:extLst>
      <p:ext uri="{BB962C8B-B14F-4D97-AF65-F5344CB8AC3E}">
        <p14:creationId xmlns:p14="http://schemas.microsoft.com/office/powerpoint/2010/main" val="12684689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Learning Objectives</a:t>
            </a:r>
          </a:p>
        </p:txBody>
      </p:sp>
      <p:sp>
        <p:nvSpPr>
          <p:cNvPr id="6" name="TextBox 5"/>
          <p:cNvSpPr txBox="1"/>
          <p:nvPr/>
        </p:nvSpPr>
        <p:spPr>
          <a:xfrm>
            <a:off x="600501" y="1323535"/>
            <a:ext cx="10563368" cy="4770537"/>
          </a:xfrm>
          <a:prstGeom prst="rect">
            <a:avLst/>
          </a:prstGeom>
          <a:noFill/>
        </p:spPr>
        <p:txBody>
          <a:bodyPr wrap="square" rtlCol="0">
            <a:spAutoFit/>
          </a:bodyPr>
          <a:lstStyle/>
          <a:p>
            <a:pPr marL="355600" algn="ctr"/>
            <a:r>
              <a:rPr lang="en-US" sz="4000" b="1" dirty="0">
                <a:latin typeface="Cambria Math" pitchFamily="18" charset="0"/>
                <a:ea typeface="Cambria Math" pitchFamily="18" charset="0"/>
              </a:rPr>
              <a:t>LEARNING OBJECTIVES</a:t>
            </a:r>
          </a:p>
          <a:p>
            <a:pPr lvl="0"/>
            <a:endParaRPr lang="en-US" sz="32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Identify terms related to demand forecasting</a:t>
            </a:r>
            <a:endParaRPr lang="en-PH"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Analyze importance and objectives of demand forecasting</a:t>
            </a:r>
            <a:endParaRPr lang="en-PH"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Evaluate factors which affect demand forecasting</a:t>
            </a:r>
            <a:endParaRPr lang="en-PH"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Examine the basic concepts, procedures and techniques related to forecasting/demand forecasting</a:t>
            </a:r>
            <a:endParaRPr lang="en-PH" sz="2800" dirty="0">
              <a:latin typeface="Cambria Math" panose="02040503050406030204" pitchFamily="18" charset="0"/>
              <a:ea typeface="Cambria Math" panose="02040503050406030204" pitchFamily="18" charset="0"/>
            </a:endParaRPr>
          </a:p>
          <a:p>
            <a:pPr marL="355600"/>
            <a:endParaRPr lang="en-US" sz="4400" dirty="0">
              <a:latin typeface="Cambria Math" pitchFamily="18" charset="0"/>
              <a:ea typeface="Cambria Math" pitchFamily="18" charset="0"/>
            </a:endParaRPr>
          </a:p>
          <a:p>
            <a:pPr marL="355600"/>
            <a:endParaRPr lang="en-US" sz="2400" dirty="0">
              <a:latin typeface="Cambria Math" pitchFamily="18" charset="0"/>
              <a:ea typeface="Cambria Math" pitchFamily="18" charset="0"/>
            </a:endParaRPr>
          </a:p>
          <a:p>
            <a:pPr marL="355600"/>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39314790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Processes</a:t>
            </a:r>
          </a:p>
        </p:txBody>
      </p:sp>
      <p:sp>
        <p:nvSpPr>
          <p:cNvPr id="6" name="TextBox 5"/>
          <p:cNvSpPr txBox="1"/>
          <p:nvPr/>
        </p:nvSpPr>
        <p:spPr>
          <a:xfrm>
            <a:off x="491319" y="957726"/>
            <a:ext cx="10563368" cy="7540526"/>
          </a:xfrm>
          <a:prstGeom prst="rect">
            <a:avLst/>
          </a:prstGeom>
          <a:noFill/>
        </p:spPr>
        <p:txBody>
          <a:bodyPr wrap="square" rtlCol="0">
            <a:spAutoFit/>
          </a:bodyPr>
          <a:lstStyle/>
          <a:p>
            <a:pPr marL="742950" indent="-742950" algn="ctr">
              <a:buAutoNum type="arabicPeriod" startAt="3"/>
            </a:pPr>
            <a:r>
              <a:rPr lang="en-PH" sz="4400" b="1" dirty="0">
                <a:latin typeface="Cambria Math" panose="02040503050406030204" pitchFamily="18" charset="0"/>
                <a:ea typeface="Cambria Math" panose="02040503050406030204" pitchFamily="18" charset="0"/>
              </a:rPr>
              <a:t>Conduct preliminary analysis  </a:t>
            </a:r>
          </a:p>
          <a:p>
            <a:r>
              <a:rPr lang="en-US" sz="2800" dirty="0">
                <a:latin typeface="Cambria Math" panose="02040503050406030204" pitchFamily="18" charset="0"/>
                <a:ea typeface="Cambria Math" panose="02040503050406030204" pitchFamily="18" charset="0"/>
              </a:rPr>
              <a:t>        In conducting preliminary analysis,  graphing the data should be the starting point. Questions include</a:t>
            </a: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Are there consistent patterns?</a:t>
            </a:r>
            <a:endParaRPr lang="en-PH" sz="2800" dirty="0">
              <a:latin typeface="Cambria Math" panose="02040503050406030204" pitchFamily="18" charset="0"/>
              <a:ea typeface="Cambria Math" panose="02040503050406030204" pitchFamily="18" charset="0"/>
            </a:endParaRP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Is there a relevant trend?</a:t>
            </a:r>
            <a:endParaRPr lang="en-PH" sz="2800" dirty="0">
              <a:latin typeface="Cambria Math" panose="02040503050406030204" pitchFamily="18" charset="0"/>
              <a:ea typeface="Cambria Math" panose="02040503050406030204" pitchFamily="18" charset="0"/>
            </a:endParaRP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Is seasonality  relevant?</a:t>
            </a:r>
            <a:endParaRPr lang="en-PH" sz="2800" dirty="0">
              <a:latin typeface="Cambria Math" panose="02040503050406030204" pitchFamily="18" charset="0"/>
              <a:ea typeface="Cambria Math" panose="02040503050406030204" pitchFamily="18" charset="0"/>
            </a:endParaRP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Is there evidence of the presence of business cycles?</a:t>
            </a:r>
            <a:endParaRPr lang="en-PH" sz="2800" dirty="0">
              <a:latin typeface="Cambria Math" panose="02040503050406030204" pitchFamily="18" charset="0"/>
              <a:ea typeface="Cambria Math" panose="02040503050406030204" pitchFamily="18" charset="0"/>
            </a:endParaRP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Are there  any outliers in the data that should be explained  by experts?</a:t>
            </a:r>
            <a:endParaRPr lang="en-PH" sz="2800" dirty="0">
              <a:latin typeface="Cambria Math" panose="02040503050406030204" pitchFamily="18" charset="0"/>
              <a:ea typeface="Cambria Math" panose="02040503050406030204" pitchFamily="18" charset="0"/>
            </a:endParaRPr>
          </a:p>
          <a:p>
            <a:pPr marL="1371600" lvl="2"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How strong are the relationships  among the variables available for analysis?</a:t>
            </a:r>
            <a:endParaRPr lang="en-PH" sz="2800" dirty="0">
              <a:latin typeface="Cambria Math" panose="02040503050406030204" pitchFamily="18" charset="0"/>
              <a:ea typeface="Cambria Math" panose="02040503050406030204" pitchFamily="18" charset="0"/>
            </a:endParaRPr>
          </a:p>
          <a:p>
            <a:endParaRPr lang="en-PH" sz="2800" b="1" dirty="0">
              <a:latin typeface="Cambria Math" panose="02040503050406030204" pitchFamily="18" charset="0"/>
              <a:ea typeface="Cambria Math" panose="02040503050406030204" pitchFamily="18" charset="0"/>
            </a:endParaRPr>
          </a:p>
          <a:p>
            <a:pPr marL="742950" indent="-742950" algn="ctr">
              <a:buAutoNum type="arabicPeriod" startAt="3"/>
            </a:pPr>
            <a:endParaRPr lang="en-PH" sz="4400" b="1" dirty="0">
              <a:latin typeface="Cambria Math" panose="02040503050406030204" pitchFamily="18" charset="0"/>
              <a:ea typeface="Cambria Math" panose="02040503050406030204" pitchFamily="18" charset="0"/>
            </a:endParaRPr>
          </a:p>
          <a:p>
            <a:pPr marL="742950" indent="-742950" algn="ctr">
              <a:buAutoNum type="arabicPeriod" startAt="3"/>
            </a:pPr>
            <a:endParaRPr lang="en-PH" sz="4400" b="1" dirty="0">
              <a:latin typeface="Cambria Math" panose="02040503050406030204" pitchFamily="18" charset="0"/>
              <a:ea typeface="Cambria Math" panose="02040503050406030204" pitchFamily="18" charset="0"/>
            </a:endParaRPr>
          </a:p>
          <a:p>
            <a:pPr algn="ct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976132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Processes</a:t>
            </a:r>
          </a:p>
        </p:txBody>
      </p:sp>
      <p:sp>
        <p:nvSpPr>
          <p:cNvPr id="6" name="TextBox 5"/>
          <p:cNvSpPr txBox="1"/>
          <p:nvPr/>
        </p:nvSpPr>
        <p:spPr>
          <a:xfrm>
            <a:off x="491319" y="957726"/>
            <a:ext cx="10563368" cy="6678751"/>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4.  Choose and fit models  </a:t>
            </a:r>
          </a:p>
          <a:p>
            <a:r>
              <a:rPr lang="en-US" sz="2800" dirty="0">
                <a:latin typeface="Cambria Math" panose="02040503050406030204" pitchFamily="18" charset="0"/>
                <a:ea typeface="Cambria Math" panose="02040503050406030204" pitchFamily="18" charset="0"/>
              </a:rPr>
              <a:t>        </a:t>
            </a: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availability of  historical data,  the  strength of  forecasts variable an explanatory  variable  relationship and the way the forecast are to be used   should be considered  in using the  best model. </a:t>
            </a: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availability of  historical data,  the  strength of  forecasts variable an explanatory  variable  relationship and the way the forecast are to be used   should be considered  in using the  best model. </a:t>
            </a:r>
            <a:endParaRPr lang="en-PH" sz="2800" b="1" dirty="0">
              <a:latin typeface="Cambria Math" panose="02040503050406030204" pitchFamily="18" charset="0"/>
              <a:ea typeface="Cambria Math" panose="02040503050406030204" pitchFamily="18" charset="0"/>
            </a:endParaRPr>
          </a:p>
          <a:p>
            <a:pPr marL="742950" indent="-742950" algn="ctr">
              <a:buAutoNum type="arabicPeriod" startAt="3"/>
            </a:pPr>
            <a:endParaRPr lang="en-PH" sz="4400" b="1" dirty="0">
              <a:latin typeface="Cambria Math" panose="02040503050406030204" pitchFamily="18" charset="0"/>
              <a:ea typeface="Cambria Math" panose="02040503050406030204" pitchFamily="18" charset="0"/>
            </a:endParaRPr>
          </a:p>
          <a:p>
            <a:pPr marL="742950" indent="-742950" algn="ctr">
              <a:buAutoNum type="arabicPeriod" startAt="3"/>
            </a:pPr>
            <a:endParaRPr lang="en-PH" sz="4400" b="1" dirty="0">
              <a:latin typeface="Cambria Math" panose="02040503050406030204" pitchFamily="18" charset="0"/>
              <a:ea typeface="Cambria Math" panose="02040503050406030204" pitchFamily="18" charset="0"/>
            </a:endParaRPr>
          </a:p>
          <a:p>
            <a:pPr algn="ct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97787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Processes</a:t>
            </a:r>
          </a:p>
        </p:txBody>
      </p:sp>
      <p:sp>
        <p:nvSpPr>
          <p:cNvPr id="6" name="TextBox 5"/>
          <p:cNvSpPr txBox="1"/>
          <p:nvPr/>
        </p:nvSpPr>
        <p:spPr>
          <a:xfrm>
            <a:off x="491319" y="1374954"/>
            <a:ext cx="10563368" cy="6247864"/>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5.  Use and evaluate forecasting model  </a:t>
            </a:r>
          </a:p>
          <a:p>
            <a:r>
              <a:rPr lang="en-US" sz="2800" dirty="0">
                <a:latin typeface="Cambria Math" panose="02040503050406030204" pitchFamily="18" charset="0"/>
                <a:ea typeface="Cambria Math" panose="02040503050406030204" pitchFamily="18" charset="0"/>
              </a:rPr>
              <a:t>        </a:t>
            </a: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model is used to make forecast when a model has been selected and  its parameters are already estimated.  </a:t>
            </a: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After the data for forecast period have become available , the performance of the model can be properly evaluated.</a:t>
            </a: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To help in assessing the forecast accuracy, a number of methods have been developed. In using and acting on the forecast, there are also  organizational issues.  </a:t>
            </a:r>
            <a:endParaRPr lang="en-PH" sz="2800" dirty="0">
              <a:latin typeface="Cambria Math" panose="02040503050406030204" pitchFamily="18" charset="0"/>
              <a:ea typeface="Cambria Math" panose="02040503050406030204" pitchFamily="18" charset="0"/>
            </a:endParaRPr>
          </a:p>
          <a:p>
            <a:pPr algn="ctr"/>
            <a:endParaRPr lang="en-PH" sz="4400" b="1" dirty="0">
              <a:latin typeface="Cambria Math" panose="02040503050406030204" pitchFamily="18" charset="0"/>
              <a:ea typeface="Cambria Math" panose="02040503050406030204" pitchFamily="18" charset="0"/>
            </a:endParaRPr>
          </a:p>
          <a:p>
            <a:pPr marL="742950" indent="-742950" algn="ctr">
              <a:buAutoNum type="arabicPeriod" startAt="3"/>
            </a:pPr>
            <a:endParaRPr lang="en-PH" sz="4400" b="1" dirty="0">
              <a:latin typeface="Cambria Math" panose="02040503050406030204" pitchFamily="18" charset="0"/>
              <a:ea typeface="Cambria Math" panose="02040503050406030204" pitchFamily="18" charset="0"/>
            </a:endParaRPr>
          </a:p>
          <a:p>
            <a:pPr algn="ct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062921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Methods of Forecasting </a:t>
            </a:r>
          </a:p>
        </p:txBody>
      </p:sp>
      <p:sp>
        <p:nvSpPr>
          <p:cNvPr id="6" name="TextBox 5"/>
          <p:cNvSpPr txBox="1"/>
          <p:nvPr/>
        </p:nvSpPr>
        <p:spPr>
          <a:xfrm>
            <a:off x="491319" y="1374954"/>
            <a:ext cx="10563368" cy="3908762"/>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METHODS OF FORECASTING</a:t>
            </a:r>
          </a:p>
          <a:p>
            <a:pPr algn="ctr"/>
            <a:endParaRPr lang="en-PH" sz="4400" b="1" dirty="0">
              <a:latin typeface="Cambria Math" panose="02040503050406030204" pitchFamily="18" charset="0"/>
              <a:ea typeface="Cambria Math" panose="02040503050406030204" pitchFamily="18" charset="0"/>
            </a:endParaRPr>
          </a:p>
          <a:p>
            <a:pPr marL="742950" indent="-742950">
              <a:buFont typeface="+mj-lt"/>
              <a:buAutoNum type="arabicPeriod"/>
            </a:pPr>
            <a:r>
              <a:rPr lang="en-PH" sz="3600" dirty="0">
                <a:latin typeface="Cambria Math" panose="02040503050406030204" pitchFamily="18" charset="0"/>
                <a:ea typeface="Cambria Math" panose="02040503050406030204" pitchFamily="18" charset="0"/>
              </a:rPr>
              <a:t>Qualitative Methods</a:t>
            </a:r>
          </a:p>
          <a:p>
            <a:pPr marL="742950" indent="-742950">
              <a:buFont typeface="+mj-lt"/>
              <a:buAutoNum type="arabicPeriod"/>
            </a:pPr>
            <a:r>
              <a:rPr lang="en-PH" sz="3600" dirty="0">
                <a:latin typeface="Cambria Math" panose="02040503050406030204" pitchFamily="18" charset="0"/>
                <a:ea typeface="Cambria Math" panose="02040503050406030204" pitchFamily="18" charset="0"/>
              </a:rPr>
              <a:t>Quantitative Methods</a:t>
            </a:r>
          </a:p>
          <a:p>
            <a:pPr marL="742950" indent="-742950" algn="ctr">
              <a:buAutoNum type="arabicPeriod" startAt="3"/>
            </a:pPr>
            <a:endParaRPr lang="en-PH" sz="4400" b="1" dirty="0">
              <a:latin typeface="Cambria Math" panose="02040503050406030204" pitchFamily="18" charset="0"/>
              <a:ea typeface="Cambria Math" panose="02040503050406030204" pitchFamily="18" charset="0"/>
            </a:endParaRPr>
          </a:p>
          <a:p>
            <a:pPr algn="ct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922967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Methods of Forecasting </a:t>
            </a:r>
          </a:p>
        </p:txBody>
      </p:sp>
      <p:sp>
        <p:nvSpPr>
          <p:cNvPr id="6" name="TextBox 5"/>
          <p:cNvSpPr txBox="1"/>
          <p:nvPr/>
        </p:nvSpPr>
        <p:spPr>
          <a:xfrm>
            <a:off x="491319" y="1374954"/>
            <a:ext cx="10563368" cy="4955203"/>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QUALITATIVE METHODS</a:t>
            </a:r>
          </a:p>
          <a:p>
            <a:pPr algn="ctr"/>
            <a:endParaRPr lang="en-PH" sz="4400" b="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If the data are not available and when the  available data are not  important to forecast, qualitative methods of forecasting  methods should be used. </a:t>
            </a: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In obtaining  good forecasts without using historical data, well-developed structured approaches are used. </a:t>
            </a:r>
            <a:endParaRPr lang="en-PH" sz="28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algn="ct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7418401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Methods of Forecasting </a:t>
            </a:r>
          </a:p>
        </p:txBody>
      </p:sp>
      <p:sp>
        <p:nvSpPr>
          <p:cNvPr id="6" name="TextBox 5"/>
          <p:cNvSpPr txBox="1"/>
          <p:nvPr/>
        </p:nvSpPr>
        <p:spPr>
          <a:xfrm>
            <a:off x="491319" y="1538727"/>
            <a:ext cx="10563368" cy="4524315"/>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QUANTITATIVE METHODS</a:t>
            </a:r>
          </a:p>
          <a:p>
            <a:pPr algn="ctr"/>
            <a:endParaRPr lang="en-PH" sz="4400" b="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These are applied  when the following conditions are satisfied:</a:t>
            </a:r>
            <a:endParaRPr lang="en-PH" sz="2800" dirty="0">
              <a:latin typeface="Cambria Math" panose="02040503050406030204" pitchFamily="18" charset="0"/>
              <a:ea typeface="Cambria Math" panose="02040503050406030204" pitchFamily="18" charset="0"/>
            </a:endParaRPr>
          </a:p>
          <a:p>
            <a:pPr marL="1371600" lvl="2" indent="-457200">
              <a:buFont typeface="Wingdings" panose="05000000000000000000" pitchFamily="2" charset="2"/>
              <a:buChar char="ü"/>
            </a:pPr>
            <a:r>
              <a:rPr lang="en-US" sz="2800" dirty="0">
                <a:latin typeface="Cambria Math" panose="02040503050406030204" pitchFamily="18" charset="0"/>
                <a:ea typeface="Cambria Math" panose="02040503050406030204" pitchFamily="18" charset="0"/>
              </a:rPr>
              <a:t>Numerical data and information about the past is available</a:t>
            </a:r>
            <a:endParaRPr lang="en-PH" sz="2800" dirty="0">
              <a:latin typeface="Cambria Math" panose="02040503050406030204" pitchFamily="18" charset="0"/>
              <a:ea typeface="Cambria Math" panose="02040503050406030204" pitchFamily="18" charset="0"/>
            </a:endParaRPr>
          </a:p>
          <a:p>
            <a:pPr marL="1371600" lvl="2" indent="-457200">
              <a:buFont typeface="Wingdings" panose="05000000000000000000" pitchFamily="2" charset="2"/>
              <a:buChar char="ü"/>
            </a:pPr>
            <a:r>
              <a:rPr lang="en-US" sz="2800" dirty="0">
                <a:latin typeface="Cambria Math" panose="02040503050406030204" pitchFamily="18" charset="0"/>
                <a:ea typeface="Cambria Math" panose="02040503050406030204" pitchFamily="18" charset="0"/>
              </a:rPr>
              <a:t>Assumption that some aspects of patterns in the past will continue into the future.</a:t>
            </a:r>
            <a:endParaRPr lang="en-PH" sz="2800"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a:p>
            <a:pPr algn="ct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737450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Methods of Forecasting </a:t>
            </a:r>
          </a:p>
        </p:txBody>
      </p:sp>
      <p:sp>
        <p:nvSpPr>
          <p:cNvPr id="6" name="TextBox 5"/>
          <p:cNvSpPr txBox="1"/>
          <p:nvPr/>
        </p:nvSpPr>
        <p:spPr>
          <a:xfrm>
            <a:off x="491319" y="1538727"/>
            <a:ext cx="10563368" cy="2985433"/>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QUANTITATIVE METHODS</a:t>
            </a:r>
          </a:p>
          <a:p>
            <a:pPr algn="ctr"/>
            <a:endParaRPr lang="en-PH" sz="4400" b="1" dirty="0">
              <a:latin typeface="Cambria Math" panose="02040503050406030204" pitchFamily="18" charset="0"/>
              <a:ea typeface="Cambria Math" panose="02040503050406030204" pitchFamily="18" charset="0"/>
            </a:endParaRPr>
          </a:p>
          <a:p>
            <a:pPr marL="514350" indent="-514350">
              <a:buAutoNum type="arabicPeriod"/>
            </a:pPr>
            <a:r>
              <a:rPr lang="en-PH" sz="2800" dirty="0">
                <a:latin typeface="Cambria Math" panose="02040503050406030204" pitchFamily="18" charset="0"/>
                <a:ea typeface="Cambria Math" panose="02040503050406030204" pitchFamily="18" charset="0"/>
              </a:rPr>
              <a:t>Cross-sectional  forecasting</a:t>
            </a:r>
          </a:p>
          <a:p>
            <a:pPr marL="514350" indent="-514350">
              <a:buAutoNum type="arabicPeriod"/>
            </a:pPr>
            <a:r>
              <a:rPr lang="en-PH" sz="2800" dirty="0">
                <a:latin typeface="Cambria Math" panose="02040503050406030204" pitchFamily="18" charset="0"/>
                <a:ea typeface="Cambria Math" panose="02040503050406030204" pitchFamily="18" charset="0"/>
              </a:rPr>
              <a:t>Time  series forecasting</a:t>
            </a:r>
          </a:p>
          <a:p>
            <a:pPr algn="ctr"/>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836137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Methods of Forecasting </a:t>
            </a:r>
          </a:p>
        </p:txBody>
      </p:sp>
      <p:sp>
        <p:nvSpPr>
          <p:cNvPr id="6" name="TextBox 5"/>
          <p:cNvSpPr txBox="1"/>
          <p:nvPr/>
        </p:nvSpPr>
        <p:spPr>
          <a:xfrm>
            <a:off x="491319" y="1538727"/>
            <a:ext cx="10563368" cy="4893647"/>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CROSS-SECTIONAL FORECASTING</a:t>
            </a:r>
          </a:p>
          <a:p>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Using  the information on the cases that the business  firms have observed, the said firm wants to predict the  value of something  that has not observed.  </a:t>
            </a: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With cross-sectional data, we are wanting to predict the value of something we have not observed, using the information on the cases that we have observed. </a:t>
            </a:r>
            <a:endParaRPr lang="en-PH" sz="2800" dirty="0">
              <a:latin typeface="Cambria Math" panose="02040503050406030204" pitchFamily="18" charset="0"/>
              <a:ea typeface="Cambria Math" panose="02040503050406030204" pitchFamily="18" charset="0"/>
            </a:endParaRPr>
          </a:p>
          <a:p>
            <a:endParaRPr lang="en-PH" sz="2800" b="1"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85203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Methods of Forecasting </a:t>
            </a:r>
          </a:p>
        </p:txBody>
      </p:sp>
      <p:sp>
        <p:nvSpPr>
          <p:cNvPr id="6" name="TextBox 5"/>
          <p:cNvSpPr txBox="1"/>
          <p:nvPr/>
        </p:nvSpPr>
        <p:spPr>
          <a:xfrm>
            <a:off x="491319" y="1538727"/>
            <a:ext cx="10563368" cy="4893647"/>
          </a:xfrm>
          <a:prstGeom prst="rect">
            <a:avLst/>
          </a:prstGeom>
          <a:noFill/>
        </p:spPr>
        <p:txBody>
          <a:bodyPr wrap="square" rtlCol="0">
            <a:spAutoFit/>
          </a:bodyPr>
          <a:lstStyle/>
          <a:p>
            <a:pPr algn="ctr"/>
            <a:r>
              <a:rPr lang="en-PH" sz="4400" b="1" dirty="0">
                <a:latin typeface="Cambria Math" panose="02040503050406030204" pitchFamily="18" charset="0"/>
                <a:ea typeface="Cambria Math" panose="02040503050406030204" pitchFamily="18" charset="0"/>
              </a:rPr>
              <a:t>TIME SERIES FORECASTING</a:t>
            </a:r>
          </a:p>
          <a:p>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Data on times series are useful when an individual is forecasting  something that is changing over time like prices, stock, sales figures, profits and the like.    </a:t>
            </a: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Time series is Anything that is observed  sequentially over time.  </a:t>
            </a: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aim of forecasting  time series data  is to estimate how the observation sequence will continue in the future.  </a:t>
            </a:r>
            <a:endParaRPr lang="en-PH"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PH" sz="2800" b="1"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839304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Methods of Forecasting </a:t>
            </a:r>
          </a:p>
        </p:txBody>
      </p:sp>
      <p:sp>
        <p:nvSpPr>
          <p:cNvPr id="6" name="TextBox 5"/>
          <p:cNvSpPr txBox="1"/>
          <p:nvPr/>
        </p:nvSpPr>
        <p:spPr>
          <a:xfrm>
            <a:off x="491319" y="1538727"/>
            <a:ext cx="10563368" cy="4401205"/>
          </a:xfrm>
          <a:prstGeom prst="rect">
            <a:avLst/>
          </a:prstGeom>
          <a:noFill/>
        </p:spPr>
        <p:txBody>
          <a:bodyPr wrap="square" rtlCol="0">
            <a:spAutoFit/>
          </a:bodyPr>
          <a:lstStyle/>
          <a:p>
            <a:pPr algn="ctr"/>
            <a:r>
              <a:rPr lang="en-US" sz="4000" dirty="0">
                <a:latin typeface="Cambria Math" panose="02040503050406030204" pitchFamily="18" charset="0"/>
                <a:ea typeface="Cambria Math" panose="02040503050406030204" pitchFamily="18" charset="0"/>
              </a:rPr>
              <a:t>EXAMPLES OF TIME SERIES DATA</a:t>
            </a:r>
          </a:p>
          <a:p>
            <a:pPr algn="ctr"/>
            <a:endParaRPr lang="en-PH" sz="2800"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Monthly rainfall</a:t>
            </a:r>
            <a:endParaRPr lang="en-PH" sz="2800"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Annual google profits</a:t>
            </a:r>
            <a:endParaRPr lang="en-PH" sz="2800"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Quarterly sales results for </a:t>
            </a:r>
            <a:r>
              <a:rPr lang="en-US" sz="2800" dirty="0" err="1">
                <a:latin typeface="Cambria Math" panose="02040503050406030204" pitchFamily="18" charset="0"/>
                <a:ea typeface="Cambria Math" panose="02040503050406030204" pitchFamily="18" charset="0"/>
              </a:rPr>
              <a:t>Lazada</a:t>
            </a:r>
            <a:endParaRPr lang="en-PH" sz="2800"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aim of forecasting  time series data  is to estimate how the observation sequence will continue in the future.  </a:t>
            </a:r>
            <a:endParaRPr lang="en-PH" sz="2800"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endParaRPr lang="en-PH" sz="2800" b="1"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578784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600501" y="1323535"/>
            <a:ext cx="10563368" cy="4031873"/>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FORECASTING </a:t>
            </a:r>
          </a:p>
          <a:p>
            <a:pPr lvl="0"/>
            <a:endParaRPr lang="en-US" sz="3200" dirty="0">
              <a:latin typeface="Cambria Math" panose="02040503050406030204" pitchFamily="18" charset="0"/>
              <a:ea typeface="Cambria Math" panose="02040503050406030204" pitchFamily="18" charset="0"/>
            </a:endParaRPr>
          </a:p>
          <a:p>
            <a:pPr marL="355600" algn="ctr"/>
            <a:r>
              <a:rPr lang="en-US" sz="3200" dirty="0">
                <a:latin typeface="Cambria Math" panose="02040503050406030204" pitchFamily="18" charset="0"/>
                <a:ea typeface="Cambria Math" panose="02040503050406030204" pitchFamily="18" charset="0"/>
              </a:rPr>
              <a:t>prediction  the future as accurately as possible, available information which includes historical data and knowledge of any future events that might impact the forecasts should be given. </a:t>
            </a:r>
          </a:p>
          <a:p>
            <a:pPr marL="355600"/>
            <a:endParaRPr lang="en-US" sz="2800" dirty="0">
              <a:latin typeface="Cambria Math" pitchFamily="18" charset="0"/>
              <a:ea typeface="Cambria Math" pitchFamily="18" charset="0"/>
            </a:endParaRPr>
          </a:p>
          <a:p>
            <a:pPr marL="355600"/>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42014725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and the Product Life Cycle </a:t>
            </a:r>
          </a:p>
        </p:txBody>
      </p:sp>
      <p:sp>
        <p:nvSpPr>
          <p:cNvPr id="6" name="TextBox 5"/>
          <p:cNvSpPr txBox="1"/>
          <p:nvPr/>
        </p:nvSpPr>
        <p:spPr>
          <a:xfrm>
            <a:off x="491319" y="1129294"/>
            <a:ext cx="10563368" cy="2000548"/>
          </a:xfrm>
          <a:prstGeom prst="rect">
            <a:avLst/>
          </a:prstGeom>
          <a:noFill/>
        </p:spPr>
        <p:txBody>
          <a:bodyPr wrap="square" rtlCol="0">
            <a:spAutoFit/>
          </a:bodyPr>
          <a:lstStyle/>
          <a:p>
            <a:pPr lvl="1" algn="ctr"/>
            <a:r>
              <a:rPr lang="en-PH" sz="4000" b="1" dirty="0">
                <a:latin typeface="Cambria Math" panose="02040503050406030204" pitchFamily="18" charset="0"/>
                <a:ea typeface="Cambria Math" panose="02040503050406030204" pitchFamily="18" charset="0"/>
              </a:rPr>
              <a:t>PRODUCT LIFE CYCLE</a:t>
            </a:r>
          </a:p>
          <a:p>
            <a:pPr lvl="1" algn="ctr"/>
            <a:endParaRPr lang="en-PH" sz="4000" b="1" dirty="0">
              <a:latin typeface="Cambria Math" panose="02040503050406030204" pitchFamily="18" charset="0"/>
              <a:ea typeface="Cambria Math" panose="02040503050406030204" pitchFamily="18" charset="0"/>
            </a:endParaRPr>
          </a:p>
          <a:p>
            <a:endParaRPr lang="en-PH" sz="4400" b="1" dirty="0">
              <a:latin typeface="Cambria Math" panose="02040503050406030204" pitchFamily="18" charset="0"/>
              <a:ea typeface="Cambria Math" panose="02040503050406030204" pitchFamily="18" charset="0"/>
            </a:endParaRPr>
          </a:p>
        </p:txBody>
      </p:sp>
      <p:pic>
        <p:nvPicPr>
          <p:cNvPr id="7" name="Picture 6" descr="Image result for Forecasting and the Product Life Cycle"/>
          <p:cNvPicPr/>
          <p:nvPr/>
        </p:nvPicPr>
        <p:blipFill>
          <a:blip r:embed="rId2">
            <a:extLst>
              <a:ext uri="{28A0092B-C50C-407E-A947-70E740481C1C}">
                <a14:useLocalDpi xmlns:a14="http://schemas.microsoft.com/office/drawing/2010/main" val="0"/>
              </a:ext>
            </a:extLst>
          </a:blip>
          <a:srcRect/>
          <a:stretch>
            <a:fillRect/>
          </a:stretch>
        </p:blipFill>
        <p:spPr bwMode="auto">
          <a:xfrm>
            <a:off x="1317009" y="1742031"/>
            <a:ext cx="8911988" cy="3321287"/>
          </a:xfrm>
          <a:prstGeom prst="rect">
            <a:avLst/>
          </a:prstGeom>
          <a:noFill/>
          <a:ln>
            <a:noFill/>
          </a:ln>
        </p:spPr>
      </p:pic>
      <p:sp>
        <p:nvSpPr>
          <p:cNvPr id="8" name="Text Box 8"/>
          <p:cNvSpPr txBox="1"/>
          <p:nvPr/>
        </p:nvSpPr>
        <p:spPr>
          <a:xfrm>
            <a:off x="2952703" y="5063318"/>
            <a:ext cx="4730750" cy="2609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1828800">
              <a:spcAft>
                <a:spcPts val="1000"/>
              </a:spcAft>
            </a:pPr>
            <a:r>
              <a:rPr lang="en-US" sz="900">
                <a:effectLst/>
                <a:latin typeface="Cambria" panose="02040503050406030204" pitchFamily="18" charset="0"/>
                <a:ea typeface="Times New Roman" panose="02020603050405020304" pitchFamily="18" charset="0"/>
                <a:cs typeface="Times New Roman" panose="02020603050405020304" pitchFamily="18" charset="0"/>
              </a:rPr>
              <a:t>Figure 3 - Product Life Cycle</a:t>
            </a:r>
            <a:endParaRPr lang="en-PH" sz="9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1617259" y="5218171"/>
            <a:ext cx="8311487" cy="338554"/>
          </a:xfrm>
          <a:prstGeom prst="rect">
            <a:avLst/>
          </a:prstGeom>
        </p:spPr>
        <p:txBody>
          <a:bodyPr wrap="square">
            <a:spAutoFit/>
          </a:bodyPr>
          <a:lstStyle/>
          <a:p>
            <a:pPr marL="2286000">
              <a:spcBef>
                <a:spcPts val="600"/>
              </a:spcBef>
              <a:spcAft>
                <a:spcPts val="600"/>
              </a:spcAft>
            </a:pPr>
            <a:r>
              <a:rPr lang="en-US" sz="800"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Drevale</a:t>
            </a: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R. (2015, May 14). </a:t>
            </a:r>
            <a:r>
              <a:rPr lang="en-US" sz="800"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Ch</a:t>
            </a: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10 forecast. Retrieved June 5, 2018, from </a:t>
            </a:r>
            <a:b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b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a:t>
            </a:r>
            <a:r>
              <a:rPr lang="en-US" sz="800" u="sng" dirty="0">
                <a:solidFill>
                  <a:srgbClr val="333333"/>
                </a:solidFill>
                <a:latin typeface="Cambria" panose="02040503050406030204" pitchFamily="18" charset="0"/>
                <a:ea typeface="Times New Roman" panose="02020603050405020304" pitchFamily="18" charset="0"/>
                <a:cs typeface="Times New Roman" panose="02020603050405020304" pitchFamily="18" charset="0"/>
                <a:hlinkClick r:id="rId3"/>
              </a:rPr>
              <a:t>https://www.slideshare.net/RioneDrevale/ch-10-forecast</a:t>
            </a:r>
            <a:endParaRPr lang="en-PH" sz="8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7539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and the Product Life Cycle </a:t>
            </a:r>
          </a:p>
        </p:txBody>
      </p:sp>
      <p:sp>
        <p:nvSpPr>
          <p:cNvPr id="6" name="TextBox 5"/>
          <p:cNvSpPr txBox="1"/>
          <p:nvPr/>
        </p:nvSpPr>
        <p:spPr>
          <a:xfrm>
            <a:off x="1099540" y="1439722"/>
            <a:ext cx="9253183" cy="4524315"/>
          </a:xfrm>
          <a:prstGeom prst="rect">
            <a:avLst/>
          </a:prstGeom>
          <a:noFill/>
        </p:spPr>
        <p:txBody>
          <a:bodyPr wrap="square" rtlCol="0">
            <a:spAutoFit/>
          </a:bodyPr>
          <a:lstStyle/>
          <a:p>
            <a:pPr lvl="1" algn="ctr"/>
            <a:r>
              <a:rPr lang="en-PH" sz="4000" b="1" dirty="0">
                <a:latin typeface="Cambria Math" panose="02040503050406030204" pitchFamily="18" charset="0"/>
                <a:ea typeface="Cambria Math" panose="02040503050406030204" pitchFamily="18" charset="0"/>
              </a:rPr>
              <a:t>INTRODUCTION</a:t>
            </a:r>
          </a:p>
          <a:p>
            <a:pPr lvl="1" algn="ctr"/>
            <a:endParaRPr lang="en-PH" sz="4000" b="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Product designing and development are critical.</a:t>
            </a: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Frequently product and process design changes. </a:t>
            </a:r>
          </a:p>
          <a:p>
            <a:pPr marL="742950" lvl="1"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There is a short production but has a high production   </a:t>
            </a:r>
            <a:br>
              <a:rPr lang="en-US" sz="2800" dirty="0">
                <a:latin typeface="Cambria Math" panose="02040503050406030204" pitchFamily="18" charset="0"/>
                <a:ea typeface="Cambria Math" panose="02040503050406030204" pitchFamily="18" charset="0"/>
              </a:rPr>
            </a:br>
            <a:r>
              <a:rPr lang="en-US" sz="2800" dirty="0">
                <a:latin typeface="Cambria Math" panose="02040503050406030204" pitchFamily="18" charset="0"/>
                <a:ea typeface="Cambria Math" panose="02040503050406030204" pitchFamily="18" charset="0"/>
              </a:rPr>
              <a:t>    costs at this phase.</a:t>
            </a:r>
          </a:p>
          <a:p>
            <a:pPr marL="742950" lvl="1"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Attention to quality should be considered during this </a:t>
            </a:r>
            <a:br>
              <a:rPr lang="en-US" sz="2800" dirty="0">
                <a:latin typeface="Cambria Math" panose="02040503050406030204" pitchFamily="18" charset="0"/>
                <a:ea typeface="Cambria Math" panose="02040503050406030204" pitchFamily="18" charset="0"/>
              </a:rPr>
            </a:br>
            <a:r>
              <a:rPr lang="en-US" sz="2800" dirty="0">
                <a:latin typeface="Cambria Math" panose="02040503050406030204" pitchFamily="18" charset="0"/>
                <a:ea typeface="Cambria Math" panose="02040503050406030204" pitchFamily="18" charset="0"/>
              </a:rPr>
              <a:t>     stage.</a:t>
            </a:r>
            <a:endParaRPr lang="en-PH" sz="2800" dirty="0">
              <a:latin typeface="Cambria Math" panose="02040503050406030204" pitchFamily="18" charset="0"/>
              <a:ea typeface="Cambria Math" panose="02040503050406030204" pitchFamily="18" charset="0"/>
            </a:endParaRPr>
          </a:p>
          <a:p>
            <a:pPr lvl="1"/>
            <a:endParaRPr lang="en-PH"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3576019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and the Product Life Cycle </a:t>
            </a:r>
          </a:p>
        </p:txBody>
      </p:sp>
      <p:sp>
        <p:nvSpPr>
          <p:cNvPr id="6" name="TextBox 5"/>
          <p:cNvSpPr txBox="1"/>
          <p:nvPr/>
        </p:nvSpPr>
        <p:spPr>
          <a:xfrm>
            <a:off x="313899" y="1112176"/>
            <a:ext cx="10617957" cy="4955203"/>
          </a:xfrm>
          <a:prstGeom prst="rect">
            <a:avLst/>
          </a:prstGeom>
          <a:noFill/>
        </p:spPr>
        <p:txBody>
          <a:bodyPr wrap="square" rtlCol="0">
            <a:spAutoFit/>
          </a:bodyPr>
          <a:lstStyle/>
          <a:p>
            <a:pPr lvl="1" algn="ctr"/>
            <a:r>
              <a:rPr lang="en-PH" sz="4000" b="1" dirty="0">
                <a:latin typeface="Cambria Math" panose="02040503050406030204" pitchFamily="18" charset="0"/>
                <a:ea typeface="Cambria Math" panose="02040503050406030204" pitchFamily="18" charset="0"/>
              </a:rPr>
              <a:t>GROWTH</a:t>
            </a:r>
          </a:p>
          <a:p>
            <a:pPr lvl="1" algn="ctr"/>
            <a:endParaRPr lang="en-PH" sz="4000" b="1"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Forecasting is critical and product and process reliability should be considered. </a:t>
            </a: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Competitive product options and improvements are present. </a:t>
            </a: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There is an increase in the  capacity of the firm to supply the product. </a:t>
            </a: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 Shifting towards product focus is in this stage and enhancement of distribution is aimed to achieve in this phase.</a:t>
            </a:r>
            <a:endParaRPr lang="en-PH" sz="2800" dirty="0">
              <a:latin typeface="Cambria Math" panose="02040503050406030204" pitchFamily="18" charset="0"/>
              <a:ea typeface="Cambria Math" panose="02040503050406030204" pitchFamily="18" charset="0"/>
            </a:endParaRPr>
          </a:p>
          <a:p>
            <a:pPr lvl="1"/>
            <a:endParaRPr lang="en-PH"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610561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and the Product Life Cycle </a:t>
            </a:r>
          </a:p>
        </p:txBody>
      </p:sp>
      <p:sp>
        <p:nvSpPr>
          <p:cNvPr id="6" name="TextBox 5"/>
          <p:cNvSpPr txBox="1"/>
          <p:nvPr/>
        </p:nvSpPr>
        <p:spPr>
          <a:xfrm>
            <a:off x="313899" y="1507961"/>
            <a:ext cx="10617957" cy="3908762"/>
          </a:xfrm>
          <a:prstGeom prst="rect">
            <a:avLst/>
          </a:prstGeom>
          <a:noFill/>
        </p:spPr>
        <p:txBody>
          <a:bodyPr wrap="square" rtlCol="0">
            <a:spAutoFit/>
          </a:bodyPr>
          <a:lstStyle/>
          <a:p>
            <a:pPr lvl="1" algn="ctr"/>
            <a:r>
              <a:rPr lang="en-PH" sz="4000" b="1" dirty="0">
                <a:latin typeface="Cambria Math" panose="02040503050406030204" pitchFamily="18" charset="0"/>
                <a:ea typeface="Cambria Math" panose="02040503050406030204" pitchFamily="18" charset="0"/>
              </a:rPr>
              <a:t>MATURITY</a:t>
            </a:r>
          </a:p>
          <a:p>
            <a:pPr lvl="1" algn="ctr"/>
            <a:endParaRPr lang="en-PH" sz="4000" b="1"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product  has already stabilized standard for the production such product.  </a:t>
            </a: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Changes in the product is on the minor level.  </a:t>
            </a:r>
          </a:p>
          <a:p>
            <a:pPr marL="914400" lvl="1"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Cost cutting is achieved on this stage because long production runs and there is a stable improvement in the product offered. </a:t>
            </a:r>
            <a:endParaRPr lang="en-PH" sz="2800"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endParaRPr lang="en-PH" sz="28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970742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and the Product Life Cycle </a:t>
            </a:r>
          </a:p>
        </p:txBody>
      </p:sp>
      <p:sp>
        <p:nvSpPr>
          <p:cNvPr id="6" name="TextBox 5"/>
          <p:cNvSpPr txBox="1"/>
          <p:nvPr/>
        </p:nvSpPr>
        <p:spPr>
          <a:xfrm>
            <a:off x="436728" y="1992338"/>
            <a:ext cx="10617957" cy="2308324"/>
          </a:xfrm>
          <a:prstGeom prst="rect">
            <a:avLst/>
          </a:prstGeom>
          <a:noFill/>
        </p:spPr>
        <p:txBody>
          <a:bodyPr wrap="square" rtlCol="0">
            <a:spAutoFit/>
          </a:bodyPr>
          <a:lstStyle/>
          <a:p>
            <a:pPr lvl="1" algn="ctr"/>
            <a:r>
              <a:rPr lang="en-PH" sz="4000" b="1" dirty="0">
                <a:latin typeface="Cambria Math" panose="02040503050406030204" pitchFamily="18" charset="0"/>
                <a:ea typeface="Cambria Math" panose="02040503050406030204" pitchFamily="18" charset="0"/>
              </a:rPr>
              <a:t>DECLINE</a:t>
            </a:r>
          </a:p>
          <a:p>
            <a:pPr lvl="1" algn="ctr"/>
            <a:endParaRPr lang="en-PH" sz="4000" b="1" dirty="0">
              <a:latin typeface="Cambria Math" panose="02040503050406030204" pitchFamily="18" charset="0"/>
              <a:ea typeface="Cambria Math" panose="02040503050406030204" pitchFamily="18" charset="0"/>
            </a:endParaRPr>
          </a:p>
          <a:p>
            <a:pPr marL="914400" lvl="1" indent="-457200">
              <a:buFont typeface="Arial" panose="020B0604020202020204" pitchFamily="34" charset="0"/>
              <a:buChar char="•"/>
            </a:pPr>
            <a:r>
              <a:rPr lang="en-US" sz="3200" dirty="0">
                <a:latin typeface="Cambria Math" panose="02040503050406030204" pitchFamily="18" charset="0"/>
                <a:ea typeface="Cambria Math" panose="02040503050406030204" pitchFamily="18" charset="0"/>
              </a:rPr>
              <a:t>There is a decline in sales, declining profits and lower quality. </a:t>
            </a:r>
            <a:endParaRPr lang="en-PH" sz="32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687335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and the Product Life Cycle </a:t>
            </a:r>
          </a:p>
        </p:txBody>
      </p:sp>
      <p:sp>
        <p:nvSpPr>
          <p:cNvPr id="6" name="TextBox 5"/>
          <p:cNvSpPr txBox="1"/>
          <p:nvPr/>
        </p:nvSpPr>
        <p:spPr>
          <a:xfrm>
            <a:off x="450823" y="1039612"/>
            <a:ext cx="10393220" cy="4524315"/>
          </a:xfrm>
          <a:prstGeom prst="rect">
            <a:avLst/>
          </a:prstGeom>
          <a:noFill/>
        </p:spPr>
        <p:txBody>
          <a:bodyPr wrap="square" rtlCol="0">
            <a:spAutoFit/>
          </a:bodyPr>
          <a:lstStyle/>
          <a:p>
            <a:pPr lvl="1" algn="ctr"/>
            <a:r>
              <a:rPr lang="en-PH" sz="4000" b="1" dirty="0">
                <a:latin typeface="Cambria Math" panose="02040503050406030204" pitchFamily="18" charset="0"/>
                <a:ea typeface="Cambria Math" panose="02040503050406030204" pitchFamily="18" charset="0"/>
              </a:rPr>
              <a:t>FORECASTING AND </a:t>
            </a:r>
          </a:p>
          <a:p>
            <a:pPr lvl="1" algn="ctr"/>
            <a:r>
              <a:rPr lang="en-PH" sz="4000" b="1" dirty="0">
                <a:latin typeface="Cambria Math" panose="02040503050406030204" pitchFamily="18" charset="0"/>
                <a:ea typeface="Cambria Math" panose="02040503050406030204" pitchFamily="18" charset="0"/>
              </a:rPr>
              <a:t>THE PRODUCT LIFE CYLE</a:t>
            </a:r>
          </a:p>
          <a:p>
            <a:pPr lvl="1" algn="ctr"/>
            <a:endParaRPr lang="en-PH" sz="4000" b="1" dirty="0">
              <a:latin typeface="Cambria Math" panose="02040503050406030204" pitchFamily="18" charset="0"/>
              <a:ea typeface="Cambria Math" panose="02040503050406030204" pitchFamily="18" charset="0"/>
            </a:endParaRPr>
          </a:p>
          <a:p>
            <a:pPr marL="1028700" lvl="1"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Many business organizations seek either to innovate and bring new products as well as services  to market.  Still, top priorities for executives  are growth and product innovation. </a:t>
            </a:r>
          </a:p>
          <a:p>
            <a:pPr marL="1028700" lvl="1" indent="-5715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Creating sales forecasts is one of the largest challenges in managing new product introductions. </a:t>
            </a:r>
          </a:p>
          <a:p>
            <a:endParaRPr lang="en-PH"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54121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Qualitative and quantitative methods of forecasting</a:t>
            </a:r>
          </a:p>
        </p:txBody>
      </p:sp>
      <p:sp>
        <p:nvSpPr>
          <p:cNvPr id="6" name="TextBox 5"/>
          <p:cNvSpPr txBox="1"/>
          <p:nvPr/>
        </p:nvSpPr>
        <p:spPr>
          <a:xfrm>
            <a:off x="450823" y="1279537"/>
            <a:ext cx="10393220" cy="707886"/>
          </a:xfrm>
          <a:prstGeom prst="rect">
            <a:avLst/>
          </a:prstGeom>
          <a:noFill/>
        </p:spPr>
        <p:txBody>
          <a:bodyPr wrap="square" rtlCol="0">
            <a:spAutoFit/>
          </a:bodyPr>
          <a:lstStyle/>
          <a:p>
            <a:pPr algn="ctr"/>
            <a:r>
              <a:rPr lang="en-PH" sz="4000" b="1" dirty="0">
                <a:latin typeface="Cambria Math" panose="02040503050406030204" pitchFamily="18" charset="0"/>
                <a:ea typeface="Cambria Math" panose="02040503050406030204" pitchFamily="18" charset="0"/>
              </a:rPr>
              <a:t>QUALITATIVE  METHODS OF FORECASTING</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883391" y="1884219"/>
            <a:ext cx="7438030" cy="3340302"/>
          </a:xfrm>
          <a:prstGeom prst="rect">
            <a:avLst/>
          </a:prstGeom>
        </p:spPr>
      </p:pic>
      <p:sp>
        <p:nvSpPr>
          <p:cNvPr id="8" name="Text Box 5"/>
          <p:cNvSpPr txBox="1"/>
          <p:nvPr/>
        </p:nvSpPr>
        <p:spPr>
          <a:xfrm>
            <a:off x="3010801" y="4963535"/>
            <a:ext cx="4641850" cy="26098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1828800">
              <a:spcAft>
                <a:spcPts val="1000"/>
              </a:spcAft>
            </a:pPr>
            <a:r>
              <a:rPr lang="en-US" sz="900">
                <a:effectLst/>
                <a:latin typeface="Cambria" panose="02040503050406030204" pitchFamily="18" charset="0"/>
                <a:ea typeface="Times New Roman" panose="02020603050405020304" pitchFamily="18" charset="0"/>
                <a:cs typeface="Times New Roman" panose="02020603050405020304" pitchFamily="18" charset="0"/>
              </a:rPr>
              <a:t>Figure 4 - Qualitative Forecasting Methods</a:t>
            </a:r>
            <a:endParaRPr lang="en-PH" sz="90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2283726" y="5276180"/>
            <a:ext cx="6096000" cy="338554"/>
          </a:xfrm>
          <a:prstGeom prst="rect">
            <a:avLst/>
          </a:prstGeom>
        </p:spPr>
        <p:txBody>
          <a:bodyPr>
            <a:spAutoFit/>
          </a:bodyPr>
          <a:lstStyle/>
          <a:p>
            <a:pPr marL="1485900">
              <a:spcBef>
                <a:spcPts val="600"/>
              </a:spcBef>
              <a:spcAft>
                <a:spcPts val="600"/>
              </a:spcAft>
            </a:pP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Rai University. (2015, March 18). </a:t>
            </a:r>
            <a:r>
              <a:rPr lang="en-US" sz="800"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Mba</a:t>
            </a: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ii pmom_unit-1.3 forecasting a. Retrieved June 4, 2018, from </a:t>
            </a:r>
            <a:b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b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a:t>
            </a:r>
            <a:r>
              <a:rPr lang="en-US" sz="800" u="sng" dirty="0">
                <a:solidFill>
                  <a:srgbClr val="333333"/>
                </a:solidFill>
                <a:latin typeface="Cambria" panose="02040503050406030204" pitchFamily="18" charset="0"/>
                <a:ea typeface="Times New Roman" panose="02020603050405020304" pitchFamily="18" charset="0"/>
                <a:cs typeface="Times New Roman" panose="02020603050405020304" pitchFamily="18" charset="0"/>
                <a:hlinkClick r:id="rId3"/>
              </a:rPr>
              <a:t>https://www.slideshare.net/raiuniversity/mba-ii-pmomunit13-forecasting-a</a:t>
            </a:r>
            <a:endParaRPr lang="en-PH" sz="8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7299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Qualitative and quantitative methods of forecasting</a:t>
            </a:r>
          </a:p>
        </p:txBody>
      </p:sp>
      <p:sp>
        <p:nvSpPr>
          <p:cNvPr id="6" name="TextBox 5"/>
          <p:cNvSpPr txBox="1"/>
          <p:nvPr/>
        </p:nvSpPr>
        <p:spPr>
          <a:xfrm>
            <a:off x="450823" y="1374954"/>
            <a:ext cx="10393220" cy="4339650"/>
          </a:xfrm>
          <a:prstGeom prst="rect">
            <a:avLst/>
          </a:prstGeom>
          <a:noFill/>
        </p:spPr>
        <p:txBody>
          <a:bodyPr wrap="square" rtlCol="0">
            <a:spAutoFit/>
          </a:bodyPr>
          <a:lstStyle/>
          <a:p>
            <a:pPr algn="ctr"/>
            <a:r>
              <a:rPr lang="en-PH" sz="4000" b="1" dirty="0">
                <a:latin typeface="Cambria Math" panose="02040503050406030204" pitchFamily="18" charset="0"/>
                <a:ea typeface="Cambria Math" panose="02040503050406030204" pitchFamily="18" charset="0"/>
              </a:rPr>
              <a:t>STEPS TO FOLLOW IN DELPHI METHOD</a:t>
            </a:r>
          </a:p>
          <a:p>
            <a:pPr algn="ctr"/>
            <a:endParaRPr lang="en-PH" sz="4000" b="1" dirty="0">
              <a:latin typeface="Cambria Math" panose="02040503050406030204" pitchFamily="18" charset="0"/>
              <a:ea typeface="Cambria Math" panose="02040503050406030204" pitchFamily="18" charset="0"/>
            </a:endParaRPr>
          </a:p>
          <a:p>
            <a:pPr marL="800100" lvl="1" indent="-342900">
              <a:buFont typeface="+mj-lt"/>
              <a:buAutoNum type="arabicPeriod"/>
            </a:pPr>
            <a:r>
              <a:rPr lang="en-US" sz="2800" dirty="0">
                <a:latin typeface="Cambria Math" panose="02040503050406030204" pitchFamily="18" charset="0"/>
                <a:ea typeface="Cambria Math" panose="02040503050406030204" pitchFamily="18" charset="0"/>
              </a:rPr>
              <a:t>All group statements  are collected and summarized by the coordinator.</a:t>
            </a:r>
            <a:endParaRPr lang="en-PH" sz="2800" dirty="0">
              <a:latin typeface="Cambria Math" panose="02040503050406030204" pitchFamily="18" charset="0"/>
              <a:ea typeface="Cambria Math" panose="02040503050406030204" pitchFamily="18" charset="0"/>
            </a:endParaRPr>
          </a:p>
          <a:p>
            <a:pPr marL="800100" lvl="1" indent="-342900">
              <a:buFont typeface="+mj-lt"/>
              <a:buAutoNum type="arabicPeriod"/>
            </a:pPr>
            <a:r>
              <a:rPr lang="en-US" sz="2800" dirty="0">
                <a:latin typeface="Cambria Math" panose="02040503050406030204" pitchFamily="18" charset="0"/>
                <a:ea typeface="Cambria Math" panose="02040503050406030204" pitchFamily="18" charset="0"/>
              </a:rPr>
              <a:t>Summary is  provided by the coordinator and another set of questions are given to each group member including the feedback as to the input of  other experts.</a:t>
            </a:r>
            <a:endParaRPr lang="en-PH" sz="2800" dirty="0">
              <a:latin typeface="Cambria Math" panose="02040503050406030204" pitchFamily="18" charset="0"/>
              <a:ea typeface="Cambria Math" panose="02040503050406030204" pitchFamily="18" charset="0"/>
            </a:endParaRPr>
          </a:p>
          <a:p>
            <a:pPr marL="800100" lvl="1" indent="-342900">
              <a:buFont typeface="+mj-lt"/>
              <a:buAutoNum type="arabicPeriod"/>
            </a:pPr>
            <a:r>
              <a:rPr lang="en-US" sz="2800" dirty="0">
                <a:latin typeface="Cambria Math" panose="02040503050406030204" pitchFamily="18" charset="0"/>
                <a:ea typeface="Cambria Math" panose="02040503050406030204" pitchFamily="18" charset="0"/>
              </a:rPr>
              <a:t>The same steps will be repeated until the consensus is reached</a:t>
            </a:r>
            <a:endParaRPr lang="en-PH" sz="28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616486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Qualitative and quantitative methods of forecasting</a:t>
            </a:r>
          </a:p>
        </p:txBody>
      </p:sp>
      <p:sp>
        <p:nvSpPr>
          <p:cNvPr id="6" name="TextBox 5"/>
          <p:cNvSpPr txBox="1"/>
          <p:nvPr/>
        </p:nvSpPr>
        <p:spPr>
          <a:xfrm>
            <a:off x="450823" y="1374954"/>
            <a:ext cx="10393220" cy="3170099"/>
          </a:xfrm>
          <a:prstGeom prst="rect">
            <a:avLst/>
          </a:prstGeom>
          <a:noFill/>
        </p:spPr>
        <p:txBody>
          <a:bodyPr wrap="square" rtlCol="0">
            <a:spAutoFit/>
          </a:bodyPr>
          <a:lstStyle/>
          <a:p>
            <a:pPr algn="ctr"/>
            <a:r>
              <a:rPr lang="en-PH" sz="4000" b="1" dirty="0">
                <a:latin typeface="Cambria Math" panose="02040503050406030204" pitchFamily="18" charset="0"/>
                <a:ea typeface="Cambria Math" panose="02040503050406030204" pitchFamily="18" charset="0"/>
              </a:rPr>
              <a:t>QUANTITATIVE  FORECASTING METHODS</a:t>
            </a:r>
          </a:p>
          <a:p>
            <a:pPr algn="ctr"/>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p:txBody>
      </p:sp>
      <p:pic>
        <p:nvPicPr>
          <p:cNvPr id="7" name="Picture 6" descr="Image result for quantitative forecasting methods"/>
          <p:cNvPicPr/>
          <p:nvPr/>
        </p:nvPicPr>
        <p:blipFill>
          <a:blip r:embed="rId2">
            <a:extLst>
              <a:ext uri="{28A0092B-C50C-407E-A947-70E740481C1C}">
                <a14:useLocalDpi xmlns:a14="http://schemas.microsoft.com/office/drawing/2010/main" val="0"/>
              </a:ext>
            </a:extLst>
          </a:blip>
          <a:srcRect/>
          <a:stretch>
            <a:fillRect/>
          </a:stretch>
        </p:blipFill>
        <p:spPr bwMode="auto">
          <a:xfrm>
            <a:off x="1580400" y="2053988"/>
            <a:ext cx="8134065" cy="2891175"/>
          </a:xfrm>
          <a:prstGeom prst="rect">
            <a:avLst/>
          </a:prstGeom>
          <a:noFill/>
          <a:ln>
            <a:noFill/>
          </a:ln>
        </p:spPr>
      </p:pic>
      <p:sp>
        <p:nvSpPr>
          <p:cNvPr id="2" name="Rectangle 1"/>
          <p:cNvSpPr/>
          <p:nvPr/>
        </p:nvSpPr>
        <p:spPr>
          <a:xfrm>
            <a:off x="1787856" y="4759808"/>
            <a:ext cx="7110484" cy="369332"/>
          </a:xfrm>
          <a:prstGeom prst="rect">
            <a:avLst/>
          </a:prstGeom>
        </p:spPr>
        <p:txBody>
          <a:bodyPr wrap="square">
            <a:spAutoFit/>
          </a:bodyPr>
          <a:lstStyle/>
          <a:p>
            <a:pPr marL="1828800">
              <a:spcAft>
                <a:spcPts val="1000"/>
              </a:spcAft>
            </a:pPr>
            <a:r>
              <a:rPr lang="en-US" dirty="0">
                <a:latin typeface="Cambria" panose="02040503050406030204" pitchFamily="18" charset="0"/>
                <a:ea typeface="Times New Roman" panose="02020603050405020304" pitchFamily="18" charset="0"/>
                <a:cs typeface="Times New Roman" panose="02020603050405020304" pitchFamily="18" charset="0"/>
              </a:rPr>
              <a:t>Figure 5 - Quantitative Forecasting Methods</a:t>
            </a:r>
            <a:endParaRPr lang="en-PH"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3" name="Rectangle 2"/>
          <p:cNvSpPr/>
          <p:nvPr/>
        </p:nvSpPr>
        <p:spPr>
          <a:xfrm>
            <a:off x="1437097" y="5243124"/>
            <a:ext cx="8256896" cy="338554"/>
          </a:xfrm>
          <a:prstGeom prst="rect">
            <a:avLst/>
          </a:prstGeom>
        </p:spPr>
        <p:txBody>
          <a:bodyPr wrap="square">
            <a:spAutoFit/>
          </a:bodyPr>
          <a:lstStyle/>
          <a:p>
            <a:pPr marL="1828800">
              <a:spcBef>
                <a:spcPts val="600"/>
              </a:spcBef>
              <a:spcAft>
                <a:spcPts val="600"/>
              </a:spcAft>
            </a:pP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Quantitative Forecasting Methods. (</a:t>
            </a:r>
            <a:r>
              <a:rPr lang="en-US" sz="800" dirty="0" err="1">
                <a:solidFill>
                  <a:srgbClr val="333333"/>
                </a:solidFill>
                <a:latin typeface="Cambria" panose="02040503050406030204" pitchFamily="18" charset="0"/>
                <a:ea typeface="Times New Roman" panose="02020603050405020304" pitchFamily="18" charset="0"/>
                <a:cs typeface="Times New Roman" panose="02020603050405020304" pitchFamily="18" charset="0"/>
              </a:rPr>
              <a:t>n.d.</a:t>
            </a:r>
            <a:r>
              <a:rPr lang="en-US" sz="800" dirty="0">
                <a:solidFill>
                  <a:srgbClr val="333333"/>
                </a:solidFill>
                <a:latin typeface="Cambria" panose="02040503050406030204" pitchFamily="18" charset="0"/>
                <a:ea typeface="Times New Roman" panose="02020603050405020304" pitchFamily="18" charset="0"/>
                <a:cs typeface="Times New Roman" panose="02020603050405020304" pitchFamily="18" charset="0"/>
              </a:rPr>
              <a:t>). Retrieved June 4, 2018, from http://academic.brooklyn.cuny.edu/economic/klein/30_2/Berenson/CHAP5/sld006.htm</a:t>
            </a:r>
            <a:endParaRPr lang="en-PH" sz="8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7001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Accuracy</a:t>
            </a:r>
          </a:p>
        </p:txBody>
      </p:sp>
      <p:sp>
        <p:nvSpPr>
          <p:cNvPr id="6" name="TextBox 5"/>
          <p:cNvSpPr txBox="1"/>
          <p:nvPr/>
        </p:nvSpPr>
        <p:spPr>
          <a:xfrm>
            <a:off x="450823" y="1374954"/>
            <a:ext cx="10393220" cy="6186309"/>
          </a:xfrm>
          <a:prstGeom prst="rect">
            <a:avLst/>
          </a:prstGeom>
          <a:noFill/>
        </p:spPr>
        <p:txBody>
          <a:bodyPr wrap="square" rtlCol="0">
            <a:spAutoFit/>
          </a:bodyPr>
          <a:lstStyle/>
          <a:p>
            <a:pPr algn="ctr"/>
            <a:r>
              <a:rPr lang="en-PH" sz="4000" b="1" dirty="0">
                <a:latin typeface="Cambria Math" panose="02040503050406030204" pitchFamily="18" charset="0"/>
                <a:ea typeface="Cambria Math" panose="02040503050406030204" pitchFamily="18" charset="0"/>
              </a:rPr>
              <a:t>DETERMINANTS OF FORECASTING ACCURACY</a:t>
            </a:r>
          </a:p>
          <a:p>
            <a:pPr algn="ctr"/>
            <a:endParaRPr lang="en-PH" sz="4000" b="1" dirty="0">
              <a:latin typeface="Cambria Math" panose="02040503050406030204" pitchFamily="18" charset="0"/>
              <a:ea typeface="Cambria Math" panose="02040503050406030204" pitchFamily="18" charset="0"/>
            </a:endParaRP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Industry</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Forecast horizon</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Firm size</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Analyst following</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Earning type</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Earnings management</a:t>
            </a:r>
          </a:p>
          <a:p>
            <a:pPr marL="742950" indent="-742950">
              <a:buFont typeface="+mj-lt"/>
              <a:buAutoNum type="arabicPeriod"/>
            </a:pPr>
            <a:r>
              <a:rPr lang="en-PH" sz="2800" dirty="0">
                <a:latin typeface="Cambria Math" panose="02040503050406030204" pitchFamily="18" charset="0"/>
                <a:ea typeface="Cambria Math" panose="02040503050406030204" pitchFamily="18" charset="0"/>
              </a:rPr>
              <a:t>Financial crisis</a:t>
            </a:r>
          </a:p>
          <a:p>
            <a:pPr marL="742950" indent="-742950">
              <a:buFont typeface="+mj-lt"/>
              <a:buAutoNum type="arabicPeriod"/>
            </a:pPr>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017113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600501" y="1323535"/>
            <a:ext cx="10563368" cy="3170099"/>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TYPES OF FORECAST</a:t>
            </a:r>
          </a:p>
          <a:p>
            <a:pPr lvl="0"/>
            <a:endParaRPr lang="en-US" sz="3200" dirty="0">
              <a:latin typeface="Cambria Math" panose="02040503050406030204" pitchFamily="18" charset="0"/>
              <a:ea typeface="Cambria Math" panose="02040503050406030204" pitchFamily="18" charset="0"/>
            </a:endParaRPr>
          </a:p>
          <a:p>
            <a:pPr marL="869950" indent="-514350">
              <a:buAutoNum type="arabicPeriod"/>
            </a:pPr>
            <a:r>
              <a:rPr lang="en-US" sz="3200" dirty="0">
                <a:latin typeface="Cambria Math" panose="02040503050406030204" pitchFamily="18" charset="0"/>
                <a:ea typeface="Cambria Math" panose="02040503050406030204" pitchFamily="18" charset="0"/>
              </a:rPr>
              <a:t>Short-term forecasts</a:t>
            </a:r>
          </a:p>
          <a:p>
            <a:pPr marL="869950" indent="-514350">
              <a:buAutoNum type="arabicPeriod"/>
            </a:pPr>
            <a:r>
              <a:rPr lang="en-US" sz="3200" dirty="0">
                <a:latin typeface="Cambria Math" panose="02040503050406030204" pitchFamily="18" charset="0"/>
                <a:ea typeface="Cambria Math" panose="02040503050406030204" pitchFamily="18" charset="0"/>
              </a:rPr>
              <a:t>Medium-term forecasts</a:t>
            </a:r>
          </a:p>
          <a:p>
            <a:pPr marL="869950" indent="-514350">
              <a:buAutoNum type="arabicPeriod"/>
            </a:pPr>
            <a:r>
              <a:rPr lang="en-US" sz="3200" dirty="0">
                <a:latin typeface="Cambria Math" panose="02040503050406030204" pitchFamily="18" charset="0"/>
                <a:ea typeface="Cambria Math" panose="02040503050406030204" pitchFamily="18" charset="0"/>
              </a:rPr>
              <a:t>Long-term forecasts</a:t>
            </a:r>
          </a:p>
          <a:p>
            <a:pPr marL="869950" indent="-514350">
              <a:buAutoNum type="arabicPeriod"/>
            </a:pPr>
            <a:endParaRPr lang="en-US" sz="2800" dirty="0">
              <a:latin typeface="Cambria Math" pitchFamily="18" charset="0"/>
              <a:ea typeface="Cambria Math" pitchFamily="18" charset="0"/>
            </a:endParaRPr>
          </a:p>
        </p:txBody>
      </p:sp>
    </p:spTree>
    <p:extLst>
      <p:ext uri="{BB962C8B-B14F-4D97-AF65-F5344CB8AC3E}">
        <p14:creationId xmlns:p14="http://schemas.microsoft.com/office/powerpoint/2010/main" val="25529665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Accuracy</a:t>
            </a:r>
          </a:p>
        </p:txBody>
      </p:sp>
      <p:sp>
        <p:nvSpPr>
          <p:cNvPr id="6" name="TextBox 5"/>
          <p:cNvSpPr txBox="1"/>
          <p:nvPr/>
        </p:nvSpPr>
        <p:spPr>
          <a:xfrm>
            <a:off x="450823" y="1374954"/>
            <a:ext cx="10393220" cy="7417415"/>
          </a:xfrm>
          <a:prstGeom prst="rect">
            <a:avLst/>
          </a:prstGeom>
          <a:noFill/>
        </p:spPr>
        <p:txBody>
          <a:bodyPr wrap="square" rtlCol="0">
            <a:spAutoFit/>
          </a:bodyPr>
          <a:lstStyle/>
          <a:p>
            <a:pPr algn="ctr"/>
            <a:r>
              <a:rPr lang="en-PH" sz="4000" b="1" dirty="0">
                <a:latin typeface="Cambria Math" panose="02040503050406030204" pitchFamily="18" charset="0"/>
                <a:ea typeface="Cambria Math" panose="02040503050406030204" pitchFamily="18" charset="0"/>
              </a:rPr>
              <a:t>POTENTIAL CAUSES OF  FORECAST INACCURACY IN BUSINESS AND INDUSTRY</a:t>
            </a:r>
          </a:p>
          <a:p>
            <a:pPr algn="ctr"/>
            <a:endParaRPr lang="en-PH" sz="4000" b="1"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First, stability of operations among industries are varied.   For instance,  utilities, are likely to be subject to fewer exogenous than are firms operating with the mining sector, whose operations are subject to fluctuations in commodity prices.</a:t>
            </a:r>
            <a:endParaRPr lang="en-PH"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Forecast accuracy is likely to be affected by the innate skill of the analyst. </a:t>
            </a:r>
            <a:endParaRPr lang="en-PH" sz="2800" dirty="0">
              <a:latin typeface="Cambria Math" panose="02040503050406030204" pitchFamily="18" charset="0"/>
              <a:ea typeface="Cambria Math" panose="02040503050406030204" pitchFamily="18" charset="0"/>
            </a:endParaRPr>
          </a:p>
          <a:p>
            <a:endParaRPr lang="en-PH" sz="28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a:p>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155853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451624"/>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Forecasting Accuracy</a:t>
            </a:r>
          </a:p>
        </p:txBody>
      </p:sp>
      <p:sp>
        <p:nvSpPr>
          <p:cNvPr id="6" name="TextBox 5"/>
          <p:cNvSpPr txBox="1"/>
          <p:nvPr/>
        </p:nvSpPr>
        <p:spPr>
          <a:xfrm>
            <a:off x="450823" y="1374954"/>
            <a:ext cx="10393220" cy="6986528"/>
          </a:xfrm>
          <a:prstGeom prst="rect">
            <a:avLst/>
          </a:prstGeom>
          <a:noFill/>
        </p:spPr>
        <p:txBody>
          <a:bodyPr wrap="square" rtlCol="0">
            <a:spAutoFit/>
          </a:bodyPr>
          <a:lstStyle/>
          <a:p>
            <a:pPr algn="ctr"/>
            <a:r>
              <a:rPr lang="en-PH" sz="4000" b="1" dirty="0">
                <a:latin typeface="Cambria Math" panose="02040503050406030204" pitchFamily="18" charset="0"/>
                <a:ea typeface="Cambria Math" panose="02040503050406030204" pitchFamily="18" charset="0"/>
              </a:rPr>
              <a:t>POTENTIAL CAUSES OF  FORECAST INACCURACY IN BUSINESS AND INDUSTRY</a:t>
            </a:r>
          </a:p>
          <a:p>
            <a:pPr algn="ctr"/>
            <a:endParaRPr lang="en-PH" sz="4000" b="1"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Certain industries may have greater aggregate analyst coverage, which can lead to better marginal information gathering and more accurate consensus estimates.</a:t>
            </a:r>
            <a:endParaRPr lang="en-PH" sz="2800" dirty="0">
              <a:latin typeface="Cambria Math" panose="02040503050406030204" pitchFamily="18" charset="0"/>
              <a:ea typeface="Cambria Math" panose="02040503050406030204" pitchFamily="18" charset="0"/>
            </a:endParaRPr>
          </a:p>
          <a:p>
            <a:pPr marL="457200" lvl="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Accounting factors can be another link in the relationship between accuracy and industry.</a:t>
            </a:r>
            <a:endParaRPr lang="en-PH"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PH" sz="28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a:p>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a:p>
            <a:pPr algn="ctr"/>
            <a:endParaRPr lang="en-PH"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327741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2503" y="2156346"/>
            <a:ext cx="10515600" cy="1248498"/>
          </a:xfrm>
        </p:spPr>
        <p:txBody>
          <a:bodyPr>
            <a:normAutofit/>
          </a:bodyPr>
          <a:lstStyle/>
          <a:p>
            <a:pPr algn="ctr"/>
            <a:r>
              <a:rPr lang="en-PH" dirty="0"/>
              <a:t>REVIEW OF THE LESSON</a:t>
            </a:r>
          </a:p>
        </p:txBody>
      </p:sp>
    </p:spTree>
    <p:extLst>
      <p:ext uri="{BB962C8B-B14F-4D97-AF65-F5344CB8AC3E}">
        <p14:creationId xmlns:p14="http://schemas.microsoft.com/office/powerpoint/2010/main" val="223153829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491319" y="1732968"/>
            <a:ext cx="10563368" cy="2862322"/>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SHORT-TERM FORECASTS</a:t>
            </a:r>
          </a:p>
          <a:p>
            <a:pPr marL="355600" algn="ctr"/>
            <a:endParaRPr lang="en-US" sz="4400" b="1" dirty="0">
              <a:latin typeface="Cambria Math" pitchFamily="18" charset="0"/>
              <a:ea typeface="Cambria Math" pitchFamily="18" charset="0"/>
            </a:endParaRPr>
          </a:p>
          <a:p>
            <a:pPr lvl="0"/>
            <a:endParaRPr lang="en-US" sz="2800" dirty="0">
              <a:latin typeface="Cambria Math" pitchFamily="18" charset="0"/>
              <a:ea typeface="Cambria Math" pitchFamily="18" charset="0"/>
            </a:endParaRPr>
          </a:p>
          <a:p>
            <a:pPr lvl="0" algn="ctr"/>
            <a:r>
              <a:rPr lang="en-US" sz="3200" dirty="0">
                <a:latin typeface="Cambria Math" panose="02040503050406030204" pitchFamily="18" charset="0"/>
                <a:ea typeface="Cambria Math" panose="02040503050406030204" pitchFamily="18" charset="0"/>
              </a:rPr>
              <a:t>These are needed for personnel scheduling and scheduling of production and transportation. </a:t>
            </a:r>
          </a:p>
        </p:txBody>
      </p:sp>
    </p:spTree>
    <p:extLst>
      <p:ext uri="{BB962C8B-B14F-4D97-AF65-F5344CB8AC3E}">
        <p14:creationId xmlns:p14="http://schemas.microsoft.com/office/powerpoint/2010/main" val="40904558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491319" y="1610138"/>
            <a:ext cx="10563368" cy="2923877"/>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MEDIUM -TERM FORECASTS</a:t>
            </a:r>
          </a:p>
          <a:p>
            <a:pPr marL="355600" algn="ctr"/>
            <a:endParaRPr lang="en-US" sz="4400" b="1" dirty="0">
              <a:latin typeface="Cambria Math" pitchFamily="18" charset="0"/>
              <a:ea typeface="Cambria Math" pitchFamily="18" charset="0"/>
            </a:endParaRPr>
          </a:p>
          <a:p>
            <a:pPr lvl="0" algn="ctr"/>
            <a:r>
              <a:rPr lang="en-US" sz="3200" dirty="0">
                <a:latin typeface="Cambria Math" panose="02040503050406030204" pitchFamily="18" charset="0"/>
                <a:ea typeface="Cambria Math" panose="02040503050406030204" pitchFamily="18" charset="0"/>
              </a:rPr>
              <a:t>Used to determine the future resource requirements. These are done to purchase raw materials, buy machinery and equipment and to hire personnel.  </a:t>
            </a:r>
          </a:p>
        </p:txBody>
      </p:sp>
    </p:spTree>
    <p:extLst>
      <p:ext uri="{BB962C8B-B14F-4D97-AF65-F5344CB8AC3E}">
        <p14:creationId xmlns:p14="http://schemas.microsoft.com/office/powerpoint/2010/main" val="24088715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491319" y="1664729"/>
            <a:ext cx="10563368" cy="3600986"/>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LONG -TERM FORECASTS</a:t>
            </a:r>
          </a:p>
          <a:p>
            <a:pPr marL="355600" algn="ctr"/>
            <a:endParaRPr lang="en-US" sz="4400" b="1" dirty="0">
              <a:latin typeface="Cambria Math" pitchFamily="18" charset="0"/>
              <a:ea typeface="Cambria Math" pitchFamily="18" charset="0"/>
            </a:endParaRPr>
          </a:p>
          <a:p>
            <a:pPr marL="355600" algn="ctr"/>
            <a:r>
              <a:rPr lang="en-US" sz="3200" dirty="0">
                <a:latin typeface="Cambria Math" panose="02040503050406030204" pitchFamily="18" charset="0"/>
                <a:ea typeface="Cambria Math" panose="02040503050406030204" pitchFamily="18" charset="0"/>
              </a:rPr>
              <a:t>These are utilized in strategic planning wherein  market opportunities, environmental factors and internal  resources should be taken into account. </a:t>
            </a:r>
            <a:endParaRPr lang="en-PH" sz="3200" dirty="0">
              <a:latin typeface="Cambria Math" panose="02040503050406030204" pitchFamily="18" charset="0"/>
              <a:ea typeface="Cambria Math" panose="02040503050406030204" pitchFamily="18" charset="0"/>
            </a:endParaRPr>
          </a:p>
          <a:p>
            <a:pPr marL="355600" algn="ctr"/>
            <a:endParaRPr lang="en-US" sz="4400" b="1" dirty="0">
              <a:latin typeface="Cambria Math" pitchFamily="18" charset="0"/>
              <a:ea typeface="Cambria Math" pitchFamily="18" charset="0"/>
            </a:endParaRPr>
          </a:p>
        </p:txBody>
      </p:sp>
    </p:spTree>
    <p:extLst>
      <p:ext uri="{BB962C8B-B14F-4D97-AF65-F5344CB8AC3E}">
        <p14:creationId xmlns:p14="http://schemas.microsoft.com/office/powerpoint/2010/main" val="31590659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491319" y="1145817"/>
            <a:ext cx="10563368" cy="4955203"/>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OTHER POPULAR DEFINITIONS OF DEMAND FORECASTING</a:t>
            </a:r>
          </a:p>
          <a:p>
            <a:pPr marL="355600" algn="ctr"/>
            <a:endParaRPr lang="en-US" sz="4400" b="1" dirty="0">
              <a:latin typeface="Cambria Math" pitchFamily="18" charset="0"/>
              <a:ea typeface="Cambria Math" pitchFamily="18" charset="0"/>
            </a:endParaRPr>
          </a:p>
          <a:p>
            <a:pPr marL="342900" lvl="0" indent="-342900">
              <a:buFont typeface="+mj-lt"/>
              <a:buAutoNum type="arabicPeriod"/>
            </a:pPr>
            <a:r>
              <a:rPr lang="en-US" sz="2800" dirty="0">
                <a:latin typeface="Cambria Math" panose="02040503050406030204" pitchFamily="18" charset="0"/>
                <a:ea typeface="Cambria Math" panose="02040503050406030204" pitchFamily="18" charset="0"/>
              </a:rPr>
              <a:t>Demand estimation  or forecasting  refers to the process of finding values for  demand in the future. – Douglas, Evan J.</a:t>
            </a:r>
            <a:endParaRPr lang="en-PH" sz="2800" dirty="0">
              <a:latin typeface="Cambria Math" panose="02040503050406030204" pitchFamily="18" charset="0"/>
              <a:ea typeface="Cambria Math" panose="02040503050406030204" pitchFamily="18" charset="0"/>
            </a:endParaRPr>
          </a:p>
          <a:p>
            <a:pPr marL="342900" lvl="0" indent="-342900">
              <a:buFont typeface="+mj-lt"/>
              <a:buAutoNum type="arabicPeriod"/>
            </a:pPr>
            <a:r>
              <a:rPr lang="en-US" sz="2800" dirty="0">
                <a:latin typeface="Cambria Math" panose="02040503050406030204" pitchFamily="18" charset="0"/>
                <a:ea typeface="Cambria Math" panose="02040503050406030204" pitchFamily="18" charset="0"/>
              </a:rPr>
              <a:t>Demand forecasting is a sales estimate during a specified time in the future based on the proposed marketing plan and a set of a specific uncontrollable and competitive forces. </a:t>
            </a:r>
            <a:endParaRPr lang="en-PH" sz="2800" dirty="0">
              <a:latin typeface="Cambria Math" panose="02040503050406030204" pitchFamily="18" charset="0"/>
              <a:ea typeface="Cambria Math" panose="02040503050406030204" pitchFamily="18" charset="0"/>
            </a:endParaRPr>
          </a:p>
          <a:p>
            <a:pPr marL="1098550" indent="-742950">
              <a:buFont typeface="+mj-lt"/>
              <a:buAutoNum type="arabicPeriod"/>
            </a:pPr>
            <a:endParaRPr lang="en-US" sz="4400" b="1" dirty="0">
              <a:latin typeface="Cambria Math" pitchFamily="18" charset="0"/>
              <a:ea typeface="Cambria Math" pitchFamily="18" charset="0"/>
            </a:endParaRPr>
          </a:p>
        </p:txBody>
      </p:sp>
    </p:spTree>
    <p:extLst>
      <p:ext uri="{BB962C8B-B14F-4D97-AF65-F5344CB8AC3E}">
        <p14:creationId xmlns:p14="http://schemas.microsoft.com/office/powerpoint/2010/main" val="23255999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86" y="51514"/>
            <a:ext cx="12024576" cy="400110"/>
          </a:xfrm>
          <a:prstGeom prst="rect">
            <a:avLst/>
          </a:prstGeom>
          <a:noFill/>
        </p:spPr>
        <p:txBody>
          <a:bodyPr wrap="square" rtlCol="0">
            <a:spAutoFit/>
          </a:bodyPr>
          <a:lstStyle/>
          <a:p>
            <a:r>
              <a:rPr lang="en-US" sz="2000" b="1" dirty="0">
                <a:latin typeface="Cambria Math" pitchFamily="18" charset="0"/>
                <a:ea typeface="Cambria Math" pitchFamily="18" charset="0"/>
              </a:rPr>
              <a:t>Week 002:  Demand Forecasting </a:t>
            </a:r>
          </a:p>
        </p:txBody>
      </p:sp>
      <p:sp>
        <p:nvSpPr>
          <p:cNvPr id="5" name="TextBox 4"/>
          <p:cNvSpPr txBox="1"/>
          <p:nvPr/>
        </p:nvSpPr>
        <p:spPr>
          <a:xfrm>
            <a:off x="68686" y="503140"/>
            <a:ext cx="12024576" cy="523220"/>
          </a:xfrm>
          <a:prstGeom prst="rect">
            <a:avLst/>
          </a:prstGeom>
          <a:noFill/>
        </p:spPr>
        <p:txBody>
          <a:bodyPr wrap="square" rtlCol="0">
            <a:spAutoFit/>
          </a:bodyPr>
          <a:lstStyle/>
          <a:p>
            <a:r>
              <a:rPr lang="en-US" sz="2800" b="1" dirty="0">
                <a:latin typeface="Cambria Math" pitchFamily="18" charset="0"/>
                <a:ea typeface="Cambria Math" pitchFamily="18" charset="0"/>
              </a:rPr>
              <a:t>  Introduction to Forecasting </a:t>
            </a:r>
          </a:p>
        </p:txBody>
      </p:sp>
      <p:sp>
        <p:nvSpPr>
          <p:cNvPr id="6" name="TextBox 5"/>
          <p:cNvSpPr txBox="1"/>
          <p:nvPr/>
        </p:nvSpPr>
        <p:spPr>
          <a:xfrm>
            <a:off x="491319" y="1145817"/>
            <a:ext cx="10563368" cy="6247864"/>
          </a:xfrm>
          <a:prstGeom prst="rect">
            <a:avLst/>
          </a:prstGeom>
          <a:noFill/>
        </p:spPr>
        <p:txBody>
          <a:bodyPr wrap="square" rtlCol="0">
            <a:spAutoFit/>
          </a:bodyPr>
          <a:lstStyle/>
          <a:p>
            <a:pPr marL="355600" algn="ctr"/>
            <a:r>
              <a:rPr lang="en-US" sz="4400" b="1" dirty="0">
                <a:latin typeface="Cambria Math" pitchFamily="18" charset="0"/>
                <a:ea typeface="Cambria Math" pitchFamily="18" charset="0"/>
              </a:rPr>
              <a:t>IMPORTANCE OF  DEMAND FORECASTING</a:t>
            </a:r>
          </a:p>
          <a:p>
            <a:pPr marL="355600" algn="ctr"/>
            <a:endParaRPr lang="en-US" sz="4400" b="1" dirty="0">
              <a:latin typeface="Cambria Math" pitchFamily="18" charset="0"/>
              <a:ea typeface="Cambria Math" pitchFamily="18" charset="0"/>
            </a:endParaRPr>
          </a:p>
          <a:p>
            <a:pPr marL="1098550" indent="-742950">
              <a:buFont typeface="+mj-lt"/>
              <a:buAutoNum type="arabicPeriod"/>
            </a:pPr>
            <a:r>
              <a:rPr lang="en-US" sz="2800" dirty="0">
                <a:latin typeface="Cambria Math" pitchFamily="18" charset="0"/>
                <a:ea typeface="Cambria Math" pitchFamily="18" charset="0"/>
              </a:rPr>
              <a:t>Fulfilling objectives</a:t>
            </a:r>
          </a:p>
          <a:p>
            <a:pPr marL="1098550" indent="-742950">
              <a:buFont typeface="+mj-lt"/>
              <a:buAutoNum type="arabicPeriod"/>
            </a:pPr>
            <a:r>
              <a:rPr lang="en-US" sz="2800" dirty="0">
                <a:latin typeface="Cambria Math" pitchFamily="18" charset="0"/>
                <a:ea typeface="Cambria Math" pitchFamily="18" charset="0"/>
              </a:rPr>
              <a:t>Preparing the budget</a:t>
            </a:r>
          </a:p>
          <a:p>
            <a:pPr marL="1098550" indent="-742950">
              <a:buFont typeface="+mj-lt"/>
              <a:buAutoNum type="arabicPeriod"/>
            </a:pPr>
            <a:r>
              <a:rPr lang="en-US" sz="2800" dirty="0">
                <a:latin typeface="Cambria Math" pitchFamily="18" charset="0"/>
                <a:ea typeface="Cambria Math" pitchFamily="18" charset="0"/>
              </a:rPr>
              <a:t>Stabilizing employment and production</a:t>
            </a:r>
          </a:p>
          <a:p>
            <a:pPr marL="1098550" indent="-742950">
              <a:buFont typeface="+mj-lt"/>
              <a:buAutoNum type="arabicPeriod"/>
            </a:pPr>
            <a:r>
              <a:rPr lang="en-US" sz="2800" dirty="0">
                <a:latin typeface="Cambria Math" pitchFamily="18" charset="0"/>
                <a:ea typeface="Cambria Math" pitchFamily="18" charset="0"/>
              </a:rPr>
              <a:t>Expanding organizations</a:t>
            </a:r>
          </a:p>
          <a:p>
            <a:pPr marL="1098550" indent="-742950">
              <a:buFont typeface="+mj-lt"/>
              <a:buAutoNum type="arabicPeriod"/>
            </a:pPr>
            <a:r>
              <a:rPr lang="en-US" sz="2800" dirty="0">
                <a:latin typeface="Cambria Math" pitchFamily="18" charset="0"/>
                <a:ea typeface="Cambria Math" pitchFamily="18" charset="0"/>
              </a:rPr>
              <a:t>Taking management decisions</a:t>
            </a:r>
          </a:p>
          <a:p>
            <a:pPr marL="1098550" indent="-742950">
              <a:buFont typeface="+mj-lt"/>
              <a:buAutoNum type="arabicPeriod"/>
            </a:pPr>
            <a:r>
              <a:rPr lang="en-US" sz="2800" dirty="0">
                <a:latin typeface="Cambria Math" pitchFamily="18" charset="0"/>
                <a:ea typeface="Cambria Math" pitchFamily="18" charset="0"/>
              </a:rPr>
              <a:t>Evaluating performance</a:t>
            </a:r>
          </a:p>
          <a:p>
            <a:pPr marL="1098550" indent="-742950">
              <a:buFont typeface="+mj-lt"/>
              <a:buAutoNum type="arabicPeriod"/>
            </a:pPr>
            <a:r>
              <a:rPr lang="en-US" sz="2800" dirty="0">
                <a:latin typeface="Cambria Math" pitchFamily="18" charset="0"/>
                <a:ea typeface="Cambria Math" pitchFamily="18" charset="0"/>
              </a:rPr>
              <a:t>Helping government</a:t>
            </a:r>
          </a:p>
          <a:p>
            <a:pPr marL="1098550" indent="-742950">
              <a:buFont typeface="+mj-lt"/>
              <a:buAutoNum type="arabicPeriod"/>
            </a:pPr>
            <a:endParaRPr lang="en-US" sz="2800" b="1" dirty="0">
              <a:latin typeface="Cambria Math" pitchFamily="18" charset="0"/>
              <a:ea typeface="Cambria Math" pitchFamily="18" charset="0"/>
            </a:endParaRPr>
          </a:p>
          <a:p>
            <a:pPr marL="355600" algn="ctr"/>
            <a:endParaRPr lang="en-US" sz="4400" b="1" dirty="0">
              <a:latin typeface="Cambria Math" pitchFamily="18" charset="0"/>
              <a:ea typeface="Cambria Math" pitchFamily="18" charset="0"/>
            </a:endParaRPr>
          </a:p>
          <a:p>
            <a:pPr marL="1098550" indent="-742950">
              <a:buFont typeface="+mj-lt"/>
              <a:buAutoNum type="arabicPeriod"/>
            </a:pPr>
            <a:endParaRPr lang="en-US" sz="4400" b="1" dirty="0">
              <a:latin typeface="Cambria Math" pitchFamily="18" charset="0"/>
              <a:ea typeface="Cambria Math" pitchFamily="18" charset="0"/>
            </a:endParaRPr>
          </a:p>
        </p:txBody>
      </p:sp>
    </p:spTree>
    <p:extLst>
      <p:ext uri="{BB962C8B-B14F-4D97-AF65-F5344CB8AC3E}">
        <p14:creationId xmlns:p14="http://schemas.microsoft.com/office/powerpoint/2010/main" val="35975782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Presentation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Template" id="{B64DB801-11A4-D945-9003-D5FFA3C0F603}" vid="{2DE7E4F7-8DF4-604A-BD27-11E59E6022A1}"/>
    </a:ext>
  </a:extLst>
</a:theme>
</file>

<file path=docProps/app.xml><?xml version="1.0" encoding="utf-8"?>
<Properties xmlns="http://schemas.openxmlformats.org/officeDocument/2006/extended-properties" xmlns:vt="http://schemas.openxmlformats.org/officeDocument/2006/docPropsVTypes">
  <Template>PresentationTemplate</Template>
  <TotalTime>2376</TotalTime>
  <Words>2061</Words>
  <Application>Microsoft Office PowerPoint</Application>
  <PresentationFormat>Widescreen</PresentationFormat>
  <Paragraphs>284</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Cambria</vt:lpstr>
      <vt:lpstr>Cambria Math</vt:lpstr>
      <vt:lpstr>Wingdings</vt:lpstr>
      <vt:lpstr>PresentationTemplate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OF THE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Oliver</dc:creator>
  <cp:lastModifiedBy>JOSEPHINE NEBRIA-SIBAL</cp:lastModifiedBy>
  <cp:revision>192</cp:revision>
  <dcterms:created xsi:type="dcterms:W3CDTF">2017-02-21T03:33:53Z</dcterms:created>
  <dcterms:modified xsi:type="dcterms:W3CDTF">2019-02-14T13:19:10Z</dcterms:modified>
</cp:coreProperties>
</file>