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sldIdLst>
    <p:sldId id="256" r:id="rId2"/>
    <p:sldId id="257" r:id="rId3"/>
    <p:sldId id="306" r:id="rId4"/>
    <p:sldId id="307" r:id="rId5"/>
    <p:sldId id="308" r:id="rId6"/>
    <p:sldId id="309" r:id="rId7"/>
    <p:sldId id="310" r:id="rId8"/>
    <p:sldId id="311"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 id="358" r:id="rId55"/>
    <p:sldId id="359" r:id="rId56"/>
    <p:sldId id="361" r:id="rId57"/>
    <p:sldId id="360" r:id="rId58"/>
    <p:sldId id="362" r:id="rId59"/>
    <p:sldId id="363" r:id="rId60"/>
    <p:sldId id="364" r:id="rId61"/>
    <p:sldId id="365" r:id="rId62"/>
    <p:sldId id="366" r:id="rId63"/>
    <p:sldId id="367" r:id="rId64"/>
    <p:sldId id="368" r:id="rId65"/>
    <p:sldId id="369" r:id="rId66"/>
    <p:sldId id="370" r:id="rId67"/>
    <p:sldId id="263"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8"/>
    <p:restoredTop sz="94559"/>
  </p:normalViewPr>
  <p:slideViewPr>
    <p:cSldViewPr snapToGrid="0" snapToObjects="1">
      <p:cViewPr varScale="1">
        <p:scale>
          <a:sx n="68" d="100"/>
          <a:sy n="68" d="100"/>
        </p:scale>
        <p:origin x="100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C00000"/>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96205" y="3354940"/>
            <a:ext cx="9374372" cy="323460"/>
          </a:xfrm>
        </p:spPr>
        <p:txBody>
          <a:bodyPr anchor="b">
            <a:normAutofit/>
          </a:bodyPr>
          <a:lstStyle>
            <a:lvl1pPr marL="0" indent="0" algn="ctr">
              <a:buNone/>
              <a:defRPr sz="20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359736" y="6462680"/>
            <a:ext cx="2743200" cy="365125"/>
          </a:xfrm>
          <a:prstGeom prst="rect">
            <a:avLst/>
          </a:prstGeom>
        </p:spPr>
        <p:txBody>
          <a:bodyPr/>
          <a:lstStyle/>
          <a:p>
            <a:fld id="{41C32B0A-52A8-A64D-8708-41E99C038C32}" type="datetimeFigureOut">
              <a:rPr lang="en-US" smtClean="0"/>
              <a:pPr/>
              <a:t>2/14/2019</a:t>
            </a:fld>
            <a:endParaRPr lang="en-US"/>
          </a:p>
        </p:txBody>
      </p:sp>
      <p:sp>
        <p:nvSpPr>
          <p:cNvPr id="5" name="Footer Placeholder 4"/>
          <p:cNvSpPr>
            <a:spLocks noGrp="1"/>
          </p:cNvSpPr>
          <p:nvPr>
            <p:ph type="ftr" sz="quarter" idx="11"/>
          </p:nvPr>
        </p:nvSpPr>
        <p:spPr>
          <a:xfrm>
            <a:off x="4038600" y="646268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706446" y="6462675"/>
            <a:ext cx="485553" cy="365125"/>
          </a:xfrm>
          <a:prstGeom prst="rect">
            <a:avLst/>
          </a:prstGeom>
        </p:spPr>
        <p:txBody>
          <a:bodyPr/>
          <a:lstStyle/>
          <a:p>
            <a:fld id="{B380EDAF-0F44-8A42-9072-A465DB3F0732}"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2" name="Title 1"/>
          <p:cNvSpPr>
            <a:spLocks noGrp="1"/>
          </p:cNvSpPr>
          <p:nvPr>
            <p:ph type="ctrTitle"/>
          </p:nvPr>
        </p:nvSpPr>
        <p:spPr>
          <a:xfrm>
            <a:off x="1496205" y="2620478"/>
            <a:ext cx="9374372" cy="769441"/>
          </a:xfrm>
        </p:spPr>
        <p:txBody>
          <a:bodyPr anchor="ctr">
            <a:spAutoFit/>
          </a:bodyPr>
          <a:lstStyle>
            <a:lvl1pPr algn="ctr">
              <a:lnSpc>
                <a:spcPct val="100000"/>
              </a:lnSpc>
              <a:defRPr sz="4400" b="1" i="0">
                <a:solidFill>
                  <a:schemeClr val="bg1"/>
                </a:solidFill>
                <a:latin typeface="Arial" charset="0"/>
                <a:ea typeface="Arial" charset="0"/>
                <a:cs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136935662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0366" y="365125"/>
            <a:ext cx="10515600" cy="610418"/>
          </a:xfrm>
        </p:spPr>
        <p:txBody>
          <a:bodyPr/>
          <a:lstStyle>
            <a:lvl1pPr>
              <a:defRPr b="1" i="0">
                <a:solidFill>
                  <a:srgbClr val="C00000"/>
                </a:solidFill>
                <a:latin typeface="Arial" charset="0"/>
                <a:ea typeface="Arial" charset="0"/>
                <a:cs typeface="Arial" charset="0"/>
              </a:defRPr>
            </a:lvl1pPr>
          </a:lstStyle>
          <a:p>
            <a:r>
              <a:rPr lang="en-US"/>
              <a:t>Click to edit Master title style</a:t>
            </a:r>
            <a:endParaRPr lang="en-US" dirty="0"/>
          </a:p>
        </p:txBody>
      </p:sp>
      <p:sp>
        <p:nvSpPr>
          <p:cNvPr id="3" name="Content Placeholder 2"/>
          <p:cNvSpPr>
            <a:spLocks noGrp="1"/>
          </p:cNvSpPr>
          <p:nvPr>
            <p:ph idx="1"/>
          </p:nvPr>
        </p:nvSpPr>
        <p:spPr>
          <a:xfrm>
            <a:off x="370366" y="1069268"/>
            <a:ext cx="10515600" cy="5268031"/>
          </a:xfrm>
        </p:spPr>
        <p:txBody>
          <a:bodyPr/>
          <a:lstStyle>
            <a:lvl1pPr>
              <a:defRPr b="0" i="0">
                <a:solidFill>
                  <a:schemeClr val="tx1">
                    <a:lumMod val="75000"/>
                    <a:lumOff val="25000"/>
                  </a:schemeClr>
                </a:solidFill>
                <a:latin typeface="Arial" charset="0"/>
                <a:ea typeface="Arial" charset="0"/>
                <a:cs typeface="Arial" charset="0"/>
              </a:defRPr>
            </a:lvl1pPr>
            <a:lvl2pPr>
              <a:defRPr b="0" i="0">
                <a:solidFill>
                  <a:schemeClr val="tx1">
                    <a:lumMod val="75000"/>
                    <a:lumOff val="25000"/>
                  </a:schemeClr>
                </a:solidFill>
                <a:latin typeface="Arial" charset="0"/>
                <a:ea typeface="Arial" charset="0"/>
                <a:cs typeface="Arial" charset="0"/>
              </a:defRPr>
            </a:lvl2pPr>
            <a:lvl3pPr>
              <a:defRPr b="0" i="0">
                <a:solidFill>
                  <a:schemeClr val="tx1">
                    <a:lumMod val="75000"/>
                    <a:lumOff val="25000"/>
                  </a:schemeClr>
                </a:solidFill>
                <a:latin typeface="Arial" charset="0"/>
                <a:ea typeface="Arial" charset="0"/>
                <a:cs typeface="Arial" charset="0"/>
              </a:defRPr>
            </a:lvl3pPr>
            <a:lvl4pPr>
              <a:defRPr b="0" i="0">
                <a:solidFill>
                  <a:schemeClr val="tx1">
                    <a:lumMod val="75000"/>
                    <a:lumOff val="25000"/>
                  </a:schemeClr>
                </a:solidFill>
                <a:latin typeface="Arial" charset="0"/>
                <a:ea typeface="Arial" charset="0"/>
                <a:cs typeface="Arial" charset="0"/>
              </a:defRPr>
            </a:lvl4pPr>
            <a:lvl5pPr>
              <a:defRPr b="0" i="0">
                <a:solidFill>
                  <a:schemeClr val="tx1">
                    <a:lumMod val="75000"/>
                    <a:lumOff val="25000"/>
                  </a:schemeClr>
                </a:solidFill>
                <a:latin typeface="Arial" charset="0"/>
                <a:ea typeface="Arial" charset="0"/>
                <a:cs typeface="Arial" charset="0"/>
              </a:defRPr>
            </a:lvl5pPr>
            <a:lvl6pPr marL="2286000" indent="0">
              <a:buNone/>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88707788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9736" y="365126"/>
            <a:ext cx="10515600" cy="610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9736" y="1078307"/>
            <a:ext cx="10515600" cy="52179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6047641"/>
      </p:ext>
    </p:extLst>
  </p:cSld>
  <p:clrMap bg1="lt1" tx1="dk1" bg2="lt2" tx2="dk2" accent1="accent1" accent2="accent2" accent3="accent3" accent4="accent4" accent5="accent5" accent6="accent6" hlink="hlink" folHlink="folHlink"/>
  <p:sldLayoutIdLst>
    <p:sldLayoutId id="2147483703" r:id="rId1"/>
    <p:sldLayoutId id="2147483704" r:id="rId2"/>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914400" rtl="0" eaLnBrk="1" latinLnBrk="0" hangingPunct="1">
        <a:lnSpc>
          <a:spcPct val="90000"/>
        </a:lnSpc>
        <a:spcBef>
          <a:spcPct val="0"/>
        </a:spcBef>
        <a:buNone/>
        <a:defRPr sz="4400" b="1" i="0" kern="1200">
          <a:solidFill>
            <a:srgbClr val="C00000"/>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a:buChar char="•"/>
        <a:defRPr sz="2400" b="0" i="0" kern="1200">
          <a:solidFill>
            <a:schemeClr val="tx1">
              <a:lumMod val="75000"/>
              <a:lumOff val="25000"/>
            </a:schemeClr>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000" b="0" i="0" kern="1200">
          <a:solidFill>
            <a:schemeClr val="tx1">
              <a:lumMod val="75000"/>
              <a:lumOff val="25000"/>
            </a:schemeClr>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1800" b="0" i="0" kern="1200">
          <a:solidFill>
            <a:schemeClr val="tx1">
              <a:lumMod val="75000"/>
              <a:lumOff val="25000"/>
            </a:schemeClr>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600" b="0" i="0" kern="1200">
          <a:solidFill>
            <a:schemeClr val="tx1">
              <a:lumMod val="75000"/>
              <a:lumOff val="25000"/>
            </a:schemeClr>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600" b="0" i="0" kern="1200">
          <a:solidFill>
            <a:schemeClr val="tx1">
              <a:lumMod val="75000"/>
              <a:lumOff val="25000"/>
            </a:schemeClr>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s://www.emaze.com/@ALWILF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ctions.arcelormittal.com/fileadmin/redaction/4-Library/4-SBE/EN/MSB02_Concept_Design.pdf"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bharathistore.com/Bharathi/bharathi/view/pages/aboutus.html"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shutterstock.com/image-vector/shopping-sale-postcard-vector-products-business-617459669"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lideplayer.com/slide/10016424/"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01004" y="1661376"/>
            <a:ext cx="9744500" cy="1754326"/>
          </a:xfrm>
          <a:prstGeom prst="rect">
            <a:avLst/>
          </a:prstGeom>
          <a:noFill/>
        </p:spPr>
        <p:txBody>
          <a:bodyPr wrap="square" rtlCol="0">
            <a:spAutoFit/>
          </a:bodyPr>
          <a:lstStyle/>
          <a:p>
            <a:pPr algn="ctr"/>
            <a:r>
              <a:rPr lang="en-US" sz="5400" b="1" dirty="0">
                <a:solidFill>
                  <a:schemeClr val="bg1"/>
                </a:solidFill>
                <a:latin typeface="Cambria Math" pitchFamily="18" charset="0"/>
                <a:ea typeface="Cambria Math" pitchFamily="18" charset="0"/>
              </a:rPr>
              <a:t>Week 003</a:t>
            </a:r>
          </a:p>
          <a:p>
            <a:pPr algn="ctr"/>
            <a:r>
              <a:rPr lang="en-US" sz="5400" dirty="0">
                <a:solidFill>
                  <a:schemeClr val="bg1"/>
                </a:solidFill>
                <a:latin typeface="Cambria Math" panose="02040503050406030204" pitchFamily="18" charset="0"/>
                <a:ea typeface="Cambria Math" panose="02040503050406030204" pitchFamily="18" charset="0"/>
              </a:rPr>
              <a:t>Product Design</a:t>
            </a:r>
            <a:endParaRPr lang="en-US" sz="5400" b="1" dirty="0">
              <a:solidFill>
                <a:schemeClr val="bg1"/>
              </a:solidFill>
              <a:latin typeface="Cambria Math" pitchFamily="18" charset="0"/>
              <a:ea typeface="Cambria Math" pitchFamily="18" charset="0"/>
            </a:endParaRPr>
          </a:p>
        </p:txBody>
      </p:sp>
    </p:spTree>
    <p:extLst>
      <p:ext uri="{BB962C8B-B14F-4D97-AF65-F5344CB8AC3E}">
        <p14:creationId xmlns:p14="http://schemas.microsoft.com/office/powerpoint/2010/main" val="378118587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a:t>
            </a:r>
          </a:p>
        </p:txBody>
      </p:sp>
      <p:sp>
        <p:nvSpPr>
          <p:cNvPr id="6" name="TextBox 5"/>
          <p:cNvSpPr txBox="1"/>
          <p:nvPr/>
        </p:nvSpPr>
        <p:spPr>
          <a:xfrm>
            <a:off x="475810" y="1215451"/>
            <a:ext cx="11162008" cy="769441"/>
          </a:xfrm>
          <a:prstGeom prst="rect">
            <a:avLst/>
          </a:prstGeom>
          <a:noFill/>
        </p:spPr>
        <p:txBody>
          <a:bodyPr wrap="square" rtlCol="0">
            <a:spAutoFit/>
          </a:bodyPr>
          <a:lstStyle/>
          <a:p>
            <a:pPr marL="355600" algn="ctr"/>
            <a:r>
              <a:rPr lang="en-US" sz="4400" b="1" dirty="0">
                <a:latin typeface="Cambria Math" pitchFamily="18" charset="0"/>
                <a:ea typeface="Cambria Math" pitchFamily="18" charset="0"/>
              </a:rPr>
              <a:t>4.  UNSOUGHT   PRODUCTS</a:t>
            </a:r>
          </a:p>
        </p:txBody>
      </p:sp>
      <p:sp>
        <p:nvSpPr>
          <p:cNvPr id="3" name="Rectangle 2">
            <a:extLst>
              <a:ext uri="{FF2B5EF4-FFF2-40B4-BE49-F238E27FC236}">
                <a16:creationId xmlns:a16="http://schemas.microsoft.com/office/drawing/2014/main" id="{C3AC9698-A848-4369-BFAD-E9D20B21DD4F}"/>
              </a:ext>
            </a:extLst>
          </p:cNvPr>
          <p:cNvSpPr/>
          <p:nvPr/>
        </p:nvSpPr>
        <p:spPr>
          <a:xfrm>
            <a:off x="5756499" y="2051601"/>
            <a:ext cx="5680365" cy="3970318"/>
          </a:xfrm>
          <a:prstGeom prst="rect">
            <a:avLst/>
          </a:prstGeom>
        </p:spPr>
        <p:txBody>
          <a:bodyPr wrap="square">
            <a:spAutoFit/>
          </a:bodyPr>
          <a:lstStyle/>
          <a:p>
            <a:pPr marL="355600" algn="ctr"/>
            <a:r>
              <a:rPr lang="en-PH" sz="2800" dirty="0">
                <a:latin typeface="Cambria Math" panose="02040503050406030204" pitchFamily="18" charset="0"/>
                <a:ea typeface="Cambria Math" panose="02040503050406030204" pitchFamily="18" charset="0"/>
              </a:rPr>
              <a:t>These are  consumers products which  a consumer either   doesn’t know about or know already but  does not have any consideration of buying  them under  normal conditions.  Normally, consumers  do not think of buying them  unless need arises. </a:t>
            </a:r>
            <a:endParaRPr lang="en-US" sz="2800" b="1" dirty="0">
              <a:latin typeface="Cambria Math" panose="02040503050406030204" pitchFamily="18" charset="0"/>
              <a:ea typeface="Cambria Math" panose="02040503050406030204" pitchFamily="18" charset="0"/>
            </a:endParaRPr>
          </a:p>
        </p:txBody>
      </p:sp>
      <p:pic>
        <p:nvPicPr>
          <p:cNvPr id="8" name="Picture 7" descr="Image result for unsought products">
            <a:extLst>
              <a:ext uri="{FF2B5EF4-FFF2-40B4-BE49-F238E27FC236}">
                <a16:creationId xmlns:a16="http://schemas.microsoft.com/office/drawing/2014/main" id="{D7823381-5CED-4CAA-8143-A22D3924633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34292" y="2078746"/>
            <a:ext cx="2459121" cy="2794362"/>
          </a:xfrm>
          <a:prstGeom prst="rect">
            <a:avLst/>
          </a:prstGeom>
          <a:noFill/>
          <a:ln>
            <a:noFill/>
          </a:ln>
        </p:spPr>
      </p:pic>
      <p:pic>
        <p:nvPicPr>
          <p:cNvPr id="9" name="Picture 8" descr="Related image">
            <a:extLst>
              <a:ext uri="{FF2B5EF4-FFF2-40B4-BE49-F238E27FC236}">
                <a16:creationId xmlns:a16="http://schemas.microsoft.com/office/drawing/2014/main" id="{88AB70C3-D55F-4716-9854-A8C162A6F91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93413" y="2078746"/>
            <a:ext cx="2583931" cy="2794363"/>
          </a:xfrm>
          <a:prstGeom prst="rect">
            <a:avLst/>
          </a:prstGeom>
          <a:noFill/>
          <a:ln>
            <a:noFill/>
          </a:ln>
        </p:spPr>
      </p:pic>
      <p:sp>
        <p:nvSpPr>
          <p:cNvPr id="10" name="Text Box 7">
            <a:extLst>
              <a:ext uri="{FF2B5EF4-FFF2-40B4-BE49-F238E27FC236}">
                <a16:creationId xmlns:a16="http://schemas.microsoft.com/office/drawing/2014/main" id="{D8BF0255-2DFA-4E67-87D1-A8287B275E9C}"/>
              </a:ext>
            </a:extLst>
          </p:cNvPr>
          <p:cNvSpPr txBox="1"/>
          <p:nvPr/>
        </p:nvSpPr>
        <p:spPr>
          <a:xfrm>
            <a:off x="2158365" y="5080726"/>
            <a:ext cx="2693670" cy="22479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spcAft>
                <a:spcPts val="1000"/>
              </a:spcAft>
            </a:pPr>
            <a:r>
              <a:rPr lang="en-PH" sz="900">
                <a:effectLst/>
                <a:latin typeface="Times New Roman" panose="02020603050405020304" pitchFamily="18" charset="0"/>
                <a:ea typeface="Times New Roman" panose="02020603050405020304" pitchFamily="18" charset="0"/>
              </a:rPr>
              <a:t>Figure 4 Examples of  Unsought Products</a:t>
            </a:r>
          </a:p>
        </p:txBody>
      </p:sp>
      <p:sp>
        <p:nvSpPr>
          <p:cNvPr id="2" name="Rectangle 1">
            <a:extLst>
              <a:ext uri="{FF2B5EF4-FFF2-40B4-BE49-F238E27FC236}">
                <a16:creationId xmlns:a16="http://schemas.microsoft.com/office/drawing/2014/main" id="{DF8A2EF8-8617-41D3-AB5E-385A4BDFDD07}"/>
              </a:ext>
            </a:extLst>
          </p:cNvPr>
          <p:cNvSpPr/>
          <p:nvPr/>
        </p:nvSpPr>
        <p:spPr>
          <a:xfrm>
            <a:off x="-889635" y="5247070"/>
            <a:ext cx="6096000" cy="338554"/>
          </a:xfrm>
          <a:prstGeom prst="rect">
            <a:avLst/>
          </a:prstGeom>
        </p:spPr>
        <p:txBody>
          <a:bodyPr>
            <a:spAutoFit/>
          </a:bodyPr>
          <a:lstStyle/>
          <a:p>
            <a:pPr marL="1371600" indent="457200">
              <a:spcAft>
                <a:spcPts val="0"/>
              </a:spcAft>
            </a:pPr>
            <a:r>
              <a:rPr lang="en-PH" sz="800" dirty="0" err="1">
                <a:solidFill>
                  <a:srgbClr val="333333"/>
                </a:solidFill>
                <a:latin typeface="Cambria Math" panose="02040503050406030204" pitchFamily="18" charset="0"/>
                <a:ea typeface="Cambria Math" panose="02040503050406030204" pitchFamily="18" charset="0"/>
              </a:rPr>
              <a:t>Aini</a:t>
            </a:r>
            <a:r>
              <a:rPr lang="en-PH" sz="800" dirty="0">
                <a:solidFill>
                  <a:srgbClr val="333333"/>
                </a:solidFill>
                <a:latin typeface="Cambria Math" panose="02040503050406030204" pitchFamily="18" charset="0"/>
                <a:ea typeface="Cambria Math" panose="02040503050406030204" pitchFamily="18" charset="0"/>
              </a:rPr>
              <a:t> - CIED 102 - </a:t>
            </a:r>
            <a:r>
              <a:rPr lang="en-PH" sz="800" dirty="0" err="1">
                <a:solidFill>
                  <a:srgbClr val="333333"/>
                </a:solidFill>
                <a:latin typeface="Cambria Math" panose="02040503050406030204" pitchFamily="18" charset="0"/>
                <a:ea typeface="Cambria Math" panose="02040503050406030204" pitchFamily="18" charset="0"/>
              </a:rPr>
              <a:t>Dr</a:t>
            </a:r>
            <a:r>
              <a:rPr lang="en-PH" sz="800" dirty="0">
                <a:solidFill>
                  <a:srgbClr val="333333"/>
                </a:solidFill>
                <a:latin typeface="Cambria Math" panose="02040503050406030204" pitchFamily="18" charset="0"/>
                <a:ea typeface="Cambria Math" panose="02040503050406030204" pitchFamily="18" charset="0"/>
              </a:rPr>
              <a:t> </a:t>
            </a:r>
            <a:r>
              <a:rPr lang="en-PH" sz="800" dirty="0" err="1">
                <a:solidFill>
                  <a:srgbClr val="333333"/>
                </a:solidFill>
                <a:latin typeface="Cambria Math" panose="02040503050406030204" pitchFamily="18" charset="0"/>
                <a:ea typeface="Cambria Math" panose="02040503050406030204" pitchFamily="18" charset="0"/>
              </a:rPr>
              <a:t>Aziah</a:t>
            </a:r>
            <a:r>
              <a:rPr lang="en-PH" sz="800" dirty="0">
                <a:solidFill>
                  <a:srgbClr val="333333"/>
                </a:solidFill>
                <a:latin typeface="Cambria Math" panose="02040503050406030204" pitchFamily="18" charset="0"/>
                <a:ea typeface="Cambria Math" panose="02040503050406030204" pitchFamily="18" charset="0"/>
              </a:rPr>
              <a:t> - Product Decision copy1. (n.d.). Retrieved June 27, 2018, from </a:t>
            </a:r>
            <a:br>
              <a:rPr lang="en-PH" sz="800" dirty="0">
                <a:solidFill>
                  <a:srgbClr val="333333"/>
                </a:solidFill>
                <a:latin typeface="Cambria Math" panose="02040503050406030204" pitchFamily="18" charset="0"/>
                <a:ea typeface="Cambria Math" panose="02040503050406030204" pitchFamily="18" charset="0"/>
              </a:rPr>
            </a:br>
            <a:r>
              <a:rPr lang="en-PH" sz="800" dirty="0">
                <a:solidFill>
                  <a:srgbClr val="333333"/>
                </a:solidFill>
                <a:latin typeface="Cambria Math" panose="02040503050406030204" pitchFamily="18" charset="0"/>
                <a:ea typeface="Cambria Math" panose="02040503050406030204" pitchFamily="18" charset="0"/>
              </a:rPr>
              <a:t>                             		  </a:t>
            </a:r>
            <a:r>
              <a:rPr lang="en-PH" sz="800" u="sng" dirty="0">
                <a:solidFill>
                  <a:srgbClr val="0000FF"/>
                </a:solidFill>
                <a:latin typeface="Cambria Math" panose="02040503050406030204" pitchFamily="18" charset="0"/>
                <a:ea typeface="Cambria Math" panose="02040503050406030204" pitchFamily="18" charset="0"/>
                <a:hlinkClick r:id="rId4"/>
              </a:rPr>
              <a:t>https://www.emaze.com/@ALWILFL</a:t>
            </a:r>
            <a:endParaRPr lang="en-PH" sz="800" dirty="0">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11498443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a:t>
            </a:r>
          </a:p>
        </p:txBody>
      </p:sp>
      <p:sp>
        <p:nvSpPr>
          <p:cNvPr id="6" name="TextBox 5"/>
          <p:cNvSpPr txBox="1"/>
          <p:nvPr/>
        </p:nvSpPr>
        <p:spPr>
          <a:xfrm>
            <a:off x="475810" y="1720840"/>
            <a:ext cx="11162008" cy="3416320"/>
          </a:xfrm>
          <a:prstGeom prst="rect">
            <a:avLst/>
          </a:prstGeom>
          <a:noFill/>
        </p:spPr>
        <p:txBody>
          <a:bodyPr wrap="square" rtlCol="0">
            <a:spAutoFit/>
          </a:bodyPr>
          <a:lstStyle/>
          <a:p>
            <a:pPr marL="355600" algn="ctr"/>
            <a:r>
              <a:rPr lang="en-US" sz="4400" b="1" dirty="0">
                <a:latin typeface="Cambria Math" pitchFamily="18" charset="0"/>
                <a:ea typeface="Cambria Math" pitchFamily="18" charset="0"/>
              </a:rPr>
              <a:t>TYPES OF INDUSTRIAL PRODUCTS</a:t>
            </a:r>
          </a:p>
          <a:p>
            <a:pPr marL="355600" algn="ctr"/>
            <a:endParaRPr lang="en-US" sz="4400" b="1" dirty="0">
              <a:latin typeface="Cambria Math" pitchFamily="18" charset="0"/>
              <a:ea typeface="Cambria Math" pitchFamily="18" charset="0"/>
            </a:endParaRPr>
          </a:p>
          <a:p>
            <a:pPr marL="1098550" indent="-742950">
              <a:buFont typeface="+mj-lt"/>
              <a:buAutoNum type="arabicPeriod"/>
            </a:pPr>
            <a:r>
              <a:rPr lang="en-US" sz="3200" dirty="0">
                <a:latin typeface="Cambria Math" pitchFamily="18" charset="0"/>
                <a:ea typeface="Cambria Math" pitchFamily="18" charset="0"/>
              </a:rPr>
              <a:t>Materials and parts</a:t>
            </a:r>
          </a:p>
          <a:p>
            <a:pPr marL="1098550" indent="-742950">
              <a:buFont typeface="+mj-lt"/>
              <a:buAutoNum type="arabicPeriod"/>
            </a:pPr>
            <a:r>
              <a:rPr lang="en-US" sz="3200" dirty="0">
                <a:latin typeface="Cambria Math" pitchFamily="18" charset="0"/>
                <a:ea typeface="Cambria Math" pitchFamily="18" charset="0"/>
              </a:rPr>
              <a:t>Capital items</a:t>
            </a:r>
          </a:p>
          <a:p>
            <a:pPr marL="1098550" indent="-742950">
              <a:buFont typeface="+mj-lt"/>
              <a:buAutoNum type="arabicPeriod"/>
            </a:pPr>
            <a:r>
              <a:rPr lang="en-US" sz="3200" dirty="0">
                <a:latin typeface="Cambria Math" pitchFamily="18" charset="0"/>
                <a:ea typeface="Cambria Math" pitchFamily="18" charset="0"/>
              </a:rPr>
              <a:t>Supplies and services</a:t>
            </a:r>
          </a:p>
          <a:p>
            <a:pPr marL="355600"/>
            <a:endParaRPr lang="en-US" sz="3200" dirty="0">
              <a:latin typeface="Cambria Math" pitchFamily="18" charset="0"/>
              <a:ea typeface="Cambria Math" pitchFamily="18" charset="0"/>
            </a:endParaRPr>
          </a:p>
        </p:txBody>
      </p:sp>
    </p:spTree>
    <p:extLst>
      <p:ext uri="{BB962C8B-B14F-4D97-AF65-F5344CB8AC3E}">
        <p14:creationId xmlns:p14="http://schemas.microsoft.com/office/powerpoint/2010/main" val="313495334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a:t>
            </a:r>
          </a:p>
        </p:txBody>
      </p:sp>
      <p:sp>
        <p:nvSpPr>
          <p:cNvPr id="6" name="TextBox 5"/>
          <p:cNvSpPr txBox="1"/>
          <p:nvPr/>
        </p:nvSpPr>
        <p:spPr>
          <a:xfrm>
            <a:off x="475810" y="1221104"/>
            <a:ext cx="11162008" cy="769441"/>
          </a:xfrm>
          <a:prstGeom prst="rect">
            <a:avLst/>
          </a:prstGeom>
          <a:noFill/>
        </p:spPr>
        <p:txBody>
          <a:bodyPr wrap="square" rtlCol="0">
            <a:spAutoFit/>
          </a:bodyPr>
          <a:lstStyle/>
          <a:p>
            <a:pPr marL="355600" algn="ctr"/>
            <a:r>
              <a:rPr lang="en-US" sz="4400" b="1" dirty="0">
                <a:latin typeface="Cambria Math" pitchFamily="18" charset="0"/>
                <a:ea typeface="Cambria Math" pitchFamily="18" charset="0"/>
              </a:rPr>
              <a:t>1.  MATERIALS AND PARTS</a:t>
            </a:r>
          </a:p>
        </p:txBody>
      </p:sp>
      <p:pic>
        <p:nvPicPr>
          <p:cNvPr id="11" name="Picture 10" descr="Image result for materials and parts">
            <a:extLst>
              <a:ext uri="{FF2B5EF4-FFF2-40B4-BE49-F238E27FC236}">
                <a16:creationId xmlns:a16="http://schemas.microsoft.com/office/drawing/2014/main" id="{3306F70B-062E-40B2-916E-0BA441FC38A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5135" y="2173983"/>
            <a:ext cx="5465556" cy="3160017"/>
          </a:xfrm>
          <a:prstGeom prst="rect">
            <a:avLst/>
          </a:prstGeom>
          <a:noFill/>
          <a:ln>
            <a:noFill/>
          </a:ln>
        </p:spPr>
      </p:pic>
      <p:sp>
        <p:nvSpPr>
          <p:cNvPr id="7" name="Rectangle 6">
            <a:extLst>
              <a:ext uri="{FF2B5EF4-FFF2-40B4-BE49-F238E27FC236}">
                <a16:creationId xmlns:a16="http://schemas.microsoft.com/office/drawing/2014/main" id="{96830DE0-BBA7-4B38-8152-4ABE9B3E4F22}"/>
              </a:ext>
            </a:extLst>
          </p:cNvPr>
          <p:cNvSpPr/>
          <p:nvPr/>
        </p:nvSpPr>
        <p:spPr>
          <a:xfrm>
            <a:off x="5264728" y="2540859"/>
            <a:ext cx="5915890" cy="2554545"/>
          </a:xfrm>
          <a:prstGeom prst="rect">
            <a:avLst/>
          </a:prstGeom>
        </p:spPr>
        <p:txBody>
          <a:bodyPr wrap="square">
            <a:spAutoFit/>
          </a:bodyPr>
          <a:lstStyle/>
          <a:p>
            <a:pPr marL="914400" indent="228600" algn="ctr">
              <a:spcAft>
                <a:spcPts val="0"/>
              </a:spcAft>
            </a:pPr>
            <a:r>
              <a:rPr lang="en-PH" sz="3200" dirty="0">
                <a:solidFill>
                  <a:srgbClr val="333333"/>
                </a:solidFill>
                <a:latin typeface="Cambria Math" panose="02040503050406030204" pitchFamily="18" charset="0"/>
                <a:ea typeface="Cambria Math" panose="02040503050406030204" pitchFamily="18" charset="0"/>
              </a:rPr>
              <a:t>These are mostly sold to other industrial users which include raw materials, components</a:t>
            </a:r>
          </a:p>
          <a:p>
            <a:pPr marL="914400" indent="228600" algn="ctr">
              <a:spcAft>
                <a:spcPts val="0"/>
              </a:spcAft>
            </a:pPr>
            <a:r>
              <a:rPr lang="en-PH" sz="3200" dirty="0">
                <a:solidFill>
                  <a:srgbClr val="333333"/>
                </a:solidFill>
                <a:latin typeface="Cambria Math" panose="02040503050406030204" pitchFamily="18" charset="0"/>
                <a:ea typeface="Cambria Math" panose="02040503050406030204" pitchFamily="18" charset="0"/>
              </a:rPr>
              <a:t> and etc. </a:t>
            </a:r>
            <a:endParaRPr lang="en-PH" sz="3200" dirty="0">
              <a:latin typeface="Cambria Math" panose="02040503050406030204" pitchFamily="18" charset="0"/>
              <a:ea typeface="Cambria Math" panose="02040503050406030204" pitchFamily="18" charset="0"/>
            </a:endParaRPr>
          </a:p>
        </p:txBody>
      </p:sp>
      <p:sp>
        <p:nvSpPr>
          <p:cNvPr id="12" name="Text Box 12">
            <a:extLst>
              <a:ext uri="{FF2B5EF4-FFF2-40B4-BE49-F238E27FC236}">
                <a16:creationId xmlns:a16="http://schemas.microsoft.com/office/drawing/2014/main" id="{AE109191-62BD-43F5-84D6-EB9E60524231}"/>
              </a:ext>
            </a:extLst>
          </p:cNvPr>
          <p:cNvSpPr txBox="1"/>
          <p:nvPr/>
        </p:nvSpPr>
        <p:spPr>
          <a:xfrm>
            <a:off x="2039478" y="5384104"/>
            <a:ext cx="2896870" cy="25844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spcAft>
                <a:spcPts val="1000"/>
              </a:spcAft>
            </a:pPr>
            <a:r>
              <a:rPr lang="en-PH" sz="900">
                <a:effectLst/>
                <a:latin typeface="Times New Roman" panose="02020603050405020304" pitchFamily="18" charset="0"/>
                <a:ea typeface="Times New Roman" panose="02020603050405020304" pitchFamily="18" charset="0"/>
              </a:rPr>
              <a:t>Figure 5 – Examples of Materials and Parts</a:t>
            </a:r>
          </a:p>
        </p:txBody>
      </p:sp>
      <p:sp>
        <p:nvSpPr>
          <p:cNvPr id="13" name="Rectangle 12">
            <a:extLst>
              <a:ext uri="{FF2B5EF4-FFF2-40B4-BE49-F238E27FC236}">
                <a16:creationId xmlns:a16="http://schemas.microsoft.com/office/drawing/2014/main" id="{F086228E-D2D1-4404-9F4C-B1A9DEB74D3D}"/>
              </a:ext>
            </a:extLst>
          </p:cNvPr>
          <p:cNvSpPr/>
          <p:nvPr/>
        </p:nvSpPr>
        <p:spPr>
          <a:xfrm>
            <a:off x="-277091" y="5616827"/>
            <a:ext cx="6096000" cy="461665"/>
          </a:xfrm>
          <a:prstGeom prst="rect">
            <a:avLst/>
          </a:prstGeom>
        </p:spPr>
        <p:txBody>
          <a:bodyPr>
            <a:spAutoFit/>
          </a:bodyPr>
          <a:lstStyle/>
          <a:p>
            <a:pPr marL="1143000" algn="ctr">
              <a:spcAft>
                <a:spcPts val="0"/>
              </a:spcAft>
            </a:pPr>
            <a:r>
              <a:rPr lang="en-PH" sz="800" dirty="0">
                <a:solidFill>
                  <a:srgbClr val="333333"/>
                </a:solidFill>
                <a:latin typeface="Cambria Math" panose="02040503050406030204" pitchFamily="18" charset="0"/>
                <a:ea typeface="Cambria Math" panose="02040503050406030204" pitchFamily="18" charset="0"/>
              </a:rPr>
              <a:t>PGSA2Z Electronics 55 Items Loose Parts Materials Science Project Kit: Amazon.in: Toys &amp; Games. (n.d.). Retrieved June 27, 2018, from https://www.amazon.in/PGSA2Z-Electronics-Materials-Science-Project/dp/B077CKSVRF</a:t>
            </a:r>
            <a:endParaRPr lang="en-PH" sz="800" dirty="0">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67216234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a:t>
            </a:r>
          </a:p>
        </p:txBody>
      </p:sp>
      <p:sp>
        <p:nvSpPr>
          <p:cNvPr id="6" name="TextBox 5"/>
          <p:cNvSpPr txBox="1"/>
          <p:nvPr/>
        </p:nvSpPr>
        <p:spPr>
          <a:xfrm>
            <a:off x="475810" y="1221104"/>
            <a:ext cx="11162008" cy="769441"/>
          </a:xfrm>
          <a:prstGeom prst="rect">
            <a:avLst/>
          </a:prstGeom>
          <a:noFill/>
        </p:spPr>
        <p:txBody>
          <a:bodyPr wrap="square" rtlCol="0">
            <a:spAutoFit/>
          </a:bodyPr>
          <a:lstStyle/>
          <a:p>
            <a:pPr marL="355600" algn="ctr"/>
            <a:r>
              <a:rPr lang="en-US" sz="4400" b="1" dirty="0">
                <a:latin typeface="Cambria Math" pitchFamily="18" charset="0"/>
                <a:ea typeface="Cambria Math" pitchFamily="18" charset="0"/>
              </a:rPr>
              <a:t>2.  CAPITAL ITEMS</a:t>
            </a:r>
          </a:p>
        </p:txBody>
      </p:sp>
      <p:sp>
        <p:nvSpPr>
          <p:cNvPr id="2" name="Rectangle 1">
            <a:extLst>
              <a:ext uri="{FF2B5EF4-FFF2-40B4-BE49-F238E27FC236}">
                <a16:creationId xmlns:a16="http://schemas.microsoft.com/office/drawing/2014/main" id="{045ED32D-7C62-4A9A-9C3C-10876008C4D7}"/>
              </a:ext>
            </a:extLst>
          </p:cNvPr>
          <p:cNvSpPr/>
          <p:nvPr/>
        </p:nvSpPr>
        <p:spPr>
          <a:xfrm>
            <a:off x="6373091" y="2749223"/>
            <a:ext cx="3779432" cy="2062103"/>
          </a:xfrm>
          <a:prstGeom prst="rect">
            <a:avLst/>
          </a:prstGeom>
        </p:spPr>
        <p:txBody>
          <a:bodyPr wrap="square">
            <a:spAutoFit/>
          </a:bodyPr>
          <a:lstStyle/>
          <a:p>
            <a:pPr algn="ctr"/>
            <a:r>
              <a:rPr lang="en-PH" sz="32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These are industrial products used in operations and production. </a:t>
            </a:r>
            <a:endParaRPr lang="en-PH" sz="3200" dirty="0"/>
          </a:p>
        </p:txBody>
      </p:sp>
      <p:pic>
        <p:nvPicPr>
          <p:cNvPr id="10" name="Picture 9" descr="Image result for sample capital items +building infrastructure">
            <a:extLst>
              <a:ext uri="{FF2B5EF4-FFF2-40B4-BE49-F238E27FC236}">
                <a16:creationId xmlns:a16="http://schemas.microsoft.com/office/drawing/2014/main" id="{47502C68-DD98-4F9B-8D15-FA34805E446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4867" y="2440094"/>
            <a:ext cx="5251133" cy="2616815"/>
          </a:xfrm>
          <a:prstGeom prst="rect">
            <a:avLst/>
          </a:prstGeom>
          <a:noFill/>
          <a:ln>
            <a:noFill/>
          </a:ln>
        </p:spPr>
      </p:pic>
      <p:sp>
        <p:nvSpPr>
          <p:cNvPr id="3" name="Rectangle 2">
            <a:extLst>
              <a:ext uri="{FF2B5EF4-FFF2-40B4-BE49-F238E27FC236}">
                <a16:creationId xmlns:a16="http://schemas.microsoft.com/office/drawing/2014/main" id="{E1C9B0AD-DA59-4CC0-AB78-7F3F0226DEF7}"/>
              </a:ext>
            </a:extLst>
          </p:cNvPr>
          <p:cNvSpPr/>
          <p:nvPr/>
        </p:nvSpPr>
        <p:spPr>
          <a:xfrm>
            <a:off x="2384427" y="5273301"/>
            <a:ext cx="1564852" cy="215444"/>
          </a:xfrm>
          <a:prstGeom prst="rect">
            <a:avLst/>
          </a:prstGeom>
        </p:spPr>
        <p:txBody>
          <a:bodyPr wrap="none">
            <a:spAutoFit/>
          </a:bodyPr>
          <a:lstStyle/>
          <a:p>
            <a:pPr>
              <a:spcAft>
                <a:spcPts val="1000"/>
              </a:spcAft>
            </a:pPr>
            <a:r>
              <a:rPr lang="en-PH" sz="800" dirty="0">
                <a:latin typeface="Times New Roman" panose="02020603050405020304" pitchFamily="18" charset="0"/>
                <a:ea typeface="Times New Roman" panose="02020603050405020304" pitchFamily="18" charset="0"/>
              </a:rPr>
              <a:t>Figure 6 Example of Capital Item</a:t>
            </a:r>
          </a:p>
        </p:txBody>
      </p:sp>
      <p:sp>
        <p:nvSpPr>
          <p:cNvPr id="8" name="Rectangle 7">
            <a:extLst>
              <a:ext uri="{FF2B5EF4-FFF2-40B4-BE49-F238E27FC236}">
                <a16:creationId xmlns:a16="http://schemas.microsoft.com/office/drawing/2014/main" id="{CAF3148A-756E-4D42-8BF4-14E28CA8456E}"/>
              </a:ext>
            </a:extLst>
          </p:cNvPr>
          <p:cNvSpPr/>
          <p:nvPr/>
        </p:nvSpPr>
        <p:spPr>
          <a:xfrm>
            <a:off x="-332509" y="5455780"/>
            <a:ext cx="6096000" cy="338554"/>
          </a:xfrm>
          <a:prstGeom prst="rect">
            <a:avLst/>
          </a:prstGeom>
        </p:spPr>
        <p:txBody>
          <a:bodyPr>
            <a:spAutoFit/>
          </a:bodyPr>
          <a:lstStyle/>
          <a:p>
            <a:pPr marL="1143000" algn="ctr">
              <a:spcAft>
                <a:spcPts val="0"/>
              </a:spcAft>
            </a:pPr>
            <a:r>
              <a:rPr lang="en-PH" sz="800" dirty="0">
                <a:solidFill>
                  <a:srgbClr val="333333"/>
                </a:solidFill>
                <a:latin typeface="Cambria Math" panose="02040503050406030204" pitchFamily="18" charset="0"/>
                <a:ea typeface="Cambria Math" panose="02040503050406030204" pitchFamily="18" charset="0"/>
              </a:rPr>
              <a:t>Steel Building in Europe (n.d.) Retrieved June 27, 2018 from </a:t>
            </a:r>
            <a:r>
              <a:rPr lang="en-PH" sz="800" u="sng" dirty="0">
                <a:solidFill>
                  <a:srgbClr val="0000FF"/>
                </a:solidFill>
                <a:latin typeface="Cambria Math" panose="02040503050406030204" pitchFamily="18" charset="0"/>
                <a:ea typeface="Cambria Math" panose="02040503050406030204" pitchFamily="18" charset="0"/>
                <a:hlinkClick r:id="rId3"/>
              </a:rPr>
              <a:t>http://sections.arcelormittal.com/fileadmin/redaction/4-Library/4-SBE/EN/MSB02_Concept_Design.pdf</a:t>
            </a:r>
            <a:endParaRPr lang="en-PH" sz="800" dirty="0">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57965966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a:t>
            </a:r>
          </a:p>
        </p:txBody>
      </p:sp>
      <p:sp>
        <p:nvSpPr>
          <p:cNvPr id="6" name="TextBox 5"/>
          <p:cNvSpPr txBox="1"/>
          <p:nvPr/>
        </p:nvSpPr>
        <p:spPr>
          <a:xfrm>
            <a:off x="475810" y="1221104"/>
            <a:ext cx="11162008" cy="769441"/>
          </a:xfrm>
          <a:prstGeom prst="rect">
            <a:avLst/>
          </a:prstGeom>
          <a:noFill/>
        </p:spPr>
        <p:txBody>
          <a:bodyPr wrap="square" rtlCol="0">
            <a:spAutoFit/>
          </a:bodyPr>
          <a:lstStyle/>
          <a:p>
            <a:pPr marL="355600" algn="ctr"/>
            <a:r>
              <a:rPr lang="en-US" sz="4400" b="1" dirty="0">
                <a:latin typeface="Cambria Math" pitchFamily="18" charset="0"/>
                <a:ea typeface="Cambria Math" pitchFamily="18" charset="0"/>
              </a:rPr>
              <a:t>3.  SUPPLIES AND SERVICES</a:t>
            </a:r>
          </a:p>
        </p:txBody>
      </p:sp>
      <p:pic>
        <p:nvPicPr>
          <p:cNvPr id="9" name="Picture 8" descr="Image result for supplies and services">
            <a:extLst>
              <a:ext uri="{FF2B5EF4-FFF2-40B4-BE49-F238E27FC236}">
                <a16:creationId xmlns:a16="http://schemas.microsoft.com/office/drawing/2014/main" id="{B00D0978-2F3B-45AB-A081-58A8BDA40CE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6583" y="2460624"/>
            <a:ext cx="5056908" cy="2507087"/>
          </a:xfrm>
          <a:prstGeom prst="rect">
            <a:avLst/>
          </a:prstGeom>
          <a:noFill/>
          <a:ln>
            <a:noFill/>
          </a:ln>
        </p:spPr>
      </p:pic>
      <p:sp>
        <p:nvSpPr>
          <p:cNvPr id="11" name="Text Box 16">
            <a:extLst>
              <a:ext uri="{FF2B5EF4-FFF2-40B4-BE49-F238E27FC236}">
                <a16:creationId xmlns:a16="http://schemas.microsoft.com/office/drawing/2014/main" id="{37193D4C-B689-426B-A018-96FEA50E1D4B}"/>
              </a:ext>
            </a:extLst>
          </p:cNvPr>
          <p:cNvSpPr txBox="1"/>
          <p:nvPr/>
        </p:nvSpPr>
        <p:spPr>
          <a:xfrm>
            <a:off x="2277860" y="5179345"/>
            <a:ext cx="2731770" cy="25844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spcAft>
                <a:spcPts val="1000"/>
              </a:spcAft>
            </a:pPr>
            <a:r>
              <a:rPr lang="en-PH" sz="900">
                <a:effectLst/>
                <a:latin typeface="Times New Roman" panose="02020603050405020304" pitchFamily="18" charset="0"/>
                <a:ea typeface="Times New Roman" panose="02020603050405020304" pitchFamily="18" charset="0"/>
              </a:rPr>
              <a:t>Figure 7 Examples of Supplies</a:t>
            </a:r>
          </a:p>
        </p:txBody>
      </p:sp>
      <p:sp>
        <p:nvSpPr>
          <p:cNvPr id="7" name="Rectangle 6">
            <a:extLst>
              <a:ext uri="{FF2B5EF4-FFF2-40B4-BE49-F238E27FC236}">
                <a16:creationId xmlns:a16="http://schemas.microsoft.com/office/drawing/2014/main" id="{B07831ED-1021-4CD1-8658-8244EB622DEE}"/>
              </a:ext>
            </a:extLst>
          </p:cNvPr>
          <p:cNvSpPr/>
          <p:nvPr/>
        </p:nvSpPr>
        <p:spPr>
          <a:xfrm>
            <a:off x="-770140" y="5437790"/>
            <a:ext cx="6096000" cy="338554"/>
          </a:xfrm>
          <a:prstGeom prst="rect">
            <a:avLst/>
          </a:prstGeom>
        </p:spPr>
        <p:txBody>
          <a:bodyPr>
            <a:spAutoFit/>
          </a:bodyPr>
          <a:lstStyle/>
          <a:p>
            <a:pPr marL="1260475" indent="90170" algn="ctr"/>
            <a:r>
              <a:rPr lang="en-PH" sz="800" dirty="0">
                <a:solidFill>
                  <a:srgbClr val="333333"/>
                </a:solidFill>
                <a:latin typeface="Cambria Math" panose="02040503050406030204" pitchFamily="18" charset="0"/>
                <a:ea typeface="Cambria Math" panose="02040503050406030204" pitchFamily="18" charset="0"/>
              </a:rPr>
              <a:t>Janitorial Services &amp; Supplies LLC Servicing and Supplying to the Portland Area for Over 20 Years! (n.d.).</a:t>
            </a:r>
            <a:endParaRPr lang="en-PH" sz="800" dirty="0">
              <a:latin typeface="Cambria Math" panose="02040503050406030204" pitchFamily="18" charset="0"/>
              <a:ea typeface="Cambria Math" panose="02040503050406030204" pitchFamily="18" charset="0"/>
            </a:endParaRPr>
          </a:p>
          <a:p>
            <a:pPr marL="1260475" indent="90170" algn="ctr"/>
            <a:r>
              <a:rPr lang="en-PH" sz="800" dirty="0">
                <a:solidFill>
                  <a:srgbClr val="333333"/>
                </a:solidFill>
                <a:latin typeface="Cambria Math" panose="02040503050406030204" pitchFamily="18" charset="0"/>
                <a:ea typeface="Cambria Math" panose="02040503050406030204" pitchFamily="18" charset="0"/>
              </a:rPr>
              <a:t> Retrieved June 27, 2018, from http://worldwide-janitorial.com/</a:t>
            </a:r>
            <a:endParaRPr lang="en-PH" sz="800" dirty="0">
              <a:effectLst/>
              <a:latin typeface="Cambria Math" panose="02040503050406030204" pitchFamily="18" charset="0"/>
              <a:ea typeface="Cambria Math" panose="02040503050406030204" pitchFamily="18" charset="0"/>
            </a:endParaRPr>
          </a:p>
        </p:txBody>
      </p:sp>
      <p:sp>
        <p:nvSpPr>
          <p:cNvPr id="12" name="Rectangle 11">
            <a:extLst>
              <a:ext uri="{FF2B5EF4-FFF2-40B4-BE49-F238E27FC236}">
                <a16:creationId xmlns:a16="http://schemas.microsoft.com/office/drawing/2014/main" id="{B4FAE0A9-98ED-4706-9FB8-C591E50EEEA9}"/>
              </a:ext>
            </a:extLst>
          </p:cNvPr>
          <p:cNvSpPr/>
          <p:nvPr/>
        </p:nvSpPr>
        <p:spPr>
          <a:xfrm>
            <a:off x="5325860" y="2247039"/>
            <a:ext cx="5347854" cy="3539430"/>
          </a:xfrm>
          <a:prstGeom prst="rect">
            <a:avLst/>
          </a:prstGeom>
        </p:spPr>
        <p:txBody>
          <a:bodyPr wrap="square">
            <a:spAutoFit/>
          </a:bodyPr>
          <a:lstStyle/>
          <a:p>
            <a:pPr marL="914400" indent="457200" algn="ctr">
              <a:spcAft>
                <a:spcPts val="0"/>
              </a:spcAft>
            </a:pPr>
            <a:r>
              <a:rPr lang="en-PH" sz="3200" dirty="0">
                <a:solidFill>
                  <a:srgbClr val="333333"/>
                </a:solidFill>
                <a:latin typeface="Cambria Math" panose="02040503050406030204" pitchFamily="18" charset="0"/>
                <a:ea typeface="Cambria Math" panose="02040503050406030204" pitchFamily="18" charset="0"/>
              </a:rPr>
              <a:t>Operating supplies like energy and business services such as security and maintenance are examples of these industrial products. </a:t>
            </a:r>
            <a:endParaRPr lang="en-PH" sz="32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70439948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 Design</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370366" y="1357745"/>
            <a:ext cx="10515600" cy="4979554"/>
          </a:xfrm>
        </p:spPr>
        <p:txBody>
          <a:bodyPr>
            <a:normAutofit/>
          </a:bodyPr>
          <a:lstStyle/>
          <a:p>
            <a:pPr marL="0" indent="0" algn="ctr">
              <a:buNone/>
            </a:pPr>
            <a:r>
              <a:rPr lang="en-PH" sz="4400" b="1" dirty="0">
                <a:latin typeface="Cambria Math" panose="02040503050406030204" pitchFamily="18" charset="0"/>
                <a:ea typeface="Cambria Math" panose="02040503050406030204" pitchFamily="18" charset="0"/>
              </a:rPr>
              <a:t>PRODUCT DESIGN</a:t>
            </a:r>
          </a:p>
          <a:p>
            <a:pPr marL="0" indent="0" algn="ctr">
              <a:buNone/>
            </a:pPr>
            <a:endParaRPr lang="en-PH" dirty="0"/>
          </a:p>
          <a:p>
            <a:pPr>
              <a:buFont typeface="Arial" panose="020B0604020202020204" pitchFamily="34" charset="0"/>
              <a:buChar char="•"/>
            </a:pPr>
            <a:r>
              <a:rPr lang="en-PH" sz="3200" dirty="0">
                <a:latin typeface="Cambria Math" panose="02040503050406030204" pitchFamily="18" charset="0"/>
                <a:ea typeface="Cambria Math" panose="02040503050406030204" pitchFamily="18" charset="0"/>
              </a:rPr>
              <a:t>a process of imagining and creating  a thing or object </a:t>
            </a:r>
            <a:br>
              <a:rPr lang="en-PH" sz="3200" dirty="0">
                <a:latin typeface="Cambria Math" panose="02040503050406030204" pitchFamily="18" charset="0"/>
                <a:ea typeface="Cambria Math" panose="02040503050406030204" pitchFamily="18" charset="0"/>
              </a:rPr>
            </a:br>
            <a:r>
              <a:rPr lang="en-PH" sz="3200" dirty="0">
                <a:latin typeface="Cambria Math" panose="02040503050406030204" pitchFamily="18" charset="0"/>
                <a:ea typeface="Cambria Math" panose="02040503050406030204" pitchFamily="18" charset="0"/>
              </a:rPr>
              <a:t>     which is meant for mass production.</a:t>
            </a:r>
          </a:p>
          <a:p>
            <a:pPr>
              <a:buFont typeface="Arial" panose="020B0604020202020204" pitchFamily="34" charset="0"/>
              <a:buChar char="•"/>
            </a:pPr>
            <a:endParaRPr lang="en-PH" sz="3200" dirty="0">
              <a:latin typeface="Cambria Math" panose="02040503050406030204" pitchFamily="18" charset="0"/>
              <a:ea typeface="Cambria Math" panose="02040503050406030204" pitchFamily="18" charset="0"/>
            </a:endParaRPr>
          </a:p>
          <a:p>
            <a:pPr>
              <a:buFont typeface="Arial" panose="020B0604020202020204" pitchFamily="34" charset="0"/>
              <a:buChar char="•"/>
            </a:pPr>
            <a:r>
              <a:rPr lang="en-PH" sz="3200" dirty="0">
                <a:latin typeface="Cambria Math" panose="02040503050406030204" pitchFamily="18" charset="0"/>
                <a:ea typeface="Cambria Math" panose="02040503050406030204" pitchFamily="18" charset="0"/>
              </a:rPr>
              <a:t>encompasses the physical  aspects and the functionalities products should have. </a:t>
            </a:r>
            <a:endParaRPr lang="en-PH" sz="32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08370070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 Design</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370366" y="1357745"/>
            <a:ext cx="10515600" cy="4979554"/>
          </a:xfrm>
        </p:spPr>
        <p:txBody>
          <a:bodyPr>
            <a:normAutofit/>
          </a:bodyPr>
          <a:lstStyle/>
          <a:p>
            <a:pPr marL="0" indent="0" algn="ctr">
              <a:buNone/>
            </a:pPr>
            <a:r>
              <a:rPr lang="en-PH" sz="4400" b="1" dirty="0">
                <a:latin typeface="Cambria Math" panose="02040503050406030204" pitchFamily="18" charset="0"/>
                <a:ea typeface="Cambria Math" panose="02040503050406030204" pitchFamily="18" charset="0"/>
              </a:rPr>
              <a:t>NEW PRODUCT DESIGNING</a:t>
            </a:r>
          </a:p>
          <a:p>
            <a:pPr marL="0" indent="0" algn="ctr">
              <a:buNone/>
            </a:pPr>
            <a:endParaRPr lang="en-PH" dirty="0"/>
          </a:p>
          <a:p>
            <a:r>
              <a:rPr lang="en-PH" sz="3200" dirty="0">
                <a:latin typeface="Cambria Math" panose="02040503050406030204" pitchFamily="18" charset="0"/>
                <a:ea typeface="Cambria Math" panose="02040503050406030204" pitchFamily="18" charset="0"/>
              </a:rPr>
              <a:t>relies on a problem-solving approach and goes through an analytical process  so as to improve the quality of life of  the product user and his interaction with the environment. </a:t>
            </a:r>
          </a:p>
          <a:p>
            <a:r>
              <a:rPr lang="en-PH" sz="3200" dirty="0">
                <a:latin typeface="Cambria Math" panose="02040503050406030204" pitchFamily="18" charset="0"/>
                <a:ea typeface="Cambria Math" panose="02040503050406030204" pitchFamily="18" charset="0"/>
              </a:rPr>
              <a:t>It is about visualizing the needs of the user, problem solving and bringing a solution for such problem. </a:t>
            </a:r>
          </a:p>
        </p:txBody>
      </p:sp>
    </p:spTree>
    <p:extLst>
      <p:ext uri="{BB962C8B-B14F-4D97-AF65-F5344CB8AC3E}">
        <p14:creationId xmlns:p14="http://schemas.microsoft.com/office/powerpoint/2010/main" val="256697925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 Design – Good s and Service Selection</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370366" y="2369127"/>
            <a:ext cx="10515600" cy="4979554"/>
          </a:xfrm>
        </p:spPr>
        <p:txBody>
          <a:bodyPr>
            <a:normAutofit/>
          </a:bodyPr>
          <a:lstStyle/>
          <a:p>
            <a:pPr marL="0" indent="0" algn="ctr">
              <a:buNone/>
            </a:pPr>
            <a:r>
              <a:rPr lang="en-PH" sz="3200" dirty="0">
                <a:latin typeface="Cambria Math" panose="02040503050406030204" pitchFamily="18" charset="0"/>
                <a:ea typeface="Cambria Math" panose="02040503050406030204" pitchFamily="18" charset="0"/>
              </a:rPr>
              <a:t>Success of business usually lies on the goods and services they offer in the market.  Because of this, every business strives very hard to  ensure that  the products they offer in the market are in good quality and satisfy the needs and wants of customers. </a:t>
            </a:r>
          </a:p>
        </p:txBody>
      </p:sp>
    </p:spTree>
    <p:extLst>
      <p:ext uri="{BB962C8B-B14F-4D97-AF65-F5344CB8AC3E}">
        <p14:creationId xmlns:p14="http://schemas.microsoft.com/office/powerpoint/2010/main" val="103801279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 Design – Good s and Service Selection</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273384" y="1246909"/>
            <a:ext cx="10515600" cy="4979554"/>
          </a:xfrm>
        </p:spPr>
        <p:txBody>
          <a:bodyPr>
            <a:normAutofit/>
          </a:bodyPr>
          <a:lstStyle/>
          <a:p>
            <a:pPr marL="0" indent="0" algn="ctr">
              <a:buNone/>
            </a:pPr>
            <a:r>
              <a:rPr lang="en-PH" sz="4400" b="1" dirty="0">
                <a:latin typeface="Cambria Math" panose="02040503050406030204" pitchFamily="18" charset="0"/>
                <a:ea typeface="Cambria Math" panose="02040503050406030204" pitchFamily="18" charset="0"/>
              </a:rPr>
              <a:t>EFFECTIVE PRODUCT STRATEGY</a:t>
            </a:r>
          </a:p>
          <a:p>
            <a:pPr marL="0" indent="0" algn="ctr">
              <a:buNone/>
            </a:pPr>
            <a:endParaRPr lang="en-PH" sz="4400" b="1" dirty="0">
              <a:latin typeface="Cambria Math" panose="02040503050406030204" pitchFamily="18" charset="0"/>
              <a:ea typeface="Cambria Math" panose="02040503050406030204" pitchFamily="18" charset="0"/>
            </a:endParaRPr>
          </a:p>
          <a:p>
            <a:r>
              <a:rPr lang="en-PH" sz="3200" dirty="0">
                <a:latin typeface="Cambria Math" panose="02040503050406030204" pitchFamily="18" charset="0"/>
                <a:ea typeface="Cambria Math" panose="02040503050406030204" pitchFamily="18" charset="0"/>
              </a:rPr>
              <a:t>an output of market research. </a:t>
            </a:r>
          </a:p>
          <a:p>
            <a:r>
              <a:rPr lang="en-PH" sz="3200" dirty="0">
                <a:latin typeface="Cambria Math" panose="02040503050406030204" pitchFamily="18" charset="0"/>
                <a:ea typeface="Cambria Math" panose="02040503050406030204" pitchFamily="18" charset="0"/>
              </a:rPr>
              <a:t>To ensure that building and selling the right product to the right person with the right  message at the right price and through right channels is materialized,  research is conducted on market size, competitors, trends and customers.</a:t>
            </a:r>
          </a:p>
        </p:txBody>
      </p:sp>
    </p:spTree>
    <p:extLst>
      <p:ext uri="{BB962C8B-B14F-4D97-AF65-F5344CB8AC3E}">
        <p14:creationId xmlns:p14="http://schemas.microsoft.com/office/powerpoint/2010/main" val="416771834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 Design – Good s and Service Selection</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273384" y="1648690"/>
            <a:ext cx="10515600" cy="4979554"/>
          </a:xfrm>
        </p:spPr>
        <p:txBody>
          <a:bodyPr>
            <a:normAutofit/>
          </a:bodyPr>
          <a:lstStyle/>
          <a:p>
            <a:pPr marL="0" indent="0" algn="ctr">
              <a:buNone/>
            </a:pPr>
            <a:r>
              <a:rPr lang="en-PH" sz="4400" b="1" dirty="0">
                <a:latin typeface="Cambria Math" panose="02040503050406030204" pitchFamily="18" charset="0"/>
                <a:ea typeface="Cambria Math" panose="02040503050406030204" pitchFamily="18" charset="0"/>
              </a:rPr>
              <a:t>EFFECTIVE PRODUCT STRATEGY CONTENTS</a:t>
            </a:r>
          </a:p>
          <a:p>
            <a:pPr lvl="0"/>
            <a:r>
              <a:rPr lang="en-PH" sz="3200" dirty="0">
                <a:latin typeface="Cambria Math" panose="02040503050406030204" pitchFamily="18" charset="0"/>
                <a:ea typeface="Cambria Math" panose="02040503050406030204" pitchFamily="18" charset="0"/>
              </a:rPr>
              <a:t>list of products features that should be prioritized  and should be based on discovered market requirements.  </a:t>
            </a:r>
          </a:p>
          <a:p>
            <a:pPr lvl="0"/>
            <a:r>
              <a:rPr lang="en-PH" sz="3200" dirty="0">
                <a:latin typeface="Cambria Math" panose="02040503050406030204" pitchFamily="18" charset="0"/>
                <a:ea typeface="Cambria Math" panose="02040503050406030204" pitchFamily="18" charset="0"/>
              </a:rPr>
              <a:t>Timeline of launching the product features</a:t>
            </a:r>
          </a:p>
          <a:p>
            <a:pPr lvl="0"/>
            <a:r>
              <a:rPr lang="en-PH" sz="3200" dirty="0">
                <a:latin typeface="Cambria Math" panose="02040503050406030204" pitchFamily="18" charset="0"/>
                <a:ea typeface="Cambria Math" panose="02040503050406030204" pitchFamily="18" charset="0"/>
              </a:rPr>
              <a:t>Metrics on key product performance which will be monitored before and after launch</a:t>
            </a:r>
          </a:p>
          <a:p>
            <a:pPr marL="0" indent="0" algn="ctr">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80207638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Learning Objectives</a:t>
            </a:r>
          </a:p>
        </p:txBody>
      </p:sp>
      <p:sp>
        <p:nvSpPr>
          <p:cNvPr id="6" name="TextBox 5"/>
          <p:cNvSpPr txBox="1"/>
          <p:nvPr/>
        </p:nvSpPr>
        <p:spPr>
          <a:xfrm>
            <a:off x="600501" y="1323535"/>
            <a:ext cx="10563368" cy="5632311"/>
          </a:xfrm>
          <a:prstGeom prst="rect">
            <a:avLst/>
          </a:prstGeom>
          <a:noFill/>
        </p:spPr>
        <p:txBody>
          <a:bodyPr wrap="square" rtlCol="0">
            <a:spAutoFit/>
          </a:bodyPr>
          <a:lstStyle/>
          <a:p>
            <a:pPr marL="355600" algn="ctr"/>
            <a:r>
              <a:rPr lang="en-US" sz="4000" b="1" dirty="0">
                <a:latin typeface="Cambria Math" pitchFamily="18" charset="0"/>
                <a:ea typeface="Cambria Math" pitchFamily="18" charset="0"/>
              </a:rPr>
              <a:t>LEARNING OBJECTIVES</a:t>
            </a:r>
          </a:p>
          <a:p>
            <a:pPr lvl="0"/>
            <a:endParaRPr lang="en-US" sz="3200" dirty="0">
              <a:latin typeface="Cambria Math" panose="02040503050406030204" pitchFamily="18" charset="0"/>
              <a:ea typeface="Cambria Math" panose="02040503050406030204" pitchFamily="18" charset="0"/>
            </a:endParaRPr>
          </a:p>
          <a:p>
            <a:pPr marL="457200" lvl="0" indent="-457200">
              <a:buFont typeface="Arial" panose="020B0604020202020204" pitchFamily="34" charset="0"/>
              <a:buChar char="•"/>
            </a:pPr>
            <a:r>
              <a:rPr lang="en-PH" sz="2800" dirty="0"/>
              <a:t>Identify terms related to product development and design</a:t>
            </a:r>
          </a:p>
          <a:p>
            <a:pPr marL="457200" lvl="0" indent="-457200">
              <a:buFont typeface="Arial" panose="020B0604020202020204" pitchFamily="34" charset="0"/>
              <a:buChar char="•"/>
            </a:pPr>
            <a:r>
              <a:rPr lang="en-PH" sz="2800" dirty="0"/>
              <a:t>Determine the type of consumer and industrial products</a:t>
            </a:r>
          </a:p>
          <a:p>
            <a:pPr marL="457200" lvl="0" indent="-457200">
              <a:buFont typeface="Arial" panose="020B0604020202020204" pitchFamily="34" charset="0"/>
              <a:buChar char="•"/>
            </a:pPr>
            <a:r>
              <a:rPr lang="en-PH" sz="2800" dirty="0"/>
              <a:t>Analyze concepts, principles and procedures in generating new product /new product development and product development strategies</a:t>
            </a:r>
          </a:p>
          <a:p>
            <a:pPr marL="457200" lvl="0" indent="-457200">
              <a:buFont typeface="Arial" panose="020B0604020202020204" pitchFamily="34" charset="0"/>
              <a:buChar char="•"/>
            </a:pPr>
            <a:r>
              <a:rPr lang="en-PH" sz="2800" dirty="0"/>
              <a:t>Examine issues of product designing and documents for production</a:t>
            </a:r>
          </a:p>
          <a:p>
            <a:pPr marL="355600"/>
            <a:endParaRPr lang="en-US" sz="4400" dirty="0">
              <a:latin typeface="Cambria Math" pitchFamily="18" charset="0"/>
              <a:ea typeface="Cambria Math" pitchFamily="18" charset="0"/>
            </a:endParaRPr>
          </a:p>
          <a:p>
            <a:pPr marL="355600"/>
            <a:endParaRPr lang="en-US" sz="2400" dirty="0">
              <a:latin typeface="Cambria Math" pitchFamily="18" charset="0"/>
              <a:ea typeface="Cambria Math" pitchFamily="18" charset="0"/>
            </a:endParaRPr>
          </a:p>
          <a:p>
            <a:pPr marL="355600"/>
            <a:endParaRPr lang="en-US" sz="2400" dirty="0">
              <a:latin typeface="Cambria Math" pitchFamily="18" charset="0"/>
              <a:ea typeface="Cambria Math" pitchFamily="18" charset="0"/>
            </a:endParaRPr>
          </a:p>
        </p:txBody>
      </p:sp>
    </p:spTree>
    <p:extLst>
      <p:ext uri="{BB962C8B-B14F-4D97-AF65-F5344CB8AC3E}">
        <p14:creationId xmlns:p14="http://schemas.microsoft.com/office/powerpoint/2010/main" val="393147907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 Design – Generating New Products</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273384" y="1375306"/>
            <a:ext cx="10515600" cy="4979554"/>
          </a:xfrm>
        </p:spPr>
        <p:txBody>
          <a:bodyPr>
            <a:normAutofit fontScale="92500" lnSpcReduction="20000"/>
          </a:bodyPr>
          <a:lstStyle/>
          <a:p>
            <a:pPr marL="0" indent="0" algn="ctr">
              <a:buNone/>
            </a:pPr>
            <a:r>
              <a:rPr lang="en-PH" sz="4400" b="1" dirty="0">
                <a:latin typeface="Cambria Math" panose="02040503050406030204" pitchFamily="18" charset="0"/>
                <a:ea typeface="Cambria Math" panose="02040503050406030204" pitchFamily="18" charset="0"/>
              </a:rPr>
              <a:t>STEPS TO FOLLOW IN GENERATING </a:t>
            </a:r>
          </a:p>
          <a:p>
            <a:pPr marL="0" indent="0" algn="ctr">
              <a:buNone/>
            </a:pPr>
            <a:r>
              <a:rPr lang="en-PH" sz="4400" b="1" dirty="0">
                <a:latin typeface="Cambria Math" panose="02040503050406030204" pitchFamily="18" charset="0"/>
                <a:ea typeface="Cambria Math" panose="02040503050406030204" pitchFamily="18" charset="0"/>
              </a:rPr>
              <a:t>NEW PRODUCTS</a:t>
            </a:r>
          </a:p>
          <a:p>
            <a:pPr marL="0" indent="0" algn="ctr">
              <a:buNone/>
            </a:pPr>
            <a:endParaRPr lang="en-PH" sz="4400" b="1" dirty="0">
              <a:latin typeface="Cambria Math" panose="02040503050406030204" pitchFamily="18" charset="0"/>
              <a:ea typeface="Cambria Math" panose="02040503050406030204" pitchFamily="18" charset="0"/>
            </a:endParaRPr>
          </a:p>
          <a:p>
            <a:pPr marL="457200" lvl="0" indent="-457200">
              <a:buFont typeface="+mj-lt"/>
              <a:buAutoNum type="arabicPeriod"/>
            </a:pPr>
            <a:r>
              <a:rPr lang="en-PH" sz="3500" dirty="0">
                <a:latin typeface="Cambria Math" panose="02040503050406030204" pitchFamily="18" charset="0"/>
                <a:ea typeface="Cambria Math" panose="02040503050406030204" pitchFamily="18" charset="0"/>
              </a:rPr>
              <a:t>Generating and screening  ideas for new products</a:t>
            </a:r>
          </a:p>
          <a:p>
            <a:pPr marL="457200" indent="-457200">
              <a:buFont typeface="+mj-lt"/>
              <a:buAutoNum type="arabicPeriod"/>
            </a:pPr>
            <a:r>
              <a:rPr lang="en-PH" sz="3500" dirty="0">
                <a:latin typeface="Cambria Math" panose="02040503050406030204" pitchFamily="18" charset="0"/>
                <a:ea typeface="Cambria Math" panose="02040503050406030204" pitchFamily="18" charset="0"/>
              </a:rPr>
              <a:t>Business analysis of new products</a:t>
            </a:r>
          </a:p>
          <a:p>
            <a:pPr marL="457200" indent="-457200">
              <a:buFont typeface="+mj-lt"/>
              <a:buAutoNum type="arabicPeriod"/>
            </a:pPr>
            <a:r>
              <a:rPr lang="en-PH" sz="3500" dirty="0">
                <a:latin typeface="Cambria Math" panose="02040503050406030204" pitchFamily="18" charset="0"/>
                <a:ea typeface="Cambria Math" panose="02040503050406030204" pitchFamily="18" charset="0"/>
              </a:rPr>
              <a:t>New product prototypes and market testing</a:t>
            </a:r>
          </a:p>
          <a:p>
            <a:pPr marL="457200" indent="-457200">
              <a:buFont typeface="+mj-lt"/>
              <a:buAutoNum type="arabicPeriod"/>
            </a:pPr>
            <a:r>
              <a:rPr lang="en-PH" sz="3500" dirty="0">
                <a:latin typeface="Cambria Math" panose="02040503050406030204" pitchFamily="18" charset="0"/>
                <a:ea typeface="Cambria Math" panose="02040503050406030204" pitchFamily="18" charset="0"/>
              </a:rPr>
              <a:t>Launching and  commercializing new  products</a:t>
            </a:r>
          </a:p>
          <a:p>
            <a:pPr marL="0" lvl="0" indent="0">
              <a:buNone/>
            </a:pPr>
            <a:endParaRPr lang="en-PH" dirty="0"/>
          </a:p>
          <a:p>
            <a:pPr marL="457200" lvl="0" indent="-457200">
              <a:buFont typeface="+mj-lt"/>
              <a:buAutoNum type="arabicPeriod"/>
            </a:pPr>
            <a:endParaRPr lang="en-PH" dirty="0"/>
          </a:p>
          <a:p>
            <a:r>
              <a:rPr lang="en-PH" dirty="0"/>
              <a:t> </a:t>
            </a:r>
          </a:p>
          <a:p>
            <a:pPr marL="0" indent="0">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63346910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 Design – Generating New Products</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273384" y="1826932"/>
            <a:ext cx="10515600" cy="4979554"/>
          </a:xfrm>
        </p:spPr>
        <p:txBody>
          <a:bodyPr>
            <a:normAutofit/>
          </a:bodyPr>
          <a:lstStyle/>
          <a:p>
            <a:pPr marL="0" indent="0" algn="ctr">
              <a:buNone/>
            </a:pPr>
            <a:r>
              <a:rPr lang="en-PH" sz="4400" b="1" dirty="0">
                <a:latin typeface="Cambria Math" panose="02040503050406030204" pitchFamily="18" charset="0"/>
                <a:ea typeface="Cambria Math" panose="02040503050406030204" pitchFamily="18" charset="0"/>
              </a:rPr>
              <a:t>STEP #1 - GENERATING AND SCREENING  IDEAS FOR NEW PRODUCTS</a:t>
            </a:r>
          </a:p>
          <a:p>
            <a:pPr marL="0" lvl="0" indent="0">
              <a:buNone/>
            </a:pPr>
            <a:endParaRPr lang="en-PH" dirty="0"/>
          </a:p>
          <a:p>
            <a:pPr marL="457200" lvl="0" indent="-457200">
              <a:buAutoNum type="alphaUcPeriod"/>
            </a:pPr>
            <a:r>
              <a:rPr lang="en-PH" sz="3600" dirty="0">
                <a:latin typeface="Cambria Math" panose="02040503050406030204" pitchFamily="18" charset="0"/>
                <a:ea typeface="Cambria Math" panose="02040503050406030204" pitchFamily="18" charset="0"/>
              </a:rPr>
              <a:t>Idea generation</a:t>
            </a:r>
          </a:p>
          <a:p>
            <a:pPr marL="457200" lvl="0" indent="-457200">
              <a:buAutoNum type="alphaUcPeriod"/>
            </a:pPr>
            <a:r>
              <a:rPr lang="en-PH" sz="3600" dirty="0">
                <a:latin typeface="Cambria Math" panose="02040503050406030204" pitchFamily="18" charset="0"/>
                <a:ea typeface="Cambria Math" panose="02040503050406030204" pitchFamily="18" charset="0"/>
              </a:rPr>
              <a:t>Idea screening</a:t>
            </a:r>
          </a:p>
          <a:p>
            <a:pPr marL="457200" lvl="0" indent="-457200">
              <a:buFont typeface="+mj-lt"/>
              <a:buAutoNum type="arabicPeriod"/>
            </a:pPr>
            <a:endParaRPr lang="en-PH" dirty="0"/>
          </a:p>
          <a:p>
            <a:r>
              <a:rPr lang="en-PH" dirty="0"/>
              <a:t> </a:t>
            </a:r>
          </a:p>
          <a:p>
            <a:pPr marL="0" indent="0">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16387978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 Design – Generating New Products</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273384" y="1826932"/>
            <a:ext cx="10515600" cy="4979554"/>
          </a:xfrm>
        </p:spPr>
        <p:txBody>
          <a:bodyPr>
            <a:normAutofit/>
          </a:bodyPr>
          <a:lstStyle/>
          <a:p>
            <a:pPr marL="0" indent="0" algn="ctr">
              <a:buNone/>
            </a:pPr>
            <a:r>
              <a:rPr lang="en-PH" sz="4400" b="1" dirty="0">
                <a:latin typeface="Cambria Math" panose="02040503050406030204" pitchFamily="18" charset="0"/>
                <a:ea typeface="Cambria Math" panose="02040503050406030204" pitchFamily="18" charset="0"/>
              </a:rPr>
              <a:t>A.  IDEA GENERATION</a:t>
            </a:r>
          </a:p>
          <a:p>
            <a:pPr marL="0" lvl="0" indent="0">
              <a:buNone/>
            </a:pPr>
            <a:endParaRPr lang="en-PH" dirty="0"/>
          </a:p>
          <a:p>
            <a:pPr marL="457200" lvl="0" indent="-457200">
              <a:buFont typeface="+mj-lt"/>
              <a:buAutoNum type="arabicPeriod"/>
            </a:pPr>
            <a:endParaRPr lang="en-PH" dirty="0"/>
          </a:p>
          <a:p>
            <a:pPr marL="0" indent="0" algn="ctr">
              <a:buNone/>
            </a:pPr>
            <a:r>
              <a:rPr lang="en-PH" sz="3200" dirty="0">
                <a:latin typeface="Cambria Math" panose="02040503050406030204" pitchFamily="18" charset="0"/>
                <a:ea typeface="Cambria Math" panose="02040503050406030204" pitchFamily="18" charset="0"/>
              </a:rPr>
              <a:t>Listing of customer needs and the  identification of  existing weaknesses  in  one’s products, gaps in your product range and product areas. </a:t>
            </a:r>
          </a:p>
          <a:p>
            <a:pPr marL="0" indent="0">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2071670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 Design – Generating New Products</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411929" y="1511269"/>
            <a:ext cx="10515600" cy="4979554"/>
          </a:xfrm>
        </p:spPr>
        <p:txBody>
          <a:bodyPr>
            <a:normAutofit/>
          </a:bodyPr>
          <a:lstStyle/>
          <a:p>
            <a:pPr marL="0" indent="0" algn="ctr">
              <a:buNone/>
            </a:pPr>
            <a:r>
              <a:rPr lang="en-PH" sz="4000" b="1" dirty="0">
                <a:latin typeface="Cambria Math" panose="02040503050406030204" pitchFamily="18" charset="0"/>
                <a:ea typeface="Cambria Math" panose="02040503050406030204" pitchFamily="18" charset="0"/>
              </a:rPr>
              <a:t>WAYS ON HOW TO GET INFORMATION  </a:t>
            </a:r>
            <a:r>
              <a:rPr lang="en-PH" sz="4400" b="1" dirty="0">
                <a:latin typeface="Cambria Math" panose="02040503050406030204" pitchFamily="18" charset="0"/>
                <a:ea typeface="Cambria Math" panose="02040503050406030204" pitchFamily="18" charset="0"/>
              </a:rPr>
              <a:t>ON THE NEEDS OF CUSTOMERS</a:t>
            </a:r>
          </a:p>
          <a:p>
            <a:r>
              <a:rPr lang="en-PH" sz="3200" dirty="0">
                <a:latin typeface="Cambria Math" panose="02040503050406030204" pitchFamily="18" charset="0"/>
                <a:ea typeface="Cambria Math" panose="02040503050406030204" pitchFamily="18" charset="0"/>
              </a:rPr>
              <a:t>Brainstorm on product issues</a:t>
            </a:r>
          </a:p>
          <a:p>
            <a:r>
              <a:rPr lang="en-PH" sz="3200" dirty="0">
                <a:latin typeface="Cambria Math" panose="02040503050406030204" pitchFamily="18" charset="0"/>
                <a:ea typeface="Cambria Math" panose="02040503050406030204" pitchFamily="18" charset="0"/>
              </a:rPr>
              <a:t>Utilize  research and development processes</a:t>
            </a:r>
          </a:p>
          <a:p>
            <a:r>
              <a:rPr lang="en-PH" sz="3200" dirty="0">
                <a:latin typeface="Cambria Math" panose="02040503050406030204" pitchFamily="18" charset="0"/>
                <a:ea typeface="Cambria Math" panose="02040503050406030204" pitchFamily="18" charset="0"/>
              </a:rPr>
              <a:t>Review quality assurance processes</a:t>
            </a:r>
          </a:p>
          <a:p>
            <a:r>
              <a:rPr lang="en-PH" sz="3200" dirty="0">
                <a:latin typeface="Cambria Math" panose="02040503050406030204" pitchFamily="18" charset="0"/>
                <a:ea typeface="Cambria Math" panose="02040503050406030204" pitchFamily="18" charset="0"/>
              </a:rPr>
              <a:t>Have a review of  customer complaints records</a:t>
            </a:r>
          </a:p>
          <a:p>
            <a:pPr marL="0" indent="0">
              <a:buNone/>
            </a:pPr>
            <a:endParaRPr lang="en-PH" dirty="0"/>
          </a:p>
          <a:p>
            <a:endParaRPr lang="en-PH" dirty="0"/>
          </a:p>
          <a:p>
            <a:pPr marL="457200" lvl="0" indent="-457200">
              <a:buFont typeface="+mj-lt"/>
              <a:buAutoNum type="arabicPeriod"/>
            </a:pPr>
            <a:endParaRPr lang="en-PH" dirty="0"/>
          </a:p>
          <a:p>
            <a:pPr marL="0" indent="0">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82192289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 Design – Generating New Products</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823174" y="2512503"/>
            <a:ext cx="10515600" cy="4979554"/>
          </a:xfrm>
        </p:spPr>
        <p:txBody>
          <a:bodyPr>
            <a:normAutofit/>
          </a:bodyPr>
          <a:lstStyle/>
          <a:p>
            <a:r>
              <a:rPr lang="en-PH" sz="3200" dirty="0">
                <a:latin typeface="Cambria Math" panose="02040503050406030204" pitchFamily="18" charset="0"/>
                <a:ea typeface="Cambria Math" panose="02040503050406030204" pitchFamily="18" charset="0"/>
              </a:rPr>
              <a:t>Review the research</a:t>
            </a:r>
          </a:p>
          <a:p>
            <a:r>
              <a:rPr lang="en-PH" sz="3200" dirty="0">
                <a:latin typeface="Cambria Math" panose="02040503050406030204" pitchFamily="18" charset="0"/>
                <a:ea typeface="Cambria Math" panose="02040503050406030204" pitchFamily="18" charset="0"/>
              </a:rPr>
              <a:t>Talk to suppliers and other business partners.</a:t>
            </a:r>
          </a:p>
          <a:p>
            <a:r>
              <a:rPr lang="en-PH" sz="3200" dirty="0">
                <a:latin typeface="Cambria Math" panose="02040503050406030204" pitchFamily="18" charset="0"/>
                <a:ea typeface="Cambria Math" panose="02040503050406030204" pitchFamily="18" charset="0"/>
              </a:rPr>
              <a:t>Research and understand competition</a:t>
            </a:r>
          </a:p>
          <a:p>
            <a:r>
              <a:rPr lang="en-PH" sz="3200" dirty="0">
                <a:latin typeface="Cambria Math" panose="02040503050406030204" pitchFamily="18" charset="0"/>
                <a:ea typeface="Cambria Math" panose="02040503050406030204" pitchFamily="18" charset="0"/>
              </a:rPr>
              <a:t>Study catalogues and product information </a:t>
            </a:r>
          </a:p>
          <a:p>
            <a:pPr marL="0" indent="0">
              <a:buNone/>
            </a:pPr>
            <a:endParaRPr lang="en-PH" dirty="0"/>
          </a:p>
          <a:p>
            <a:endParaRPr lang="en-PH" dirty="0"/>
          </a:p>
          <a:p>
            <a:pPr marL="457200" lvl="0" indent="-457200">
              <a:buFont typeface="+mj-lt"/>
              <a:buAutoNum type="arabicPeriod"/>
            </a:pPr>
            <a:endParaRPr lang="en-PH" dirty="0"/>
          </a:p>
          <a:p>
            <a:pPr marL="0" indent="0">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96630111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 Design – Generating New Products</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273384" y="1826932"/>
            <a:ext cx="10515600" cy="4979554"/>
          </a:xfrm>
        </p:spPr>
        <p:txBody>
          <a:bodyPr>
            <a:normAutofit/>
          </a:bodyPr>
          <a:lstStyle/>
          <a:p>
            <a:pPr marL="0" indent="0" algn="ctr">
              <a:buNone/>
            </a:pPr>
            <a:r>
              <a:rPr lang="en-PH" sz="4400" b="1" dirty="0">
                <a:latin typeface="Cambria Math" panose="02040503050406030204" pitchFamily="18" charset="0"/>
                <a:ea typeface="Cambria Math" panose="02040503050406030204" pitchFamily="18" charset="0"/>
              </a:rPr>
              <a:t>B.  IDEA SCREENING</a:t>
            </a:r>
          </a:p>
          <a:p>
            <a:pPr marL="457200" lvl="0" indent="-457200">
              <a:buFont typeface="+mj-lt"/>
              <a:buAutoNum type="arabicPeriod"/>
            </a:pPr>
            <a:endParaRPr lang="en-PH" dirty="0"/>
          </a:p>
          <a:p>
            <a:pPr marL="0" indent="0" algn="ctr">
              <a:buNone/>
            </a:pPr>
            <a:r>
              <a:rPr lang="en-PH" sz="3200" dirty="0">
                <a:latin typeface="Cambria Math" panose="02040503050406030204" pitchFamily="18" charset="0"/>
                <a:ea typeface="Cambria Math" panose="02040503050406030204" pitchFamily="18" charset="0"/>
              </a:rPr>
              <a:t>From the list of potential new product ideas, ideas to pursue and which to be discarded should be decided.  Competition, company’s existing products , needs of the market and their shortcomings  should be considered by the business. </a:t>
            </a:r>
            <a:endParaRPr lang="en-PH" sz="32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3145349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 Design – Generating New Products</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273384" y="1375306"/>
            <a:ext cx="10515600" cy="4979554"/>
          </a:xfrm>
        </p:spPr>
        <p:txBody>
          <a:bodyPr>
            <a:normAutofit/>
          </a:bodyPr>
          <a:lstStyle/>
          <a:p>
            <a:pPr marL="0" indent="0" algn="ctr">
              <a:buNone/>
            </a:pPr>
            <a:r>
              <a:rPr lang="en-PH" sz="4400" b="1" dirty="0">
                <a:latin typeface="Cambria Math" panose="02040503050406030204" pitchFamily="18" charset="0"/>
                <a:ea typeface="Cambria Math" panose="02040503050406030204" pitchFamily="18" charset="0"/>
              </a:rPr>
              <a:t>CRITERIA FOR IDEA SCREENING</a:t>
            </a:r>
          </a:p>
          <a:p>
            <a:pPr marL="457200" lvl="0" indent="-457200">
              <a:buFont typeface="+mj-lt"/>
              <a:buAutoNum type="arabicPeriod"/>
            </a:pPr>
            <a:endParaRPr lang="en-PH" dirty="0"/>
          </a:p>
        </p:txBody>
      </p:sp>
      <p:sp>
        <p:nvSpPr>
          <p:cNvPr id="2" name="Rectangle 1">
            <a:extLst>
              <a:ext uri="{FF2B5EF4-FFF2-40B4-BE49-F238E27FC236}">
                <a16:creationId xmlns:a16="http://schemas.microsoft.com/office/drawing/2014/main" id="{AE2C5182-7053-4E9A-ACE3-351416646CEE}"/>
              </a:ext>
            </a:extLst>
          </p:cNvPr>
          <p:cNvSpPr/>
          <p:nvPr/>
        </p:nvSpPr>
        <p:spPr>
          <a:xfrm>
            <a:off x="1094509" y="2551837"/>
            <a:ext cx="9296400" cy="3323987"/>
          </a:xfrm>
          <a:prstGeom prst="rect">
            <a:avLst/>
          </a:prstGeom>
        </p:spPr>
        <p:txBody>
          <a:bodyPr wrap="square">
            <a:spAutoFit/>
          </a:bodyPr>
          <a:lstStyle/>
          <a:p>
            <a:pPr marL="342900" lvl="0" indent="-342900">
              <a:spcAft>
                <a:spcPts val="0"/>
              </a:spcAft>
              <a:buFont typeface="Symbol" panose="05050102010706020507" pitchFamily="18" charset="2"/>
              <a:buChar char=""/>
            </a:pPr>
            <a:r>
              <a:rPr lang="en-PH" sz="3200" dirty="0">
                <a:solidFill>
                  <a:srgbClr val="333333"/>
                </a:solidFill>
                <a:latin typeface="Cambria Math" panose="02040503050406030204" pitchFamily="18" charset="0"/>
                <a:ea typeface="Cambria Math" panose="02040503050406030204" pitchFamily="18" charset="0"/>
              </a:rPr>
              <a:t>Most brilliant identified needs of customers</a:t>
            </a:r>
            <a:endParaRPr lang="en-PH" sz="3200" dirty="0">
              <a:latin typeface="Cambria Math" panose="02040503050406030204" pitchFamily="18" charset="0"/>
              <a:ea typeface="Cambria Math" panose="02040503050406030204" pitchFamily="18" charset="0"/>
            </a:endParaRPr>
          </a:p>
          <a:p>
            <a:pPr marL="342900" lvl="0" indent="-342900">
              <a:spcAft>
                <a:spcPts val="0"/>
              </a:spcAft>
              <a:buFont typeface="Symbol" panose="05050102010706020507" pitchFamily="18" charset="2"/>
              <a:buChar char=""/>
            </a:pPr>
            <a:r>
              <a:rPr lang="en-PH" sz="3200" dirty="0">
                <a:solidFill>
                  <a:srgbClr val="333333"/>
                </a:solidFill>
                <a:latin typeface="Cambria Math" panose="02040503050406030204" pitchFamily="18" charset="0"/>
                <a:ea typeface="Cambria Math" panose="02040503050406030204" pitchFamily="18" charset="0"/>
              </a:rPr>
              <a:t> Most needed product improvement</a:t>
            </a:r>
            <a:endParaRPr lang="en-PH" sz="3200" dirty="0">
              <a:latin typeface="Cambria Math" panose="02040503050406030204" pitchFamily="18" charset="0"/>
              <a:ea typeface="Cambria Math" panose="02040503050406030204" pitchFamily="18" charset="0"/>
            </a:endParaRPr>
          </a:p>
          <a:p>
            <a:pPr marL="342900" lvl="0" indent="-342900">
              <a:spcAft>
                <a:spcPts val="0"/>
              </a:spcAft>
              <a:buFont typeface="Symbol" panose="05050102010706020507" pitchFamily="18" charset="2"/>
              <a:buChar char=""/>
            </a:pPr>
            <a:r>
              <a:rPr lang="en-PH" sz="3200" dirty="0">
                <a:solidFill>
                  <a:srgbClr val="333333"/>
                </a:solidFill>
                <a:latin typeface="Cambria Math" panose="02040503050406030204" pitchFamily="18" charset="0"/>
                <a:ea typeface="Cambria Math" panose="02040503050406030204" pitchFamily="18" charset="0"/>
              </a:rPr>
              <a:t> Benefits that can be gained by the target market</a:t>
            </a:r>
            <a:endParaRPr lang="en-PH" sz="3200" dirty="0">
              <a:latin typeface="Cambria Math" panose="02040503050406030204" pitchFamily="18" charset="0"/>
              <a:ea typeface="Cambria Math" panose="02040503050406030204" pitchFamily="18" charset="0"/>
            </a:endParaRPr>
          </a:p>
          <a:p>
            <a:pPr marL="342900" lvl="0" indent="-342900">
              <a:spcAft>
                <a:spcPts val="0"/>
              </a:spcAft>
              <a:buFont typeface="Symbol" panose="05050102010706020507" pitchFamily="18" charset="2"/>
              <a:buChar char=""/>
            </a:pPr>
            <a:r>
              <a:rPr lang="en-PH" sz="3200" dirty="0">
                <a:solidFill>
                  <a:srgbClr val="333333"/>
                </a:solidFill>
                <a:latin typeface="Cambria Math" panose="02040503050406030204" pitchFamily="18" charset="0"/>
                <a:ea typeface="Cambria Math" panose="02040503050406030204" pitchFamily="18" charset="0"/>
              </a:rPr>
              <a:t> The technical idea feasibility</a:t>
            </a:r>
            <a:endParaRPr lang="en-PH" sz="3200" dirty="0">
              <a:latin typeface="Cambria Math" panose="02040503050406030204" pitchFamily="18" charset="0"/>
              <a:ea typeface="Cambria Math" panose="02040503050406030204" pitchFamily="18" charset="0"/>
            </a:endParaRPr>
          </a:p>
          <a:p>
            <a:pPr marL="342900" lvl="0" indent="-342900">
              <a:spcAft>
                <a:spcPts val="0"/>
              </a:spcAft>
              <a:buFont typeface="Symbol" panose="05050102010706020507" pitchFamily="18" charset="2"/>
              <a:buChar char=""/>
            </a:pPr>
            <a:r>
              <a:rPr lang="en-PH" sz="3200" dirty="0">
                <a:solidFill>
                  <a:srgbClr val="333333"/>
                </a:solidFill>
                <a:latin typeface="Cambria Math" panose="02040503050406030204" pitchFamily="18" charset="0"/>
                <a:ea typeface="Cambria Math" panose="02040503050406030204" pitchFamily="18" charset="0"/>
              </a:rPr>
              <a:t>Scope and level of  required research and development</a:t>
            </a:r>
            <a:endParaRPr lang="en-PH" sz="3200" dirty="0">
              <a:latin typeface="Cambria Math" panose="02040503050406030204" pitchFamily="18" charset="0"/>
              <a:ea typeface="Cambria Math" panose="02040503050406030204" pitchFamily="18" charset="0"/>
            </a:endParaRPr>
          </a:p>
          <a:p>
            <a:pPr marL="342900" lvl="0" indent="-342900">
              <a:spcAft>
                <a:spcPts val="0"/>
              </a:spcAft>
              <a:buFont typeface="Symbol" panose="05050102010706020507" pitchFamily="18" charset="2"/>
              <a:buChar char=""/>
            </a:pPr>
            <a:endParaRPr lang="en-PH"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581197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 Design – Generating New Products</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273384" y="1375306"/>
            <a:ext cx="10515600" cy="4979554"/>
          </a:xfrm>
        </p:spPr>
        <p:txBody>
          <a:bodyPr>
            <a:normAutofit/>
          </a:bodyPr>
          <a:lstStyle/>
          <a:p>
            <a:pPr marL="0" lvl="0" indent="0">
              <a:buNone/>
            </a:pPr>
            <a:endParaRPr lang="en-PH" dirty="0"/>
          </a:p>
        </p:txBody>
      </p:sp>
      <p:sp>
        <p:nvSpPr>
          <p:cNvPr id="2" name="Rectangle 1">
            <a:extLst>
              <a:ext uri="{FF2B5EF4-FFF2-40B4-BE49-F238E27FC236}">
                <a16:creationId xmlns:a16="http://schemas.microsoft.com/office/drawing/2014/main" id="{AE2C5182-7053-4E9A-ACE3-351416646CEE}"/>
              </a:ext>
            </a:extLst>
          </p:cNvPr>
          <p:cNvSpPr/>
          <p:nvPr/>
        </p:nvSpPr>
        <p:spPr>
          <a:xfrm>
            <a:off x="1094509" y="2156923"/>
            <a:ext cx="9296400" cy="3539430"/>
          </a:xfrm>
          <a:prstGeom prst="rect">
            <a:avLst/>
          </a:prstGeom>
        </p:spPr>
        <p:txBody>
          <a:bodyPr wrap="square">
            <a:spAutoFit/>
          </a:bodyPr>
          <a:lstStyle/>
          <a:p>
            <a:pPr marL="342900" lvl="0" indent="-342900">
              <a:spcAft>
                <a:spcPts val="0"/>
              </a:spcAft>
              <a:buFont typeface="Symbol" panose="05050102010706020507" pitchFamily="18" charset="2"/>
              <a:buChar char=""/>
            </a:pPr>
            <a:r>
              <a:rPr lang="en-PH" sz="3200" dirty="0">
                <a:solidFill>
                  <a:srgbClr val="333333"/>
                </a:solidFill>
                <a:latin typeface="Cambria Math" panose="02040503050406030204" pitchFamily="18" charset="0"/>
                <a:ea typeface="Cambria Math" panose="02040503050406030204" pitchFamily="18" charset="0"/>
              </a:rPr>
              <a:t>The idea profitability -  the potential appeal to the market, the price and  what will cost the business in bringing the  product  to the market. </a:t>
            </a:r>
            <a:endParaRPr lang="en-PH" sz="3200" dirty="0">
              <a:latin typeface="Cambria Math" panose="02040503050406030204" pitchFamily="18" charset="0"/>
              <a:ea typeface="Cambria Math" panose="02040503050406030204" pitchFamily="18" charset="0"/>
            </a:endParaRPr>
          </a:p>
          <a:p>
            <a:pPr marL="342900" lvl="0" indent="-342900">
              <a:spcAft>
                <a:spcPts val="0"/>
              </a:spcAft>
              <a:buFont typeface="Symbol" panose="05050102010706020507" pitchFamily="18" charset="2"/>
              <a:buChar char=""/>
            </a:pPr>
            <a:r>
              <a:rPr lang="en-PH" sz="3200" dirty="0">
                <a:solidFill>
                  <a:srgbClr val="333333"/>
                </a:solidFill>
                <a:latin typeface="Cambria Math" panose="02040503050406030204" pitchFamily="18" charset="0"/>
                <a:ea typeface="Cambria Math" panose="02040503050406030204" pitchFamily="18" charset="0"/>
              </a:rPr>
              <a:t>Particular place of products in the market</a:t>
            </a:r>
            <a:endParaRPr lang="en-PH" sz="3200" dirty="0">
              <a:latin typeface="Cambria Math" panose="02040503050406030204" pitchFamily="18" charset="0"/>
              <a:ea typeface="Cambria Math" panose="02040503050406030204" pitchFamily="18" charset="0"/>
            </a:endParaRPr>
          </a:p>
          <a:p>
            <a:pPr marL="342900" lvl="0" indent="-342900">
              <a:spcAft>
                <a:spcPts val="0"/>
              </a:spcAft>
              <a:buFont typeface="Symbol" panose="05050102010706020507" pitchFamily="18" charset="2"/>
              <a:buChar char=""/>
            </a:pPr>
            <a:r>
              <a:rPr lang="en-PH" sz="3200" dirty="0">
                <a:solidFill>
                  <a:srgbClr val="333333"/>
                </a:solidFill>
                <a:latin typeface="Cambria Math" panose="02040503050406030204" pitchFamily="18" charset="0"/>
                <a:ea typeface="Cambria Math" panose="02040503050406030204" pitchFamily="18" charset="0"/>
              </a:rPr>
              <a:t>The required  development resources</a:t>
            </a:r>
            <a:endParaRPr lang="en-PH" sz="3200" dirty="0">
              <a:latin typeface="Cambria Math" panose="02040503050406030204" pitchFamily="18" charset="0"/>
              <a:ea typeface="Cambria Math" panose="02040503050406030204" pitchFamily="18" charset="0"/>
            </a:endParaRPr>
          </a:p>
          <a:p>
            <a:pPr marL="342900" lvl="0" indent="-342900">
              <a:spcAft>
                <a:spcPts val="0"/>
              </a:spcAft>
              <a:buFont typeface="Symbol" panose="05050102010706020507" pitchFamily="18" charset="2"/>
              <a:buChar char=""/>
            </a:pPr>
            <a:r>
              <a:rPr lang="en-PH" sz="3200" dirty="0">
                <a:solidFill>
                  <a:srgbClr val="333333"/>
                </a:solidFill>
                <a:latin typeface="Cambria Math" panose="02040503050406030204" pitchFamily="18" charset="0"/>
                <a:ea typeface="Cambria Math" panose="02040503050406030204" pitchFamily="18" charset="0"/>
              </a:rPr>
              <a:t>The marketing potential of the idea</a:t>
            </a:r>
            <a:endParaRPr lang="en-PH" sz="3200" dirty="0">
              <a:latin typeface="Cambria Math" panose="02040503050406030204" pitchFamily="18" charset="0"/>
              <a:ea typeface="Cambria Math" panose="02040503050406030204" pitchFamily="18" charset="0"/>
            </a:endParaRPr>
          </a:p>
          <a:p>
            <a:pPr marL="342900" lvl="0" indent="-342900">
              <a:spcAft>
                <a:spcPts val="0"/>
              </a:spcAft>
              <a:buFont typeface="Symbol" panose="05050102010706020507" pitchFamily="18" charset="2"/>
              <a:buChar char=""/>
            </a:pPr>
            <a:r>
              <a:rPr lang="en-PH" sz="3200" dirty="0">
                <a:solidFill>
                  <a:srgbClr val="333333"/>
                </a:solidFill>
                <a:latin typeface="Cambria Math" panose="02040503050406030204" pitchFamily="18" charset="0"/>
                <a:ea typeface="Cambria Math" panose="02040503050406030204" pitchFamily="18" charset="0"/>
              </a:rPr>
              <a:t>Business profile and objectives</a:t>
            </a:r>
            <a:endParaRPr lang="en-PH" sz="32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74095908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 Design – Generating New Products</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273384" y="1375306"/>
            <a:ext cx="10515600" cy="4979554"/>
          </a:xfrm>
        </p:spPr>
        <p:txBody>
          <a:bodyPr>
            <a:normAutofit/>
          </a:bodyPr>
          <a:lstStyle/>
          <a:p>
            <a:pPr marL="0" lvl="0" indent="0" algn="ctr">
              <a:buNone/>
            </a:pPr>
            <a:r>
              <a:rPr lang="en-PH" sz="4400" b="1" dirty="0">
                <a:latin typeface="Cambria Math" panose="02040503050406030204" pitchFamily="18" charset="0"/>
                <a:ea typeface="Cambria Math" panose="02040503050406030204" pitchFamily="18" charset="0"/>
              </a:rPr>
              <a:t>METHODS OF IDEA SCREENING</a:t>
            </a:r>
          </a:p>
          <a:p>
            <a:pPr marL="457200" lvl="0" indent="-457200">
              <a:buAutoNum type="alphaLcPeriod"/>
            </a:pPr>
            <a:r>
              <a:rPr lang="en-PH" sz="3200" dirty="0">
                <a:latin typeface="Cambria Math" panose="02040503050406030204" pitchFamily="18" charset="0"/>
                <a:ea typeface="Cambria Math" panose="02040503050406030204" pitchFamily="18" charset="0"/>
              </a:rPr>
              <a:t>SWOT Analysis</a:t>
            </a:r>
          </a:p>
          <a:p>
            <a:pPr marL="0" lvl="0" indent="0">
              <a:buNone/>
            </a:pPr>
            <a:r>
              <a:rPr lang="en-PH" sz="3200" dirty="0">
                <a:latin typeface="Cambria Math" panose="02040503050406030204" pitchFamily="18" charset="0"/>
                <a:ea typeface="Cambria Math" panose="02040503050406030204" pitchFamily="18" charset="0"/>
              </a:rPr>
              <a:t> 	 Identify the strengths, weaknesses, opportunities and threats of  business ideas.  </a:t>
            </a:r>
          </a:p>
          <a:p>
            <a:pPr marL="0" lvl="0" indent="0">
              <a:buNone/>
            </a:pPr>
            <a:endParaRPr lang="en-PH" sz="3200" dirty="0">
              <a:latin typeface="Cambria Math" panose="02040503050406030204" pitchFamily="18" charset="0"/>
              <a:ea typeface="Cambria Math" panose="02040503050406030204" pitchFamily="18" charset="0"/>
            </a:endParaRPr>
          </a:p>
          <a:p>
            <a:pPr marL="457200" indent="-457200">
              <a:buAutoNum type="alphaLcPeriod" startAt="2"/>
            </a:pPr>
            <a:r>
              <a:rPr lang="en-PH" sz="3200" dirty="0">
                <a:latin typeface="Cambria Math" panose="02040503050406030204" pitchFamily="18" charset="0"/>
                <a:ea typeface="Cambria Math" panose="02040503050406030204" pitchFamily="18" charset="0"/>
              </a:rPr>
              <a:t>Innovation support</a:t>
            </a:r>
          </a:p>
          <a:p>
            <a:pPr marL="0" indent="0">
              <a:buNone/>
            </a:pPr>
            <a:r>
              <a:rPr lang="en-PH" sz="3200" dirty="0">
                <a:latin typeface="Cambria Math" panose="02040503050406030204" pitchFamily="18" charset="0"/>
                <a:ea typeface="Cambria Math" panose="02040503050406030204" pitchFamily="18" charset="0"/>
              </a:rPr>
              <a:t>	New product goals will be realized through innovative approach and  steps to foster innovation in a team.  </a:t>
            </a:r>
          </a:p>
          <a:p>
            <a:pPr marL="0" lvl="0" indent="0">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97091417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 Design – Generating New Products</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650577" y="1051291"/>
            <a:ext cx="10515600" cy="4979554"/>
          </a:xfrm>
        </p:spPr>
        <p:txBody>
          <a:bodyPr>
            <a:normAutofit fontScale="77500" lnSpcReduction="20000"/>
          </a:bodyPr>
          <a:lstStyle/>
          <a:p>
            <a:pPr marL="0" indent="0" algn="ctr">
              <a:buNone/>
            </a:pPr>
            <a:r>
              <a:rPr lang="en-PH" sz="4400" b="1" dirty="0">
                <a:latin typeface="Cambria Math" panose="02040503050406030204" pitchFamily="18" charset="0"/>
                <a:ea typeface="Cambria Math" panose="02040503050406030204" pitchFamily="18" charset="0"/>
              </a:rPr>
              <a:t>STEP #2 - BUSINESS ANALYSIS OF NEW PRODUCTS</a:t>
            </a:r>
          </a:p>
          <a:p>
            <a:pPr marL="0" indent="0" algn="ctr">
              <a:buNone/>
            </a:pPr>
            <a:endParaRPr lang="en-PH" sz="4400" b="1" dirty="0">
              <a:latin typeface="Cambria Math" panose="02040503050406030204" pitchFamily="18" charset="0"/>
              <a:ea typeface="Cambria Math" panose="02040503050406030204" pitchFamily="18" charset="0"/>
            </a:endParaRPr>
          </a:p>
          <a:p>
            <a:r>
              <a:rPr lang="en-PH" sz="3500" dirty="0">
                <a:latin typeface="Cambria Math" panose="02040503050406030204" pitchFamily="18" charset="0"/>
                <a:ea typeface="Cambria Math" panose="02040503050406030204" pitchFamily="18" charset="0"/>
              </a:rPr>
              <a:t>A more sophisticated and detailed business analysis are required for  a new product idea that survives the  new product development screening stage.  </a:t>
            </a:r>
          </a:p>
          <a:p>
            <a:pPr marL="0" indent="0">
              <a:buNone/>
            </a:pPr>
            <a:endParaRPr lang="en-PH" sz="3500" dirty="0">
              <a:latin typeface="Cambria Math" panose="02040503050406030204" pitchFamily="18" charset="0"/>
              <a:ea typeface="Cambria Math" panose="02040503050406030204" pitchFamily="18" charset="0"/>
            </a:endParaRPr>
          </a:p>
          <a:p>
            <a:r>
              <a:rPr lang="en-PH" sz="3500" dirty="0">
                <a:latin typeface="Cambria Math" panose="02040503050406030204" pitchFamily="18" charset="0"/>
                <a:ea typeface="Cambria Math" panose="02040503050406030204" pitchFamily="18" charset="0"/>
              </a:rPr>
              <a:t>The costs involved in the proposed new product development  will be determined  through business analysis and  the profits one may make form the product  may be forecasted in future financial years. </a:t>
            </a:r>
          </a:p>
          <a:p>
            <a:pPr marL="0" indent="0">
              <a:buNone/>
            </a:pPr>
            <a:r>
              <a:rPr lang="en-PH" sz="3500" dirty="0">
                <a:latin typeface="Cambria Math" panose="02040503050406030204" pitchFamily="18" charset="0"/>
                <a:ea typeface="Cambria Math" panose="02040503050406030204" pitchFamily="18" charset="0"/>
              </a:rPr>
              <a:t> </a:t>
            </a:r>
          </a:p>
          <a:p>
            <a:r>
              <a:rPr lang="en-PH" sz="3500" dirty="0">
                <a:latin typeface="Cambria Math" panose="02040503050406030204" pitchFamily="18" charset="0"/>
                <a:ea typeface="Cambria Math" panose="02040503050406030204" pitchFamily="18" charset="0"/>
              </a:rPr>
              <a:t>Developing a product has  a substantial cost.   Inappropriate ideas  will be eliminated and unnecessary cost will be avoided through business analysis. </a:t>
            </a:r>
          </a:p>
          <a:p>
            <a:pPr marL="0" lvl="0" indent="0">
              <a:buNone/>
            </a:pPr>
            <a:endParaRPr lang="en-PH" sz="3200" dirty="0">
              <a:latin typeface="Cambria Math" panose="02040503050406030204" pitchFamily="18" charset="0"/>
              <a:ea typeface="Cambria Math" panose="02040503050406030204" pitchFamily="18" charset="0"/>
            </a:endParaRPr>
          </a:p>
          <a:p>
            <a:endParaRPr lang="en-PH" dirty="0"/>
          </a:p>
          <a:p>
            <a:pPr marL="0" indent="0">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61586374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a:t>
            </a:r>
          </a:p>
        </p:txBody>
      </p:sp>
      <p:sp>
        <p:nvSpPr>
          <p:cNvPr id="6" name="TextBox 5"/>
          <p:cNvSpPr txBox="1"/>
          <p:nvPr/>
        </p:nvSpPr>
        <p:spPr>
          <a:xfrm>
            <a:off x="600501" y="1874728"/>
            <a:ext cx="10563368" cy="3108543"/>
          </a:xfrm>
          <a:prstGeom prst="rect">
            <a:avLst/>
          </a:prstGeom>
          <a:noFill/>
        </p:spPr>
        <p:txBody>
          <a:bodyPr wrap="square" rtlCol="0">
            <a:spAutoFit/>
          </a:bodyPr>
          <a:lstStyle/>
          <a:p>
            <a:pPr marL="355600" algn="ctr"/>
            <a:r>
              <a:rPr lang="en-US" sz="4400" b="1" dirty="0">
                <a:latin typeface="Cambria Math" pitchFamily="18" charset="0"/>
                <a:ea typeface="Cambria Math" pitchFamily="18" charset="0"/>
              </a:rPr>
              <a:t>PRODUCT </a:t>
            </a:r>
          </a:p>
          <a:p>
            <a:pPr lvl="0"/>
            <a:endParaRPr lang="en-US" sz="3200" dirty="0">
              <a:latin typeface="Cambria Math" panose="02040503050406030204" pitchFamily="18" charset="0"/>
              <a:ea typeface="Cambria Math" panose="02040503050406030204" pitchFamily="18" charset="0"/>
            </a:endParaRPr>
          </a:p>
          <a:p>
            <a:pPr marL="641350" indent="-285750">
              <a:buFont typeface="Arial" panose="020B0604020202020204" pitchFamily="34" charset="0"/>
              <a:buChar char="•"/>
            </a:pPr>
            <a:r>
              <a:rPr lang="en-PH" sz="3200" dirty="0">
                <a:latin typeface="Cambria Math" panose="02040503050406030204" pitchFamily="18" charset="0"/>
                <a:ea typeface="Cambria Math" panose="02040503050406030204" pitchFamily="18" charset="0"/>
              </a:rPr>
              <a:t>something that is produced or made to be sold. </a:t>
            </a:r>
          </a:p>
          <a:p>
            <a:pPr marL="641350" indent="-285750">
              <a:buFont typeface="Arial" panose="020B0604020202020204" pitchFamily="34" charset="0"/>
              <a:buChar char="•"/>
            </a:pPr>
            <a:r>
              <a:rPr lang="en-PH" sz="3200" dirty="0">
                <a:latin typeface="Cambria Math" panose="02040503050406030204" pitchFamily="18" charset="0"/>
                <a:ea typeface="Cambria Math" panose="02040503050406030204" pitchFamily="18" charset="0"/>
              </a:rPr>
              <a:t>something that is being made and with a purpose to be sold to consumers. </a:t>
            </a:r>
            <a:endParaRPr lang="en-US" sz="3200" dirty="0">
              <a:latin typeface="Cambria Math" panose="02040503050406030204" pitchFamily="18" charset="0"/>
              <a:ea typeface="Cambria Math" panose="02040503050406030204" pitchFamily="18" charset="0"/>
            </a:endParaRPr>
          </a:p>
          <a:p>
            <a:pPr marL="355600"/>
            <a:endParaRPr lang="en-US" sz="2400" dirty="0">
              <a:latin typeface="Cambria Math" pitchFamily="18" charset="0"/>
              <a:ea typeface="Cambria Math" pitchFamily="18" charset="0"/>
            </a:endParaRPr>
          </a:p>
        </p:txBody>
      </p:sp>
    </p:spTree>
    <p:extLst>
      <p:ext uri="{BB962C8B-B14F-4D97-AF65-F5344CB8AC3E}">
        <p14:creationId xmlns:p14="http://schemas.microsoft.com/office/powerpoint/2010/main" val="420147252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 Design – Generating New Products</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650577" y="1077876"/>
            <a:ext cx="10515600" cy="4659245"/>
          </a:xfrm>
        </p:spPr>
        <p:txBody>
          <a:bodyPr>
            <a:normAutofit/>
          </a:bodyPr>
          <a:lstStyle/>
          <a:p>
            <a:pPr marL="0" indent="0" algn="ctr">
              <a:buNone/>
            </a:pPr>
            <a:r>
              <a:rPr lang="en-PH" sz="4400" b="1" dirty="0">
                <a:latin typeface="Cambria Math" panose="02040503050406030204" pitchFamily="18" charset="0"/>
                <a:ea typeface="Cambria Math" panose="02040503050406030204" pitchFamily="18" charset="0"/>
              </a:rPr>
              <a:t>STEPS IN ASSESSING THE VIABILITY OF  NEW PRODUCT</a:t>
            </a:r>
          </a:p>
          <a:p>
            <a:pPr marL="0" indent="0" algn="ctr">
              <a:buNone/>
            </a:pPr>
            <a:endParaRPr lang="en-PH" sz="4400" b="1" dirty="0">
              <a:latin typeface="Cambria Math" panose="02040503050406030204" pitchFamily="18" charset="0"/>
              <a:ea typeface="Cambria Math" panose="02040503050406030204" pitchFamily="18" charset="0"/>
            </a:endParaRPr>
          </a:p>
          <a:p>
            <a:pPr marL="457200" indent="-457200">
              <a:buAutoNum type="arabicPeriod"/>
            </a:pPr>
            <a:r>
              <a:rPr lang="en-PH" sz="3200" dirty="0">
                <a:latin typeface="Cambria Math" panose="02040503050406030204" pitchFamily="18" charset="0"/>
                <a:ea typeface="Cambria Math" panose="02040503050406030204" pitchFamily="18" charset="0"/>
              </a:rPr>
              <a:t>Estimate the price of the product.</a:t>
            </a:r>
          </a:p>
          <a:p>
            <a:pPr marL="514350" indent="-514350">
              <a:buFont typeface="Arial"/>
              <a:buAutoNum type="arabicPeriod"/>
            </a:pPr>
            <a:r>
              <a:rPr lang="en-PH" sz="3200" dirty="0">
                <a:latin typeface="Cambria Math" panose="02040503050406030204" pitchFamily="18" charset="0"/>
                <a:ea typeface="Cambria Math" panose="02040503050406030204" pitchFamily="18" charset="0"/>
              </a:rPr>
              <a:t>Identify the market  potential of the product.</a:t>
            </a:r>
          </a:p>
          <a:p>
            <a:pPr marL="514350" indent="-514350">
              <a:buFont typeface="Arial"/>
              <a:buAutoNum type="arabicPeriod"/>
            </a:pPr>
            <a:r>
              <a:rPr lang="en-PH" sz="3200" dirty="0">
                <a:latin typeface="Cambria Math" panose="02040503050406030204" pitchFamily="18" charset="0"/>
                <a:ea typeface="Cambria Math" panose="02040503050406030204" pitchFamily="18" charset="0"/>
              </a:rPr>
              <a:t>Forecast sales volume.</a:t>
            </a:r>
          </a:p>
          <a:p>
            <a:pPr marL="0" indent="0">
              <a:buNone/>
            </a:pPr>
            <a:endParaRPr lang="en-PH" sz="3200" dirty="0">
              <a:latin typeface="Cambria Math" panose="02040503050406030204" pitchFamily="18" charset="0"/>
              <a:ea typeface="Cambria Math" panose="02040503050406030204" pitchFamily="18" charset="0"/>
            </a:endParaRPr>
          </a:p>
          <a:p>
            <a:pPr marL="0" lvl="0" indent="0">
              <a:buNone/>
            </a:pPr>
            <a:endParaRPr lang="en-PH" sz="3200" dirty="0">
              <a:latin typeface="Cambria Math" panose="02040503050406030204" pitchFamily="18" charset="0"/>
              <a:ea typeface="Cambria Math" panose="02040503050406030204" pitchFamily="18" charset="0"/>
            </a:endParaRPr>
          </a:p>
          <a:p>
            <a:endParaRPr lang="en-PH" dirty="0"/>
          </a:p>
          <a:p>
            <a:pPr marL="0" indent="0">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34276510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 Design – Generating New Products</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650577" y="1077876"/>
            <a:ext cx="10515600" cy="4659245"/>
          </a:xfrm>
        </p:spPr>
        <p:txBody>
          <a:bodyPr>
            <a:normAutofit/>
          </a:bodyPr>
          <a:lstStyle/>
          <a:p>
            <a:pPr marL="0" indent="0" algn="ctr">
              <a:buNone/>
            </a:pPr>
            <a:r>
              <a:rPr lang="en-PH" sz="4400" b="1" dirty="0">
                <a:latin typeface="Cambria Math" panose="02040503050406030204" pitchFamily="18" charset="0"/>
                <a:ea typeface="Cambria Math" panose="02040503050406030204" pitchFamily="18" charset="0"/>
              </a:rPr>
              <a:t>STEPS IN ASSESSING THE VIABILITY OF  NEW PRODUCT</a:t>
            </a:r>
          </a:p>
          <a:p>
            <a:pPr marL="0" indent="0" algn="ctr">
              <a:buNone/>
            </a:pPr>
            <a:endParaRPr lang="en-PH" sz="4400" b="1" dirty="0">
              <a:latin typeface="Cambria Math" panose="02040503050406030204" pitchFamily="18" charset="0"/>
              <a:ea typeface="Cambria Math" panose="02040503050406030204" pitchFamily="18" charset="0"/>
            </a:endParaRPr>
          </a:p>
          <a:p>
            <a:pPr marL="457200" indent="-457200">
              <a:buAutoNum type="arabicPeriod" startAt="4"/>
            </a:pPr>
            <a:r>
              <a:rPr lang="en-PH" sz="3200" dirty="0">
                <a:latin typeface="Cambria Math" panose="02040503050406030204" pitchFamily="18" charset="0"/>
                <a:ea typeface="Cambria Math" panose="02040503050406030204" pitchFamily="18" charset="0"/>
              </a:rPr>
              <a:t>Identify the break-even point.</a:t>
            </a:r>
          </a:p>
          <a:p>
            <a:pPr marL="457200" indent="-457200">
              <a:buAutoNum type="arabicPeriod" startAt="4"/>
            </a:pPr>
            <a:r>
              <a:rPr lang="en-PH" sz="3200" dirty="0">
                <a:latin typeface="Cambria Math" panose="02040503050406030204" pitchFamily="18" charset="0"/>
                <a:ea typeface="Cambria Math" panose="02040503050406030204" pitchFamily="18" charset="0"/>
              </a:rPr>
              <a:t>Determine the minimum sale price.</a:t>
            </a:r>
          </a:p>
          <a:p>
            <a:pPr marL="457200" indent="-457200">
              <a:buAutoNum type="arabicPeriod" startAt="4"/>
            </a:pPr>
            <a:r>
              <a:rPr lang="en-PH" sz="3200" dirty="0">
                <a:latin typeface="Cambria Math" panose="02040503050406030204" pitchFamily="18" charset="0"/>
                <a:ea typeface="Cambria Math" panose="02040503050406030204" pitchFamily="18" charset="0"/>
              </a:rPr>
              <a:t>Consider the long term</a:t>
            </a:r>
          </a:p>
          <a:p>
            <a:pPr marL="457200" indent="-457200">
              <a:buAutoNum type="arabicPeriod" startAt="4"/>
            </a:pPr>
            <a:r>
              <a:rPr lang="en-PH" sz="3200" dirty="0">
                <a:latin typeface="Cambria Math" panose="02040503050406030204" pitchFamily="18" charset="0"/>
                <a:ea typeface="Cambria Math" panose="02040503050406030204" pitchFamily="18" charset="0"/>
              </a:rPr>
              <a:t>Scope your marketing strategy</a:t>
            </a:r>
          </a:p>
          <a:p>
            <a:pPr marL="0" indent="0">
              <a:buNone/>
            </a:pPr>
            <a:endParaRPr lang="en-PH" sz="3200" dirty="0">
              <a:latin typeface="Cambria Math" panose="02040503050406030204" pitchFamily="18" charset="0"/>
              <a:ea typeface="Cambria Math" panose="02040503050406030204" pitchFamily="18" charset="0"/>
            </a:endParaRPr>
          </a:p>
          <a:p>
            <a:pPr marL="0" lvl="0" indent="0">
              <a:buNone/>
            </a:pPr>
            <a:endParaRPr lang="en-PH" sz="3200" dirty="0">
              <a:latin typeface="Cambria Math" panose="02040503050406030204" pitchFamily="18" charset="0"/>
              <a:ea typeface="Cambria Math" panose="02040503050406030204" pitchFamily="18" charset="0"/>
            </a:endParaRPr>
          </a:p>
          <a:p>
            <a:endParaRPr lang="en-PH" dirty="0"/>
          </a:p>
          <a:p>
            <a:pPr marL="0" indent="0">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58822123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 Design – Generating New Products</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553595" y="1107637"/>
            <a:ext cx="10515600" cy="4979554"/>
          </a:xfrm>
        </p:spPr>
        <p:txBody>
          <a:bodyPr>
            <a:normAutofit/>
          </a:bodyPr>
          <a:lstStyle/>
          <a:p>
            <a:pPr marL="0" indent="0" algn="ctr">
              <a:buNone/>
            </a:pPr>
            <a:r>
              <a:rPr lang="en-PH" sz="4400" dirty="0">
                <a:latin typeface="Cambria Math" panose="02040503050406030204" pitchFamily="18" charset="0"/>
                <a:ea typeface="Cambria Math" panose="02040503050406030204" pitchFamily="18" charset="0"/>
              </a:rPr>
              <a:t>STEP #3 – NEW PRODUCT PROTOTYPES AND MARKET TESTING</a:t>
            </a:r>
          </a:p>
          <a:p>
            <a:pPr marL="0" indent="0" algn="ctr">
              <a:buNone/>
            </a:pPr>
            <a:endParaRPr lang="en-PH" sz="4400" dirty="0">
              <a:latin typeface="Cambria Math" panose="02040503050406030204" pitchFamily="18" charset="0"/>
              <a:ea typeface="Cambria Math" panose="02040503050406030204" pitchFamily="18" charset="0"/>
            </a:endParaRPr>
          </a:p>
          <a:p>
            <a:r>
              <a:rPr lang="en-PH" sz="3200" dirty="0">
                <a:latin typeface="Cambria Math" panose="02040503050406030204" pitchFamily="18" charset="0"/>
                <a:ea typeface="Cambria Math" panose="02040503050406030204" pitchFamily="18" charset="0"/>
              </a:rPr>
              <a:t>Prototype  development of product allows one to bring  the product to life for the first time and test it in its market.  </a:t>
            </a:r>
          </a:p>
          <a:p>
            <a:r>
              <a:rPr lang="en-PH" sz="3200" dirty="0">
                <a:latin typeface="Cambria Math" panose="02040503050406030204" pitchFamily="18" charset="0"/>
                <a:ea typeface="Cambria Math" panose="02040503050406030204" pitchFamily="18" charset="0"/>
              </a:rPr>
              <a:t>Preparing the product for market   entry will be possible  through investing in the market testing  of the prototype. </a:t>
            </a:r>
          </a:p>
          <a:p>
            <a:pPr marL="0" indent="0" algn="ctr">
              <a:buNone/>
            </a:pPr>
            <a:endParaRPr lang="en-PH" sz="4400" b="1" dirty="0">
              <a:latin typeface="Cambria Math" panose="02040503050406030204" pitchFamily="18" charset="0"/>
              <a:ea typeface="Cambria Math" panose="02040503050406030204" pitchFamily="18" charset="0"/>
            </a:endParaRPr>
          </a:p>
          <a:p>
            <a:pPr marL="0" indent="0" algn="ctr">
              <a:buNone/>
            </a:pPr>
            <a:endParaRPr lang="en-PH" sz="3500" dirty="0">
              <a:latin typeface="Cambria Math" panose="02040503050406030204" pitchFamily="18" charset="0"/>
              <a:ea typeface="Cambria Math" panose="02040503050406030204" pitchFamily="18" charset="0"/>
            </a:endParaRPr>
          </a:p>
          <a:p>
            <a:pPr marL="0" lvl="0" indent="0">
              <a:buNone/>
            </a:pPr>
            <a:endParaRPr lang="en-PH" sz="3200" dirty="0">
              <a:latin typeface="Cambria Math" panose="02040503050406030204" pitchFamily="18" charset="0"/>
              <a:ea typeface="Cambria Math" panose="02040503050406030204" pitchFamily="18" charset="0"/>
            </a:endParaRPr>
          </a:p>
          <a:p>
            <a:endParaRPr lang="en-PH" dirty="0"/>
          </a:p>
          <a:p>
            <a:pPr marL="0" indent="0">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18896598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 Design – Generating New Products</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553595" y="1107637"/>
            <a:ext cx="10515600" cy="4979554"/>
          </a:xfrm>
        </p:spPr>
        <p:txBody>
          <a:bodyPr>
            <a:normAutofit/>
          </a:bodyPr>
          <a:lstStyle/>
          <a:p>
            <a:pPr marL="0" indent="0" algn="ctr">
              <a:buNone/>
            </a:pPr>
            <a:r>
              <a:rPr lang="en-PH" sz="4400" b="1" dirty="0">
                <a:latin typeface="Cambria Math" panose="02040503050406030204" pitchFamily="18" charset="0"/>
                <a:ea typeface="Cambria Math" panose="02040503050406030204" pitchFamily="18" charset="0"/>
              </a:rPr>
              <a:t>THINGS TO CONSIDER  IN NEW PRODUCT PROTOTYPES AND MARKET TESTING</a:t>
            </a:r>
          </a:p>
          <a:p>
            <a:pPr marL="0" indent="0" algn="ctr">
              <a:buNone/>
            </a:pPr>
            <a:endParaRPr lang="en-PH" sz="4400" b="1" dirty="0">
              <a:latin typeface="Cambria Math" panose="02040503050406030204" pitchFamily="18" charset="0"/>
              <a:ea typeface="Cambria Math" panose="02040503050406030204" pitchFamily="18" charset="0"/>
            </a:endParaRPr>
          </a:p>
          <a:p>
            <a:pPr marL="457200" indent="-457200">
              <a:buFont typeface="+mj-lt"/>
              <a:buAutoNum type="arabicPeriod"/>
            </a:pPr>
            <a:r>
              <a:rPr lang="en-PH" sz="3200" dirty="0">
                <a:latin typeface="Cambria Math" panose="02040503050406030204" pitchFamily="18" charset="0"/>
                <a:ea typeface="Cambria Math" panose="02040503050406030204" pitchFamily="18" charset="0"/>
              </a:rPr>
              <a:t>Put someone in charge</a:t>
            </a:r>
          </a:p>
          <a:p>
            <a:pPr marL="457200" indent="-457200">
              <a:buFont typeface="+mj-lt"/>
              <a:buAutoNum type="arabicPeriod"/>
            </a:pPr>
            <a:r>
              <a:rPr lang="en-PH" sz="3200" dirty="0">
                <a:latin typeface="Cambria Math" panose="02040503050406030204" pitchFamily="18" charset="0"/>
                <a:ea typeface="Cambria Math" panose="02040503050406030204" pitchFamily="18" charset="0"/>
              </a:rPr>
              <a:t>Consult the experts</a:t>
            </a:r>
          </a:p>
          <a:p>
            <a:pPr marL="457200" indent="-457200">
              <a:buFont typeface="+mj-lt"/>
              <a:buAutoNum type="arabicPeriod"/>
            </a:pPr>
            <a:r>
              <a:rPr lang="en-PH" sz="3200" dirty="0">
                <a:latin typeface="Cambria Math" panose="02040503050406030204" pitchFamily="18" charset="0"/>
                <a:ea typeface="Cambria Math" panose="02040503050406030204" pitchFamily="18" charset="0"/>
              </a:rPr>
              <a:t>Protect intellectual property</a:t>
            </a:r>
          </a:p>
          <a:p>
            <a:pPr marL="457200" indent="-457200">
              <a:buFont typeface="+mj-lt"/>
              <a:buAutoNum type="arabicPeriod"/>
            </a:pPr>
            <a:r>
              <a:rPr lang="en-PH" sz="3200" dirty="0">
                <a:latin typeface="Cambria Math" panose="02040503050406030204" pitchFamily="18" charset="0"/>
                <a:ea typeface="Cambria Math" panose="02040503050406030204" pitchFamily="18" charset="0"/>
              </a:rPr>
              <a:t>Commission a product prototype</a:t>
            </a:r>
          </a:p>
          <a:p>
            <a:pPr marL="0" indent="0">
              <a:buNone/>
            </a:pPr>
            <a:endParaRPr lang="en-PH" sz="4400"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a:p>
            <a:pPr marL="0" indent="0" algn="ctr">
              <a:buNone/>
            </a:pPr>
            <a:endParaRPr lang="en-PH" sz="3500" dirty="0">
              <a:latin typeface="Cambria Math" panose="02040503050406030204" pitchFamily="18" charset="0"/>
              <a:ea typeface="Cambria Math" panose="02040503050406030204" pitchFamily="18" charset="0"/>
            </a:endParaRPr>
          </a:p>
          <a:p>
            <a:pPr marL="0" lvl="0" indent="0">
              <a:buNone/>
            </a:pPr>
            <a:endParaRPr lang="en-PH" sz="3200" dirty="0">
              <a:latin typeface="Cambria Math" panose="02040503050406030204" pitchFamily="18" charset="0"/>
              <a:ea typeface="Cambria Math" panose="02040503050406030204" pitchFamily="18" charset="0"/>
            </a:endParaRPr>
          </a:p>
          <a:p>
            <a:endParaRPr lang="en-PH" dirty="0"/>
          </a:p>
          <a:p>
            <a:pPr marL="0" indent="0">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25683467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 Design – Generating New Products</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553595" y="1523273"/>
            <a:ext cx="10515600" cy="4979554"/>
          </a:xfrm>
        </p:spPr>
        <p:txBody>
          <a:bodyPr>
            <a:normAutofit/>
          </a:bodyPr>
          <a:lstStyle/>
          <a:p>
            <a:pPr marL="0" indent="0">
              <a:buNone/>
            </a:pPr>
            <a:endParaRPr lang="en-PH" dirty="0"/>
          </a:p>
          <a:p>
            <a:pPr marL="457200" indent="-457200">
              <a:buAutoNum type="arabicPeriod" startAt="5"/>
            </a:pPr>
            <a:r>
              <a:rPr lang="en-PH" sz="3200" dirty="0">
                <a:latin typeface="Cambria Math" panose="02040503050406030204" pitchFamily="18" charset="0"/>
                <a:ea typeface="Cambria Math" panose="02040503050406030204" pitchFamily="18" charset="0"/>
              </a:rPr>
              <a:t>Test the product in action</a:t>
            </a:r>
          </a:p>
          <a:p>
            <a:pPr marL="457200" indent="-457200">
              <a:buAutoNum type="arabicPeriod" startAt="5"/>
            </a:pPr>
            <a:r>
              <a:rPr lang="en-PH" sz="3200" dirty="0">
                <a:latin typeface="Cambria Math" panose="02040503050406030204" pitchFamily="18" charset="0"/>
                <a:ea typeface="Cambria Math" panose="02040503050406030204" pitchFamily="18" charset="0"/>
              </a:rPr>
              <a:t>Run focus groups</a:t>
            </a:r>
          </a:p>
          <a:p>
            <a:pPr marL="457200" indent="-457200">
              <a:buAutoNum type="arabicPeriod" startAt="5"/>
            </a:pPr>
            <a:r>
              <a:rPr lang="en-PH" sz="3200" dirty="0">
                <a:latin typeface="Cambria Math" panose="02040503050406030204" pitchFamily="18" charset="0"/>
                <a:ea typeface="Cambria Math" panose="02040503050406030204" pitchFamily="18" charset="0"/>
              </a:rPr>
              <a:t>Make improvements</a:t>
            </a:r>
          </a:p>
          <a:p>
            <a:pPr marL="457200" indent="-457200">
              <a:buAutoNum type="arabicPeriod" startAt="5"/>
            </a:pPr>
            <a:r>
              <a:rPr lang="en-PH" sz="3200" dirty="0">
                <a:latin typeface="Cambria Math" panose="02040503050406030204" pitchFamily="18" charset="0"/>
                <a:ea typeface="Cambria Math" panose="02040503050406030204" pitchFamily="18" charset="0"/>
              </a:rPr>
              <a:t>Test it in the industry</a:t>
            </a:r>
          </a:p>
          <a:p>
            <a:pPr marL="457200" indent="-457200">
              <a:buAutoNum type="arabicPeriod" startAt="5"/>
            </a:pPr>
            <a:r>
              <a:rPr lang="en-PH" sz="3200" dirty="0">
                <a:latin typeface="Cambria Math" panose="02040503050406030204" pitchFamily="18" charset="0"/>
                <a:ea typeface="Cambria Math" panose="02040503050406030204" pitchFamily="18" charset="0"/>
              </a:rPr>
              <a:t>Develop a marketing strategy</a:t>
            </a:r>
          </a:p>
          <a:p>
            <a:pPr marL="457200" indent="-457200">
              <a:buAutoNum type="arabicPeriod" startAt="5"/>
            </a:pPr>
            <a:r>
              <a:rPr lang="en-PH" sz="3200" dirty="0">
                <a:latin typeface="Cambria Math" panose="02040503050406030204" pitchFamily="18" charset="0"/>
                <a:ea typeface="Cambria Math" panose="02040503050406030204" pitchFamily="18" charset="0"/>
              </a:rPr>
              <a:t>Develop a marketing plan</a:t>
            </a:r>
          </a:p>
          <a:p>
            <a:endParaRPr lang="en-PH" sz="4400"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a:p>
            <a:pPr marL="0" indent="0" algn="ctr">
              <a:buNone/>
            </a:pPr>
            <a:endParaRPr lang="en-PH" sz="3500" dirty="0">
              <a:latin typeface="Cambria Math" panose="02040503050406030204" pitchFamily="18" charset="0"/>
              <a:ea typeface="Cambria Math" panose="02040503050406030204" pitchFamily="18" charset="0"/>
            </a:endParaRPr>
          </a:p>
          <a:p>
            <a:pPr marL="0" lvl="0" indent="0">
              <a:buNone/>
            </a:pPr>
            <a:endParaRPr lang="en-PH" sz="3200" dirty="0">
              <a:latin typeface="Cambria Math" panose="02040503050406030204" pitchFamily="18" charset="0"/>
              <a:ea typeface="Cambria Math" panose="02040503050406030204" pitchFamily="18" charset="0"/>
            </a:endParaRPr>
          </a:p>
          <a:p>
            <a:endParaRPr lang="en-PH" dirty="0"/>
          </a:p>
          <a:p>
            <a:pPr marL="0" indent="0">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78261102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 Design – Generating New Products</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553595" y="1107637"/>
            <a:ext cx="10515600" cy="4979554"/>
          </a:xfrm>
        </p:spPr>
        <p:txBody>
          <a:bodyPr>
            <a:normAutofit/>
          </a:bodyPr>
          <a:lstStyle/>
          <a:p>
            <a:pPr marL="0" indent="0" algn="ctr">
              <a:buNone/>
            </a:pPr>
            <a:r>
              <a:rPr lang="en-PH" sz="4400" b="1" dirty="0">
                <a:latin typeface="Cambria Math" panose="02040503050406030204" pitchFamily="18" charset="0"/>
                <a:ea typeface="Cambria Math" panose="02040503050406030204" pitchFamily="18" charset="0"/>
              </a:rPr>
              <a:t>STEP #4 – LAUNCHING AND  COMMERCIALIZING NEW  PRODUCTS</a:t>
            </a:r>
          </a:p>
          <a:p>
            <a:pPr marL="0" indent="0" algn="ctr">
              <a:buNone/>
            </a:pPr>
            <a:endParaRPr lang="en-PH" sz="4400" b="1" dirty="0">
              <a:latin typeface="Cambria Math" panose="02040503050406030204" pitchFamily="18" charset="0"/>
              <a:ea typeface="Cambria Math" panose="02040503050406030204" pitchFamily="18" charset="0"/>
            </a:endParaRPr>
          </a:p>
          <a:p>
            <a:r>
              <a:rPr lang="en-PH" sz="3200" dirty="0">
                <a:latin typeface="Cambria Math" panose="02040503050406030204" pitchFamily="18" charset="0"/>
                <a:ea typeface="Cambria Math" panose="02040503050406030204" pitchFamily="18" charset="0"/>
              </a:rPr>
              <a:t>New product introduction is an important  achievement for business.  </a:t>
            </a:r>
          </a:p>
          <a:p>
            <a:r>
              <a:rPr lang="en-PH" sz="3200" dirty="0">
                <a:latin typeface="Cambria Math" panose="02040503050406030204" pitchFamily="18" charset="0"/>
                <a:ea typeface="Cambria Math" panose="02040503050406030204" pitchFamily="18" charset="0"/>
              </a:rPr>
              <a:t> The final and important  step in the new product development process is the launching  new product. </a:t>
            </a:r>
          </a:p>
          <a:p>
            <a:pPr marL="0" indent="0">
              <a:buNone/>
            </a:pPr>
            <a:endParaRPr lang="en-PH" sz="4400" dirty="0">
              <a:latin typeface="Cambria Math" panose="02040503050406030204" pitchFamily="18" charset="0"/>
              <a:ea typeface="Cambria Math" panose="02040503050406030204" pitchFamily="18" charset="0"/>
            </a:endParaRPr>
          </a:p>
          <a:p>
            <a:pPr marL="0" indent="0" algn="ctr">
              <a:buNone/>
            </a:pPr>
            <a:endParaRPr lang="en-PH" sz="4400" dirty="0">
              <a:latin typeface="Cambria Math" panose="02040503050406030204" pitchFamily="18" charset="0"/>
              <a:ea typeface="Cambria Math" panose="02040503050406030204" pitchFamily="18" charset="0"/>
            </a:endParaRPr>
          </a:p>
          <a:p>
            <a:pPr marL="0" indent="0" algn="ctr">
              <a:buNone/>
            </a:pPr>
            <a:endParaRPr lang="en-PH" sz="3500" dirty="0">
              <a:latin typeface="Cambria Math" panose="02040503050406030204" pitchFamily="18" charset="0"/>
              <a:ea typeface="Cambria Math" panose="02040503050406030204" pitchFamily="18" charset="0"/>
            </a:endParaRPr>
          </a:p>
          <a:p>
            <a:pPr marL="0" lvl="0" indent="0">
              <a:buNone/>
            </a:pPr>
            <a:endParaRPr lang="en-PH" sz="3200" dirty="0">
              <a:latin typeface="Cambria Math" panose="02040503050406030204" pitchFamily="18" charset="0"/>
              <a:ea typeface="Cambria Math" panose="02040503050406030204" pitchFamily="18" charset="0"/>
            </a:endParaRPr>
          </a:p>
          <a:p>
            <a:endParaRPr lang="en-PH" dirty="0"/>
          </a:p>
          <a:p>
            <a:pPr marL="0" indent="0">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26655343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 Design – Generating New Products</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553595" y="1107637"/>
            <a:ext cx="10515600" cy="4979554"/>
          </a:xfrm>
        </p:spPr>
        <p:txBody>
          <a:bodyPr>
            <a:normAutofit/>
          </a:bodyPr>
          <a:lstStyle/>
          <a:p>
            <a:pPr marL="0" indent="0">
              <a:buNone/>
            </a:pPr>
            <a:endParaRPr lang="en-PH" sz="3200" dirty="0">
              <a:latin typeface="Cambria Math" panose="02040503050406030204" pitchFamily="18" charset="0"/>
              <a:ea typeface="Cambria Math" panose="02040503050406030204" pitchFamily="18" charset="0"/>
            </a:endParaRPr>
          </a:p>
          <a:p>
            <a:pPr marL="0" indent="0">
              <a:buNone/>
            </a:pPr>
            <a:endParaRPr lang="en-PH" sz="3200" dirty="0">
              <a:latin typeface="Cambria Math" panose="02040503050406030204" pitchFamily="18" charset="0"/>
              <a:ea typeface="Cambria Math" panose="02040503050406030204" pitchFamily="18" charset="0"/>
            </a:endParaRPr>
          </a:p>
          <a:p>
            <a:r>
              <a:rPr lang="en-PH" sz="3200" dirty="0">
                <a:latin typeface="Cambria Math" panose="02040503050406030204" pitchFamily="18" charset="0"/>
                <a:ea typeface="Cambria Math" panose="02040503050406030204" pitchFamily="18" charset="0"/>
              </a:rPr>
              <a:t>When, how and where to launch the product should be decided because these will determine its early market impact. </a:t>
            </a:r>
          </a:p>
          <a:p>
            <a:r>
              <a:rPr lang="en-PH" sz="3200" dirty="0">
                <a:latin typeface="Cambria Math" panose="02040503050406030204" pitchFamily="18" charset="0"/>
                <a:ea typeface="Cambria Math" panose="02040503050406030204" pitchFamily="18" charset="0"/>
              </a:rPr>
              <a:t>What will direct the business’ product launch will be  the marketing strategy and marketing plan of the business. </a:t>
            </a:r>
          </a:p>
          <a:p>
            <a:pPr marL="0" indent="0">
              <a:buNone/>
            </a:pPr>
            <a:endParaRPr lang="en-PH" sz="4400" dirty="0">
              <a:latin typeface="Cambria Math" panose="02040503050406030204" pitchFamily="18" charset="0"/>
              <a:ea typeface="Cambria Math" panose="02040503050406030204" pitchFamily="18" charset="0"/>
            </a:endParaRPr>
          </a:p>
          <a:p>
            <a:pPr marL="0" indent="0" algn="ctr">
              <a:buNone/>
            </a:pPr>
            <a:endParaRPr lang="en-PH" sz="4400" dirty="0">
              <a:latin typeface="Cambria Math" panose="02040503050406030204" pitchFamily="18" charset="0"/>
              <a:ea typeface="Cambria Math" panose="02040503050406030204" pitchFamily="18" charset="0"/>
            </a:endParaRPr>
          </a:p>
          <a:p>
            <a:pPr marL="0" indent="0" algn="ctr">
              <a:buNone/>
            </a:pPr>
            <a:endParaRPr lang="en-PH" sz="3500" dirty="0">
              <a:latin typeface="Cambria Math" panose="02040503050406030204" pitchFamily="18" charset="0"/>
              <a:ea typeface="Cambria Math" panose="02040503050406030204" pitchFamily="18" charset="0"/>
            </a:endParaRPr>
          </a:p>
          <a:p>
            <a:pPr marL="0" lvl="0" indent="0">
              <a:buNone/>
            </a:pPr>
            <a:endParaRPr lang="en-PH" sz="3200" dirty="0">
              <a:latin typeface="Cambria Math" panose="02040503050406030204" pitchFamily="18" charset="0"/>
              <a:ea typeface="Cambria Math" panose="02040503050406030204" pitchFamily="18" charset="0"/>
            </a:endParaRPr>
          </a:p>
          <a:p>
            <a:endParaRPr lang="en-PH" dirty="0"/>
          </a:p>
          <a:p>
            <a:pPr marL="0" indent="0">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41183354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 Development</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553595" y="1107637"/>
            <a:ext cx="10515600" cy="4979554"/>
          </a:xfrm>
        </p:spPr>
        <p:txBody>
          <a:bodyPr>
            <a:normAutofit fontScale="92500" lnSpcReduction="20000"/>
          </a:bodyPr>
          <a:lstStyle/>
          <a:p>
            <a:pPr marL="0" indent="0" algn="ctr">
              <a:buNone/>
            </a:pPr>
            <a:r>
              <a:rPr lang="en-PH" sz="4400" b="1" dirty="0">
                <a:latin typeface="Cambria Math" panose="02040503050406030204" pitchFamily="18" charset="0"/>
                <a:ea typeface="Cambria Math" panose="02040503050406030204" pitchFamily="18" charset="0"/>
              </a:rPr>
              <a:t>NEW PRODUCT DEVELOPMENT STRATEGIES</a:t>
            </a:r>
          </a:p>
          <a:p>
            <a:pPr marL="0" indent="0" algn="ctr">
              <a:buNone/>
            </a:pPr>
            <a:endParaRPr lang="en-PH" sz="4400" b="1" dirty="0">
              <a:latin typeface="Cambria Math" panose="02040503050406030204" pitchFamily="18" charset="0"/>
              <a:ea typeface="Cambria Math" panose="02040503050406030204" pitchFamily="18" charset="0"/>
            </a:endParaRPr>
          </a:p>
          <a:p>
            <a:pPr marL="742950" indent="-742950">
              <a:buFont typeface="+mj-lt"/>
              <a:buAutoNum type="arabicPeriod"/>
            </a:pPr>
            <a:r>
              <a:rPr lang="en-PH" sz="3200" dirty="0">
                <a:latin typeface="Cambria Math" panose="02040503050406030204" pitchFamily="18" charset="0"/>
                <a:ea typeface="Cambria Math" panose="02040503050406030204" pitchFamily="18" charset="0"/>
              </a:rPr>
              <a:t>Acquisition – It refers to purchasing the  whole company, a </a:t>
            </a:r>
            <a:br>
              <a:rPr lang="en-PH" sz="3200" dirty="0">
                <a:latin typeface="Cambria Math" panose="02040503050406030204" pitchFamily="18" charset="0"/>
                <a:ea typeface="Cambria Math" panose="02040503050406030204" pitchFamily="18" charset="0"/>
              </a:rPr>
            </a:br>
            <a:r>
              <a:rPr lang="en-PH" sz="3200" dirty="0">
                <a:latin typeface="Cambria Math" panose="02040503050406030204" pitchFamily="18" charset="0"/>
                <a:ea typeface="Cambria Math" panose="02040503050406030204" pitchFamily="18" charset="0"/>
              </a:rPr>
              <a:t>          patent or a  license to produce another  product.  </a:t>
            </a:r>
          </a:p>
          <a:p>
            <a:pPr marL="742950" indent="-742950">
              <a:buFont typeface="+mj-lt"/>
              <a:buAutoNum type="arabicPeriod"/>
            </a:pPr>
            <a:r>
              <a:rPr lang="en-PH" sz="3200" dirty="0">
                <a:latin typeface="Cambria Math" panose="02040503050406030204" pitchFamily="18" charset="0"/>
                <a:ea typeface="Cambria Math" panose="02040503050406030204" pitchFamily="18" charset="0"/>
              </a:rPr>
              <a:t>New product development efforts – refers to company’s </a:t>
            </a:r>
            <a:br>
              <a:rPr lang="en-PH" sz="3200" dirty="0">
                <a:latin typeface="Cambria Math" panose="02040503050406030204" pitchFamily="18" charset="0"/>
                <a:ea typeface="Cambria Math" panose="02040503050406030204" pitchFamily="18" charset="0"/>
              </a:rPr>
            </a:br>
            <a:r>
              <a:rPr lang="en-PH" sz="3200" dirty="0">
                <a:latin typeface="Cambria Math" panose="02040503050406030204" pitchFamily="18" charset="0"/>
                <a:ea typeface="Cambria Math" panose="02040503050406030204" pitchFamily="18" charset="0"/>
              </a:rPr>
              <a:t>          own new product development efforts and it can be </a:t>
            </a:r>
            <a:br>
              <a:rPr lang="en-PH" sz="3200" dirty="0">
                <a:latin typeface="Cambria Math" panose="02040503050406030204" pitchFamily="18" charset="0"/>
                <a:ea typeface="Cambria Math" panose="02040503050406030204" pitchFamily="18" charset="0"/>
              </a:rPr>
            </a:br>
            <a:r>
              <a:rPr lang="en-PH" sz="3200" dirty="0">
                <a:latin typeface="Cambria Math" panose="02040503050406030204" pitchFamily="18" charset="0"/>
                <a:ea typeface="Cambria Math" panose="02040503050406030204" pitchFamily="18" charset="0"/>
              </a:rPr>
              <a:t>          in the form of </a:t>
            </a:r>
          </a:p>
          <a:p>
            <a:pPr marL="1620838" indent="-276225"/>
            <a:r>
              <a:rPr lang="en-PH" sz="3200" b="1" dirty="0">
                <a:latin typeface="Cambria Math" panose="02040503050406030204" pitchFamily="18" charset="0"/>
                <a:ea typeface="Cambria Math" panose="02040503050406030204" pitchFamily="18" charset="0"/>
              </a:rPr>
              <a:t> </a:t>
            </a:r>
            <a:r>
              <a:rPr lang="en-PH" sz="3200" dirty="0">
                <a:latin typeface="Cambria Math" panose="02040503050406030204" pitchFamily="18" charset="0"/>
                <a:ea typeface="Cambria Math" panose="02040503050406030204" pitchFamily="18" charset="0"/>
              </a:rPr>
              <a:t>Original  products</a:t>
            </a:r>
          </a:p>
          <a:p>
            <a:pPr lvl="3"/>
            <a:r>
              <a:rPr lang="en-PH" sz="3200" dirty="0">
                <a:latin typeface="Cambria Math" panose="02040503050406030204" pitchFamily="18" charset="0"/>
                <a:ea typeface="Cambria Math" panose="02040503050406030204" pitchFamily="18" charset="0"/>
              </a:rPr>
              <a:t>Product improvements</a:t>
            </a:r>
          </a:p>
          <a:p>
            <a:pPr lvl="3"/>
            <a:r>
              <a:rPr lang="en-PH" sz="3200" dirty="0">
                <a:latin typeface="Cambria Math" panose="02040503050406030204" pitchFamily="18" charset="0"/>
                <a:ea typeface="Cambria Math" panose="02040503050406030204" pitchFamily="18" charset="0"/>
              </a:rPr>
              <a:t>Product modifications</a:t>
            </a:r>
          </a:p>
          <a:p>
            <a:pPr lvl="3"/>
            <a:r>
              <a:rPr lang="en-PH" sz="3200" dirty="0">
                <a:latin typeface="Cambria Math" panose="02040503050406030204" pitchFamily="18" charset="0"/>
                <a:ea typeface="Cambria Math" panose="02040503050406030204" pitchFamily="18" charset="0"/>
              </a:rPr>
              <a:t>New brands</a:t>
            </a:r>
          </a:p>
          <a:p>
            <a:pPr marL="742950" indent="-742950">
              <a:buFont typeface="+mj-lt"/>
              <a:buAutoNum type="arabicPeriod"/>
            </a:pPr>
            <a:endParaRPr lang="en-PH" sz="4400" dirty="0">
              <a:latin typeface="Cambria Math" panose="02040503050406030204" pitchFamily="18" charset="0"/>
              <a:ea typeface="Cambria Math" panose="02040503050406030204" pitchFamily="18" charset="0"/>
            </a:endParaRPr>
          </a:p>
          <a:p>
            <a:pPr marL="0" indent="0" algn="ctr">
              <a:buNone/>
            </a:pPr>
            <a:endParaRPr lang="en-PH" sz="4400" dirty="0">
              <a:latin typeface="Cambria Math" panose="02040503050406030204" pitchFamily="18" charset="0"/>
              <a:ea typeface="Cambria Math" panose="02040503050406030204" pitchFamily="18" charset="0"/>
            </a:endParaRPr>
          </a:p>
          <a:p>
            <a:pPr marL="0" indent="0" algn="ctr">
              <a:buNone/>
            </a:pPr>
            <a:endParaRPr lang="en-PH" sz="3500" dirty="0">
              <a:latin typeface="Cambria Math" panose="02040503050406030204" pitchFamily="18" charset="0"/>
              <a:ea typeface="Cambria Math" panose="02040503050406030204" pitchFamily="18" charset="0"/>
            </a:endParaRPr>
          </a:p>
          <a:p>
            <a:pPr marL="0" lvl="0" indent="0">
              <a:buNone/>
            </a:pPr>
            <a:endParaRPr lang="en-PH" sz="3200" dirty="0">
              <a:latin typeface="Cambria Math" panose="02040503050406030204" pitchFamily="18" charset="0"/>
              <a:ea typeface="Cambria Math" panose="02040503050406030204" pitchFamily="18" charset="0"/>
            </a:endParaRPr>
          </a:p>
          <a:p>
            <a:endParaRPr lang="en-PH" dirty="0"/>
          </a:p>
          <a:p>
            <a:pPr marL="0" indent="0">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86410807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 Development</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553595" y="1388434"/>
            <a:ext cx="10515600" cy="4979554"/>
          </a:xfrm>
        </p:spPr>
        <p:txBody>
          <a:bodyPr>
            <a:normAutofit/>
          </a:bodyPr>
          <a:lstStyle/>
          <a:p>
            <a:pPr marL="0" indent="0" algn="ctr">
              <a:buNone/>
            </a:pPr>
            <a:r>
              <a:rPr lang="en-PH" sz="4400" b="1" dirty="0">
                <a:latin typeface="Cambria Math" panose="02040503050406030204" pitchFamily="18" charset="0"/>
                <a:ea typeface="Cambria Math" panose="02040503050406030204" pitchFamily="18" charset="0"/>
              </a:rPr>
              <a:t>TYPES OF NEW PRODUCTS</a:t>
            </a:r>
          </a:p>
          <a:p>
            <a:pPr marL="0" indent="0" algn="ctr">
              <a:buNone/>
            </a:pPr>
            <a:endParaRPr lang="en-PH" sz="4400" b="1" dirty="0">
              <a:latin typeface="Cambria Math" panose="02040503050406030204" pitchFamily="18" charset="0"/>
              <a:ea typeface="Cambria Math" panose="02040503050406030204" pitchFamily="18" charset="0"/>
            </a:endParaRPr>
          </a:p>
          <a:p>
            <a:pPr marL="457200" indent="-457200">
              <a:buAutoNum type="arabicPeriod"/>
            </a:pPr>
            <a:r>
              <a:rPr lang="en-PH" dirty="0"/>
              <a:t>   </a:t>
            </a:r>
            <a:r>
              <a:rPr lang="en-PH" sz="3200" dirty="0">
                <a:latin typeface="Cambria Math" panose="02040503050406030204" pitchFamily="18" charset="0"/>
                <a:ea typeface="Cambria Math" panose="02040503050406030204" pitchFamily="18" charset="0"/>
              </a:rPr>
              <a:t>New-to-the-world products </a:t>
            </a:r>
          </a:p>
          <a:p>
            <a:pPr marL="742950" indent="-742950">
              <a:buAutoNum type="arabicPeriod"/>
            </a:pPr>
            <a:r>
              <a:rPr lang="en-PH" sz="3200" dirty="0">
                <a:latin typeface="Cambria Math" panose="02040503050406030204" pitchFamily="18" charset="0"/>
                <a:ea typeface="Cambria Math" panose="02040503050406030204" pitchFamily="18" charset="0"/>
              </a:rPr>
              <a:t>New category entries </a:t>
            </a:r>
          </a:p>
          <a:p>
            <a:pPr marL="742950" indent="-742950">
              <a:buAutoNum type="arabicPeriod"/>
            </a:pPr>
            <a:r>
              <a:rPr lang="en-PH" sz="3200" dirty="0">
                <a:latin typeface="Cambria Math" panose="02040503050406030204" pitchFamily="18" charset="0"/>
                <a:ea typeface="Cambria Math" panose="02040503050406030204" pitchFamily="18" charset="0"/>
              </a:rPr>
              <a:t>Additions to product lines </a:t>
            </a:r>
          </a:p>
          <a:p>
            <a:pPr marL="742950" indent="-742950">
              <a:buAutoNum type="arabicPeriod"/>
            </a:pPr>
            <a:r>
              <a:rPr lang="en-PH" sz="3200" dirty="0">
                <a:latin typeface="Cambria Math" panose="02040503050406030204" pitchFamily="18" charset="0"/>
                <a:ea typeface="Cambria Math" panose="02040503050406030204" pitchFamily="18" charset="0"/>
              </a:rPr>
              <a:t>Product improvements</a:t>
            </a:r>
          </a:p>
          <a:p>
            <a:pPr marL="0" indent="0" algn="ctr">
              <a:buNone/>
            </a:pPr>
            <a:endParaRPr lang="en-PH" sz="4400" dirty="0">
              <a:latin typeface="Cambria Math" panose="02040503050406030204" pitchFamily="18" charset="0"/>
              <a:ea typeface="Cambria Math" panose="02040503050406030204" pitchFamily="18" charset="0"/>
            </a:endParaRPr>
          </a:p>
          <a:p>
            <a:pPr marL="0" indent="0" algn="ctr">
              <a:buNone/>
            </a:pPr>
            <a:endParaRPr lang="en-PH" sz="3500" dirty="0">
              <a:latin typeface="Cambria Math" panose="02040503050406030204" pitchFamily="18" charset="0"/>
              <a:ea typeface="Cambria Math" panose="02040503050406030204" pitchFamily="18" charset="0"/>
            </a:endParaRPr>
          </a:p>
          <a:p>
            <a:pPr marL="0" lvl="0" indent="0">
              <a:buNone/>
            </a:pPr>
            <a:endParaRPr lang="en-PH" sz="3200" dirty="0">
              <a:latin typeface="Cambria Math" panose="02040503050406030204" pitchFamily="18" charset="0"/>
              <a:ea typeface="Cambria Math" panose="02040503050406030204" pitchFamily="18" charset="0"/>
            </a:endParaRPr>
          </a:p>
          <a:p>
            <a:endParaRPr lang="en-PH" dirty="0"/>
          </a:p>
          <a:p>
            <a:pPr marL="0" indent="0">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55839774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 Development</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553595" y="1826932"/>
            <a:ext cx="10515600" cy="4979554"/>
          </a:xfrm>
        </p:spPr>
        <p:txBody>
          <a:bodyPr>
            <a:normAutofit/>
          </a:bodyPr>
          <a:lstStyle/>
          <a:p>
            <a:pPr marL="0" indent="0" algn="ctr">
              <a:buNone/>
            </a:pPr>
            <a:r>
              <a:rPr lang="en-PH" sz="4400" b="1" dirty="0">
                <a:latin typeface="Cambria Math" panose="02040503050406030204" pitchFamily="18" charset="0"/>
                <a:ea typeface="Cambria Math" panose="02040503050406030204" pitchFamily="18" charset="0"/>
              </a:rPr>
              <a:t>1.    NEW-TO-THE-WORLD PRODUCTS </a:t>
            </a:r>
          </a:p>
          <a:p>
            <a:pPr marL="0" indent="0" algn="ctr">
              <a:buNone/>
            </a:pPr>
            <a:endParaRPr lang="en-PH" sz="4400" dirty="0">
              <a:latin typeface="Cambria Math" panose="02040503050406030204" pitchFamily="18" charset="0"/>
              <a:ea typeface="Cambria Math" panose="02040503050406030204" pitchFamily="18" charset="0"/>
            </a:endParaRPr>
          </a:p>
          <a:p>
            <a:pPr marL="0" indent="0" algn="ctr">
              <a:buNone/>
            </a:pPr>
            <a:r>
              <a:rPr lang="en-PH" sz="3200" dirty="0">
                <a:latin typeface="Cambria Math" panose="02040503050406030204" pitchFamily="18" charset="0"/>
                <a:ea typeface="Cambria Math" panose="02040503050406030204" pitchFamily="18" charset="0"/>
              </a:rPr>
              <a:t>these refer to inventions such as first automobile or laptop.  Most of them are simply improvements on existing products and  are very rare</a:t>
            </a:r>
            <a:r>
              <a:rPr lang="en-PH" dirty="0"/>
              <a:t>. </a:t>
            </a:r>
          </a:p>
          <a:p>
            <a:pPr marL="0" indent="0" algn="ctr">
              <a:buNone/>
            </a:pPr>
            <a:endParaRPr lang="en-PH" sz="3500" dirty="0">
              <a:latin typeface="Cambria Math" panose="02040503050406030204" pitchFamily="18" charset="0"/>
              <a:ea typeface="Cambria Math" panose="02040503050406030204" pitchFamily="18" charset="0"/>
            </a:endParaRPr>
          </a:p>
          <a:p>
            <a:pPr marL="0" lvl="0" indent="0">
              <a:buNone/>
            </a:pPr>
            <a:endParaRPr lang="en-PH" sz="3200" dirty="0">
              <a:latin typeface="Cambria Math" panose="02040503050406030204" pitchFamily="18" charset="0"/>
              <a:ea typeface="Cambria Math" panose="02040503050406030204" pitchFamily="18" charset="0"/>
            </a:endParaRPr>
          </a:p>
          <a:p>
            <a:endParaRPr lang="en-PH" dirty="0"/>
          </a:p>
          <a:p>
            <a:pPr marL="0" indent="0">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63263189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a:t>
            </a:r>
          </a:p>
        </p:txBody>
      </p:sp>
      <p:sp>
        <p:nvSpPr>
          <p:cNvPr id="6" name="TextBox 5"/>
          <p:cNvSpPr txBox="1"/>
          <p:nvPr/>
        </p:nvSpPr>
        <p:spPr>
          <a:xfrm>
            <a:off x="600501" y="1323535"/>
            <a:ext cx="10563368" cy="3108543"/>
          </a:xfrm>
          <a:prstGeom prst="rect">
            <a:avLst/>
          </a:prstGeom>
          <a:noFill/>
        </p:spPr>
        <p:txBody>
          <a:bodyPr wrap="square" rtlCol="0">
            <a:spAutoFit/>
          </a:bodyPr>
          <a:lstStyle/>
          <a:p>
            <a:pPr marL="355600" algn="ctr"/>
            <a:r>
              <a:rPr lang="en-US" sz="4400" b="1" dirty="0">
                <a:latin typeface="Cambria Math" pitchFamily="18" charset="0"/>
                <a:ea typeface="Cambria Math" pitchFamily="18" charset="0"/>
              </a:rPr>
              <a:t>FORMS OF PRODUCT </a:t>
            </a:r>
          </a:p>
          <a:p>
            <a:pPr lvl="0"/>
            <a:endParaRPr lang="en-US" sz="3200" dirty="0">
              <a:latin typeface="Cambria Math" panose="02040503050406030204" pitchFamily="18" charset="0"/>
              <a:ea typeface="Cambria Math" panose="02040503050406030204" pitchFamily="18" charset="0"/>
            </a:endParaRPr>
          </a:p>
          <a:p>
            <a:pPr lvl="0"/>
            <a:endParaRPr lang="en-US" sz="3200" dirty="0">
              <a:latin typeface="Cambria Math" panose="02040503050406030204" pitchFamily="18" charset="0"/>
              <a:ea typeface="Cambria Math" panose="02040503050406030204" pitchFamily="18" charset="0"/>
            </a:endParaRPr>
          </a:p>
          <a:p>
            <a:pPr marL="812800" indent="-457200">
              <a:buFont typeface="+mj-lt"/>
              <a:buAutoNum type="arabicPeriod"/>
            </a:pPr>
            <a:r>
              <a:rPr lang="en-US" sz="3200" dirty="0">
                <a:latin typeface="Cambria Math" panose="02040503050406030204" pitchFamily="18" charset="0"/>
                <a:ea typeface="Cambria Math" panose="02040503050406030204" pitchFamily="18" charset="0"/>
              </a:rPr>
              <a:t>PRODUCT -</a:t>
            </a:r>
            <a:r>
              <a:rPr lang="en-PH" sz="3200" dirty="0">
                <a:latin typeface="Cambria Math" panose="02040503050406030204" pitchFamily="18" charset="0"/>
                <a:ea typeface="Cambria Math" panose="02040503050406030204" pitchFamily="18" charset="0"/>
              </a:rPr>
              <a:t> tangible type of products.</a:t>
            </a:r>
          </a:p>
          <a:p>
            <a:pPr marL="812800" indent="-457200">
              <a:buFont typeface="+mj-lt"/>
              <a:buAutoNum type="arabicPeriod"/>
            </a:pPr>
            <a:r>
              <a:rPr lang="en-PH" sz="3200" dirty="0">
                <a:latin typeface="Cambria Math" panose="02040503050406030204" pitchFamily="18" charset="0"/>
                <a:ea typeface="Cambria Math" panose="02040503050406030204" pitchFamily="18" charset="0"/>
              </a:rPr>
              <a:t>SERVICE -  intangible type of products. </a:t>
            </a:r>
          </a:p>
          <a:p>
            <a:pPr marL="812800" indent="-457200">
              <a:buFont typeface="+mj-lt"/>
              <a:buAutoNum type="arabicPeriod"/>
            </a:pPr>
            <a:endParaRPr lang="en-US" sz="2400" dirty="0">
              <a:latin typeface="Cambria Math" pitchFamily="18" charset="0"/>
              <a:ea typeface="Cambria Math" pitchFamily="18" charset="0"/>
            </a:endParaRPr>
          </a:p>
        </p:txBody>
      </p:sp>
    </p:spTree>
    <p:extLst>
      <p:ext uri="{BB962C8B-B14F-4D97-AF65-F5344CB8AC3E}">
        <p14:creationId xmlns:p14="http://schemas.microsoft.com/office/powerpoint/2010/main" val="33640592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 Development</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553595" y="1826932"/>
            <a:ext cx="10515600" cy="4979554"/>
          </a:xfrm>
        </p:spPr>
        <p:txBody>
          <a:bodyPr>
            <a:normAutofit/>
          </a:bodyPr>
          <a:lstStyle/>
          <a:p>
            <a:pPr marL="0" indent="0" algn="ctr">
              <a:buNone/>
            </a:pPr>
            <a:r>
              <a:rPr lang="en-PH" sz="4400" b="1" dirty="0">
                <a:latin typeface="Cambria Math" panose="02040503050406030204" pitchFamily="18" charset="0"/>
                <a:ea typeface="Cambria Math" panose="02040503050406030204" pitchFamily="18" charset="0"/>
              </a:rPr>
              <a:t>2. NEW CATEGORY ENTRIES</a:t>
            </a:r>
          </a:p>
          <a:p>
            <a:pPr marL="0" indent="0" algn="ctr">
              <a:buNone/>
            </a:pPr>
            <a:endParaRPr lang="en-PH" sz="4400" dirty="0">
              <a:latin typeface="Cambria Math" panose="02040503050406030204" pitchFamily="18" charset="0"/>
              <a:ea typeface="Cambria Math" panose="02040503050406030204" pitchFamily="18" charset="0"/>
            </a:endParaRPr>
          </a:p>
          <a:p>
            <a:pPr marL="0" indent="0" algn="ctr">
              <a:buNone/>
            </a:pPr>
            <a:r>
              <a:rPr lang="en-PH" sz="3200" dirty="0">
                <a:latin typeface="Cambria Math" panose="02040503050406030204" pitchFamily="18" charset="0"/>
                <a:ea typeface="Cambria Math" panose="02040503050406030204" pitchFamily="18" charset="0"/>
              </a:rPr>
              <a:t>products which are introduced by the business firms into a product category where the  business had not been doing business up to this time. </a:t>
            </a:r>
          </a:p>
          <a:p>
            <a:pPr marL="0" indent="0" algn="ctr">
              <a:buNone/>
            </a:pPr>
            <a:endParaRPr lang="en-PH" sz="3500" dirty="0">
              <a:latin typeface="Cambria Math" panose="02040503050406030204" pitchFamily="18" charset="0"/>
              <a:ea typeface="Cambria Math" panose="02040503050406030204" pitchFamily="18" charset="0"/>
            </a:endParaRPr>
          </a:p>
          <a:p>
            <a:pPr marL="0" lvl="0" indent="0">
              <a:buNone/>
            </a:pPr>
            <a:endParaRPr lang="en-PH" sz="3200" dirty="0">
              <a:latin typeface="Cambria Math" panose="02040503050406030204" pitchFamily="18" charset="0"/>
              <a:ea typeface="Cambria Math" panose="02040503050406030204" pitchFamily="18" charset="0"/>
            </a:endParaRPr>
          </a:p>
          <a:p>
            <a:endParaRPr lang="en-PH" dirty="0"/>
          </a:p>
          <a:p>
            <a:pPr marL="0" indent="0">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45682236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 Development</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553595" y="1826932"/>
            <a:ext cx="10515600" cy="4979554"/>
          </a:xfrm>
        </p:spPr>
        <p:txBody>
          <a:bodyPr>
            <a:normAutofit/>
          </a:bodyPr>
          <a:lstStyle/>
          <a:p>
            <a:pPr marL="0" indent="0" algn="ctr">
              <a:buNone/>
            </a:pPr>
            <a:r>
              <a:rPr lang="en-PH" sz="4400" b="1" dirty="0">
                <a:latin typeface="Cambria Math" panose="02040503050406030204" pitchFamily="18" charset="0"/>
                <a:ea typeface="Cambria Math" panose="02040503050406030204" pitchFamily="18" charset="0"/>
              </a:rPr>
              <a:t>3. ADDITIONS TO PRODUCT LINES </a:t>
            </a:r>
          </a:p>
          <a:p>
            <a:pPr marL="0" indent="0" algn="ctr">
              <a:buNone/>
            </a:pPr>
            <a:endParaRPr lang="en-PH" sz="4400" dirty="0">
              <a:latin typeface="Cambria Math" panose="02040503050406030204" pitchFamily="18" charset="0"/>
              <a:ea typeface="Cambria Math" panose="02040503050406030204" pitchFamily="18" charset="0"/>
            </a:endParaRPr>
          </a:p>
          <a:p>
            <a:pPr marL="0" indent="0" algn="ctr">
              <a:buNone/>
            </a:pPr>
            <a:r>
              <a:rPr lang="en-PH" sz="3200" dirty="0">
                <a:latin typeface="Cambria Math" panose="02040503050406030204" pitchFamily="18" charset="0"/>
                <a:ea typeface="Cambria Math" panose="02040503050406030204" pitchFamily="18" charset="0"/>
              </a:rPr>
              <a:t>refer to line extensions in the company’s  current markets such as new  cellphone or tablet computer introduced by Apple. </a:t>
            </a:r>
          </a:p>
          <a:p>
            <a:pPr marL="0" lvl="0" indent="0" algn="ctr">
              <a:buNone/>
            </a:pPr>
            <a:endParaRPr lang="en-PH" sz="3200" dirty="0">
              <a:latin typeface="Cambria Math" panose="02040503050406030204" pitchFamily="18" charset="0"/>
              <a:ea typeface="Cambria Math" panose="02040503050406030204" pitchFamily="18" charset="0"/>
            </a:endParaRPr>
          </a:p>
          <a:p>
            <a:endParaRPr lang="en-PH" dirty="0"/>
          </a:p>
          <a:p>
            <a:pPr marL="0" indent="0">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97329785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 Development</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553595" y="1077876"/>
            <a:ext cx="10515600" cy="4979554"/>
          </a:xfrm>
        </p:spPr>
        <p:txBody>
          <a:bodyPr>
            <a:normAutofit/>
          </a:bodyPr>
          <a:lstStyle/>
          <a:p>
            <a:pPr marL="0" indent="0" algn="ctr">
              <a:buNone/>
            </a:pPr>
            <a:r>
              <a:rPr lang="en-PH" sz="4400" b="1" dirty="0">
                <a:latin typeface="Cambria Math" panose="02040503050406030204" pitchFamily="18" charset="0"/>
                <a:ea typeface="Cambria Math" panose="02040503050406030204" pitchFamily="18" charset="0"/>
              </a:rPr>
              <a:t>4. PRODUCT IMPROVEMENTS </a:t>
            </a:r>
          </a:p>
          <a:p>
            <a:r>
              <a:rPr lang="en-PH" sz="3200" dirty="0">
                <a:latin typeface="Cambria Math" panose="02040503050406030204" pitchFamily="18" charset="0"/>
                <a:ea typeface="Cambria Math" panose="02040503050406030204" pitchFamily="18" charset="0"/>
              </a:rPr>
              <a:t>refer to current  products which are made better in some way.  In fact, most new products are product improvements.</a:t>
            </a:r>
          </a:p>
          <a:p>
            <a:r>
              <a:rPr lang="en-PH" sz="3200" dirty="0">
                <a:latin typeface="Cambria Math" panose="02040503050406030204" pitchFamily="18" charset="0"/>
                <a:ea typeface="Cambria Math" panose="02040503050406030204" pitchFamily="18" charset="0"/>
              </a:rPr>
              <a:t>these refer to  taking current or present product and attempting to find a new use for it. </a:t>
            </a:r>
          </a:p>
          <a:p>
            <a:r>
              <a:rPr lang="en-PH" sz="3200" dirty="0">
                <a:latin typeface="Cambria Math" panose="02040503050406030204" pitchFamily="18" charset="0"/>
                <a:ea typeface="Cambria Math" panose="02040503050406030204" pitchFamily="18" charset="0"/>
              </a:rPr>
              <a:t>A certain brand of baking soda which was repositioned to be a carpet cleaner and deodorant for refrigerator. </a:t>
            </a:r>
          </a:p>
          <a:p>
            <a:pPr marL="0" lvl="0" indent="0" algn="ctr">
              <a:buNone/>
            </a:pPr>
            <a:endParaRPr lang="en-PH" sz="3200" dirty="0">
              <a:latin typeface="Cambria Math" panose="02040503050406030204" pitchFamily="18" charset="0"/>
              <a:ea typeface="Cambria Math" panose="02040503050406030204" pitchFamily="18" charset="0"/>
            </a:endParaRPr>
          </a:p>
          <a:p>
            <a:endParaRPr lang="en-PH" dirty="0"/>
          </a:p>
          <a:p>
            <a:pPr marL="0" indent="0">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98091971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Issues for Product Design</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553595" y="1077876"/>
            <a:ext cx="10515600" cy="4979554"/>
          </a:xfrm>
        </p:spPr>
        <p:txBody>
          <a:bodyPr>
            <a:normAutofit/>
          </a:bodyPr>
          <a:lstStyle/>
          <a:p>
            <a:pPr marL="0" indent="0" algn="ctr">
              <a:buNone/>
            </a:pPr>
            <a:r>
              <a:rPr lang="en-PH" sz="4400" b="1" dirty="0">
                <a:latin typeface="Cambria Math" panose="02040503050406030204" pitchFamily="18" charset="0"/>
                <a:ea typeface="Cambria Math" panose="02040503050406030204" pitchFamily="18" charset="0"/>
              </a:rPr>
              <a:t>OBJECTIVES  IN DESIGNING  PRODUCT AND SERVICES</a:t>
            </a:r>
          </a:p>
          <a:p>
            <a:pPr marL="0" indent="0" algn="ctr">
              <a:buNone/>
            </a:pPr>
            <a:endParaRPr lang="en-PH" sz="4400" b="1" dirty="0">
              <a:latin typeface="Cambria Math" panose="02040503050406030204" pitchFamily="18" charset="0"/>
              <a:ea typeface="Cambria Math" panose="02040503050406030204" pitchFamily="18" charset="0"/>
            </a:endParaRPr>
          </a:p>
          <a:p>
            <a:r>
              <a:rPr lang="en-PH" sz="3200" dirty="0">
                <a:latin typeface="Cambria Math" panose="02040503050406030204" pitchFamily="18" charset="0"/>
                <a:ea typeface="Cambria Math" panose="02040503050406030204" pitchFamily="18" charset="0"/>
              </a:rPr>
              <a:t>to deliver satisfaction to customers.  </a:t>
            </a:r>
          </a:p>
          <a:p>
            <a:r>
              <a:rPr lang="en-PH" sz="3200" dirty="0">
                <a:latin typeface="Cambria Math" panose="02040503050406030204" pitchFamily="18" charset="0"/>
                <a:ea typeface="Cambria Math" panose="02040503050406030204" pitchFamily="18" charset="0"/>
              </a:rPr>
              <a:t>to  be able for the product and service to function well, meaning with high quality and with a lower lost  and will give a good profit to the company.</a:t>
            </a:r>
          </a:p>
          <a:p>
            <a:endParaRPr lang="en-PH" sz="3200" dirty="0">
              <a:latin typeface="Cambria Math" panose="02040503050406030204" pitchFamily="18" charset="0"/>
              <a:ea typeface="Cambria Math" panose="02040503050406030204" pitchFamily="18" charset="0"/>
            </a:endParaRPr>
          </a:p>
          <a:p>
            <a:pPr marL="0" indent="0">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29308250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Issues for Product Design</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553595" y="1375306"/>
            <a:ext cx="10515600" cy="4979554"/>
          </a:xfrm>
        </p:spPr>
        <p:txBody>
          <a:bodyPr>
            <a:normAutofit/>
          </a:bodyPr>
          <a:lstStyle/>
          <a:p>
            <a:pPr marL="0" indent="0" algn="ctr">
              <a:buNone/>
            </a:pPr>
            <a:r>
              <a:rPr lang="en-PH" sz="4400" b="1" dirty="0">
                <a:latin typeface="Cambria Math" panose="02040503050406030204" pitchFamily="18" charset="0"/>
                <a:ea typeface="Cambria Math" panose="02040503050406030204" pitchFamily="18" charset="0"/>
              </a:rPr>
              <a:t>FACTORS TO CONSIDER IN DESIGNING  PRODUCT AND SERVICES</a:t>
            </a:r>
          </a:p>
          <a:p>
            <a:r>
              <a:rPr lang="en-PH" sz="3200" dirty="0">
                <a:latin typeface="Cambria Math" panose="02040503050406030204" pitchFamily="18" charset="0"/>
                <a:ea typeface="Cambria Math" panose="02040503050406030204" pitchFamily="18" charset="0"/>
              </a:rPr>
              <a:t>the cost</a:t>
            </a:r>
          </a:p>
          <a:p>
            <a:r>
              <a:rPr lang="en-PH" sz="3200" dirty="0">
                <a:latin typeface="Cambria Math" panose="02040503050406030204" pitchFamily="18" charset="0"/>
                <a:ea typeface="Cambria Math" panose="02040503050406030204" pitchFamily="18" charset="0"/>
              </a:rPr>
              <a:t>quality</a:t>
            </a:r>
          </a:p>
          <a:p>
            <a:r>
              <a:rPr lang="en-PH" sz="3200" dirty="0">
                <a:latin typeface="Cambria Math" panose="02040503050406030204" pitchFamily="18" charset="0"/>
                <a:ea typeface="Cambria Math" panose="02040503050406030204" pitchFamily="18" charset="0"/>
              </a:rPr>
              <a:t>customer satisfaction</a:t>
            </a:r>
          </a:p>
          <a:p>
            <a:r>
              <a:rPr lang="en-PH" sz="3200" dirty="0">
                <a:latin typeface="Cambria Math" panose="02040503050406030204" pitchFamily="18" charset="0"/>
                <a:ea typeface="Cambria Math" panose="02040503050406030204" pitchFamily="18" charset="0"/>
              </a:rPr>
              <a:t>time-to-market </a:t>
            </a:r>
          </a:p>
          <a:p>
            <a:r>
              <a:rPr lang="en-PH" sz="3200" dirty="0">
                <a:latin typeface="Cambria Math" panose="02040503050406030204" pitchFamily="18" charset="0"/>
                <a:ea typeface="Cambria Math" panose="02040503050406030204" pitchFamily="18" charset="0"/>
              </a:rPr>
              <a:t>its competitive advantage. </a:t>
            </a:r>
          </a:p>
          <a:p>
            <a:pPr marL="0" indent="0">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83398984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Issues for Product Design</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553595" y="1375306"/>
            <a:ext cx="10515600" cy="4979554"/>
          </a:xfrm>
        </p:spPr>
        <p:txBody>
          <a:bodyPr>
            <a:normAutofit/>
          </a:bodyPr>
          <a:lstStyle/>
          <a:p>
            <a:pPr marL="0" indent="0" algn="ctr">
              <a:buNone/>
            </a:pPr>
            <a:r>
              <a:rPr lang="en-PH" sz="4400" b="1" dirty="0">
                <a:latin typeface="Cambria Math" panose="02040503050406030204" pitchFamily="18" charset="0"/>
                <a:ea typeface="Cambria Math" panose="02040503050406030204" pitchFamily="18" charset="0"/>
              </a:rPr>
              <a:t>STEPS  IN PRODUCT AND SERVICE DESIGNING</a:t>
            </a:r>
          </a:p>
          <a:p>
            <a:pPr marL="0" indent="0" algn="ctr">
              <a:buNone/>
            </a:pPr>
            <a:endParaRPr lang="en-PH" sz="4400" b="1" dirty="0">
              <a:latin typeface="Cambria Math" panose="02040503050406030204" pitchFamily="18" charset="0"/>
              <a:ea typeface="Cambria Math" panose="02040503050406030204" pitchFamily="18" charset="0"/>
            </a:endParaRPr>
          </a:p>
          <a:p>
            <a:pPr marL="457200" lvl="0" indent="-457200">
              <a:buFont typeface="+mj-lt"/>
              <a:buAutoNum type="arabicPeriod"/>
            </a:pPr>
            <a:r>
              <a:rPr lang="en-PH" sz="3200" dirty="0">
                <a:latin typeface="Cambria Math" panose="02040503050406030204" pitchFamily="18" charset="0"/>
                <a:ea typeface="Cambria Math" panose="02040503050406030204" pitchFamily="18" charset="0"/>
              </a:rPr>
              <a:t>Translate needs and wants of customers into product and service requirements.</a:t>
            </a:r>
          </a:p>
          <a:p>
            <a:pPr marL="457200" lvl="0" indent="-457200">
              <a:buFont typeface="+mj-lt"/>
              <a:buAutoNum type="arabicPeriod"/>
            </a:pPr>
            <a:r>
              <a:rPr lang="en-PH" sz="3200" dirty="0">
                <a:latin typeface="Cambria Math" panose="02040503050406030204" pitchFamily="18" charset="0"/>
                <a:ea typeface="Cambria Math" panose="02040503050406030204" pitchFamily="18" charset="0"/>
              </a:rPr>
              <a:t>Refine  existing products and services.</a:t>
            </a:r>
          </a:p>
          <a:p>
            <a:pPr marL="457200" lvl="0" indent="-457200">
              <a:buFont typeface="+mj-lt"/>
              <a:buAutoNum type="arabicPeriod"/>
            </a:pPr>
            <a:r>
              <a:rPr lang="en-PH" sz="3200" dirty="0">
                <a:latin typeface="Cambria Math" panose="02040503050406030204" pitchFamily="18" charset="0"/>
                <a:ea typeface="Cambria Math" panose="02040503050406030204" pitchFamily="18" charset="0"/>
              </a:rPr>
              <a:t>Develop new products – products and services</a:t>
            </a:r>
          </a:p>
          <a:p>
            <a:pPr marL="0" indent="0">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63016461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Issues for Product Design</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553595" y="1375306"/>
            <a:ext cx="10515600" cy="4979554"/>
          </a:xfrm>
        </p:spPr>
        <p:txBody>
          <a:bodyPr>
            <a:normAutofit/>
          </a:bodyPr>
          <a:lstStyle/>
          <a:p>
            <a:pPr marL="0" indent="0" algn="ctr">
              <a:buNone/>
            </a:pPr>
            <a:endParaRPr lang="en-PH" sz="4400" b="1" dirty="0">
              <a:latin typeface="Cambria Math" panose="02040503050406030204" pitchFamily="18" charset="0"/>
              <a:ea typeface="Cambria Math" panose="02040503050406030204" pitchFamily="18" charset="0"/>
            </a:endParaRPr>
          </a:p>
          <a:p>
            <a:pPr marL="457200" lvl="0" indent="-457200">
              <a:buAutoNum type="arabicPeriod" startAt="4"/>
            </a:pPr>
            <a:r>
              <a:rPr lang="en-PH" sz="3200" dirty="0">
                <a:latin typeface="Cambria Math" panose="02040503050406030204" pitchFamily="18" charset="0"/>
                <a:ea typeface="Cambria Math" panose="02040503050406030204" pitchFamily="18" charset="0"/>
              </a:rPr>
              <a:t>Formulate objectives with regards to quality</a:t>
            </a:r>
          </a:p>
          <a:p>
            <a:pPr marL="457200" lvl="0" indent="-457200">
              <a:buAutoNum type="arabicPeriod" startAt="4"/>
            </a:pPr>
            <a:r>
              <a:rPr lang="en-PH" sz="3200" dirty="0">
                <a:latin typeface="Cambria Math" panose="02040503050406030204" pitchFamily="18" charset="0"/>
                <a:ea typeface="Cambria Math" panose="02040503050406030204" pitchFamily="18" charset="0"/>
              </a:rPr>
              <a:t>Formulate targets with regards to costs</a:t>
            </a:r>
          </a:p>
          <a:p>
            <a:pPr marL="457200" lvl="0" indent="-457200">
              <a:buAutoNum type="arabicPeriod" startAt="4"/>
            </a:pPr>
            <a:r>
              <a:rPr lang="en-PH" sz="3200" dirty="0">
                <a:latin typeface="Cambria Math" panose="02040503050406030204" pitchFamily="18" charset="0"/>
                <a:ea typeface="Cambria Math" panose="02040503050406030204" pitchFamily="18" charset="0"/>
              </a:rPr>
              <a:t>Develop  a new product and service and test prototypes</a:t>
            </a:r>
          </a:p>
          <a:p>
            <a:pPr marL="457200" lvl="0" indent="-457200">
              <a:buAutoNum type="arabicPeriod" startAt="4"/>
            </a:pPr>
            <a:r>
              <a:rPr lang="en-PH" sz="3200" dirty="0">
                <a:latin typeface="Cambria Math" panose="02040503050406030204" pitchFamily="18" charset="0"/>
                <a:ea typeface="Cambria Math" panose="02040503050406030204" pitchFamily="18" charset="0"/>
              </a:rPr>
              <a:t>Document specifications of products.</a:t>
            </a:r>
          </a:p>
          <a:p>
            <a:pPr marL="0" indent="0">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77908991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Issues for Product Design</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553595" y="1375306"/>
            <a:ext cx="10515600" cy="4979554"/>
          </a:xfrm>
        </p:spPr>
        <p:txBody>
          <a:bodyPr>
            <a:normAutofit/>
          </a:bodyPr>
          <a:lstStyle/>
          <a:p>
            <a:pPr marL="0" indent="0" algn="ctr">
              <a:buNone/>
            </a:pPr>
            <a:r>
              <a:rPr lang="en-PH" sz="4400" b="1" dirty="0">
                <a:latin typeface="Cambria Math" panose="02040503050406030204" pitchFamily="18" charset="0"/>
                <a:ea typeface="Cambria Math" panose="02040503050406030204" pitchFamily="18" charset="0"/>
              </a:rPr>
              <a:t>ISSUES OF PRODUCT DESIGNING</a:t>
            </a:r>
          </a:p>
          <a:p>
            <a:pPr marL="0" indent="0" algn="ctr">
              <a:buNone/>
            </a:pPr>
            <a:endParaRPr lang="en-PH" sz="4400" b="1" dirty="0">
              <a:latin typeface="Cambria Math" panose="02040503050406030204" pitchFamily="18" charset="0"/>
              <a:ea typeface="Cambria Math" panose="02040503050406030204" pitchFamily="18" charset="0"/>
            </a:endParaRPr>
          </a:p>
          <a:p>
            <a:pPr marL="514350" indent="-514350">
              <a:buFont typeface="+mj-lt"/>
              <a:buAutoNum type="arabicPeriod"/>
            </a:pPr>
            <a:r>
              <a:rPr lang="en-PH" sz="3200" dirty="0">
                <a:latin typeface="Cambria Math" panose="02040503050406030204" pitchFamily="18" charset="0"/>
                <a:ea typeface="Cambria Math" panose="02040503050406030204" pitchFamily="18" charset="0"/>
              </a:rPr>
              <a:t>Legal, ethical and environmental issues</a:t>
            </a:r>
          </a:p>
          <a:p>
            <a:pPr marL="514350" indent="-514350">
              <a:buFont typeface="+mj-lt"/>
              <a:buAutoNum type="arabicPeriod"/>
            </a:pPr>
            <a:r>
              <a:rPr lang="en-PH" sz="3200" dirty="0">
                <a:latin typeface="Cambria Math" panose="02040503050406030204" pitchFamily="18" charset="0"/>
                <a:ea typeface="Cambria Math" panose="02040503050406030204" pitchFamily="18" charset="0"/>
              </a:rPr>
              <a:t>Product life cycle</a:t>
            </a:r>
          </a:p>
          <a:p>
            <a:pPr marL="514350" indent="-514350">
              <a:buFont typeface="+mj-lt"/>
              <a:buAutoNum type="arabicPeriod"/>
            </a:pPr>
            <a:r>
              <a:rPr lang="en-PH" sz="3200" dirty="0">
                <a:latin typeface="Cambria Math" panose="02040503050406030204" pitchFamily="18" charset="0"/>
                <a:ea typeface="Cambria Math" panose="02040503050406030204" pitchFamily="18" charset="0"/>
              </a:rPr>
              <a:t>Standardization</a:t>
            </a:r>
          </a:p>
          <a:p>
            <a:pPr marL="514350" indent="-514350">
              <a:buFont typeface="+mj-lt"/>
              <a:buAutoNum type="arabicPeriod"/>
            </a:pPr>
            <a:r>
              <a:rPr lang="en-PH" sz="3200" dirty="0">
                <a:latin typeface="Cambria Math" panose="02040503050406030204" pitchFamily="18" charset="0"/>
                <a:ea typeface="Cambria Math" panose="02040503050406030204" pitchFamily="18" charset="0"/>
              </a:rPr>
              <a:t>Product/service reliability </a:t>
            </a:r>
          </a:p>
          <a:p>
            <a:pPr marL="514350" indent="-514350">
              <a:buFont typeface="+mj-lt"/>
              <a:buAutoNum type="arabicPeriod"/>
            </a:pPr>
            <a:r>
              <a:rPr lang="en-PH" sz="3200" dirty="0">
                <a:latin typeface="Cambria Math" panose="02040503050406030204" pitchFamily="18" charset="0"/>
                <a:ea typeface="Cambria Math" panose="02040503050406030204" pitchFamily="18" charset="0"/>
              </a:rPr>
              <a:t>Range of operating conditions </a:t>
            </a:r>
          </a:p>
          <a:p>
            <a:pPr marL="0" indent="0">
              <a:buNone/>
            </a:pPr>
            <a:endParaRPr lang="en-PH" sz="3200" dirty="0">
              <a:latin typeface="Cambria Math" panose="02040503050406030204" pitchFamily="18" charset="0"/>
              <a:ea typeface="Cambria Math" panose="02040503050406030204" pitchFamily="18" charset="0"/>
            </a:endParaRPr>
          </a:p>
          <a:p>
            <a:endParaRPr lang="en-PH" sz="4400" b="1"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60821503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Issues for Product Design</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553595" y="1375306"/>
            <a:ext cx="10515600" cy="4979554"/>
          </a:xfrm>
        </p:spPr>
        <p:txBody>
          <a:bodyPr>
            <a:normAutofit/>
          </a:bodyPr>
          <a:lstStyle/>
          <a:p>
            <a:pPr marL="0" indent="0" algn="ctr">
              <a:buNone/>
            </a:pPr>
            <a:r>
              <a:rPr lang="en-PH" sz="4400" b="1" dirty="0">
                <a:latin typeface="Cambria Math" panose="02040503050406030204" pitchFamily="18" charset="0"/>
                <a:ea typeface="Cambria Math" panose="02040503050406030204" pitchFamily="18" charset="0"/>
              </a:rPr>
              <a:t>1.  LEGAL, ETHICAL  AND ENVIRONMENTAL ISSUES</a:t>
            </a:r>
          </a:p>
          <a:p>
            <a:pPr marL="0" indent="0" algn="ctr">
              <a:buNone/>
            </a:pPr>
            <a:endParaRPr lang="en-PH" sz="4400" b="1" dirty="0">
              <a:latin typeface="Cambria Math" panose="02040503050406030204" pitchFamily="18" charset="0"/>
              <a:ea typeface="Cambria Math" panose="02040503050406030204" pitchFamily="18" charset="0"/>
            </a:endParaRPr>
          </a:p>
          <a:p>
            <a:r>
              <a:rPr lang="en-PH" sz="3200" dirty="0">
                <a:latin typeface="Cambria Math" panose="02040503050406030204" pitchFamily="18" charset="0"/>
                <a:ea typeface="Cambria Math" panose="02040503050406030204" pitchFamily="18" charset="0"/>
              </a:rPr>
              <a:t>Whether there is a potential harm to the environment.</a:t>
            </a:r>
          </a:p>
          <a:p>
            <a:r>
              <a:rPr lang="en-PH" sz="3200" dirty="0">
                <a:latin typeface="Cambria Math" panose="02040503050406030204" pitchFamily="18" charset="0"/>
                <a:ea typeface="Cambria Math" panose="02040503050406030204" pitchFamily="18" charset="0"/>
              </a:rPr>
              <a:t>Release of   products  with defect.</a:t>
            </a:r>
          </a:p>
          <a:p>
            <a:pPr marL="0" indent="0" algn="ctr">
              <a:buNone/>
            </a:pPr>
            <a:endParaRPr lang="en-PH" sz="4400" b="1" dirty="0">
              <a:latin typeface="Cambria Math" panose="02040503050406030204" pitchFamily="18" charset="0"/>
              <a:ea typeface="Cambria Math" panose="02040503050406030204" pitchFamily="18" charset="0"/>
            </a:endParaRPr>
          </a:p>
          <a:p>
            <a:pPr marL="0" indent="0">
              <a:buNone/>
            </a:pPr>
            <a:endParaRPr lang="en-PH" sz="3200" dirty="0">
              <a:latin typeface="Cambria Math" panose="02040503050406030204" pitchFamily="18" charset="0"/>
              <a:ea typeface="Cambria Math" panose="02040503050406030204" pitchFamily="18" charset="0"/>
            </a:endParaRPr>
          </a:p>
          <a:p>
            <a:endParaRPr lang="en-PH" sz="4400" b="1"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51642088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Issues for Product Design</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553595" y="1077876"/>
            <a:ext cx="10515600" cy="4979554"/>
          </a:xfrm>
        </p:spPr>
        <p:txBody>
          <a:bodyPr>
            <a:normAutofit/>
          </a:bodyPr>
          <a:lstStyle/>
          <a:p>
            <a:pPr marL="0" indent="0" algn="ctr">
              <a:buNone/>
            </a:pPr>
            <a:r>
              <a:rPr lang="en-PH" sz="4400" b="1" dirty="0">
                <a:latin typeface="Cambria Math" panose="02040503050406030204" pitchFamily="18" charset="0"/>
                <a:ea typeface="Cambria Math" panose="02040503050406030204" pitchFamily="18" charset="0"/>
              </a:rPr>
              <a:t>REGULATIONS AND LEGAL CONSIDERATONS</a:t>
            </a:r>
          </a:p>
          <a:p>
            <a:pPr marL="0" indent="0" algn="ctr">
              <a:buNone/>
            </a:pPr>
            <a:endParaRPr lang="en-PH" sz="4400" b="1" dirty="0">
              <a:latin typeface="Cambria Math" panose="02040503050406030204" pitchFamily="18" charset="0"/>
              <a:ea typeface="Cambria Math" panose="02040503050406030204" pitchFamily="18" charset="0"/>
            </a:endParaRPr>
          </a:p>
          <a:p>
            <a:pPr marL="457200" lvl="0" indent="-457200">
              <a:buFont typeface="+mj-lt"/>
              <a:buAutoNum type="arabicPeriod"/>
            </a:pPr>
            <a:r>
              <a:rPr lang="en-PH" sz="3200" dirty="0">
                <a:latin typeface="Cambria Math" panose="02040503050406030204" pitchFamily="18" charset="0"/>
                <a:ea typeface="Cambria Math" panose="02040503050406030204" pitchFamily="18" charset="0"/>
              </a:rPr>
              <a:t>Product liability -  it refers to liability of  a manufacturer or producer for any damages or injuries caused by a defective  product.</a:t>
            </a:r>
          </a:p>
          <a:p>
            <a:pPr marL="457200" lvl="0" indent="-457200">
              <a:buFont typeface="+mj-lt"/>
              <a:buAutoNum type="arabicPeriod"/>
            </a:pPr>
            <a:r>
              <a:rPr lang="en-PH" sz="3200" dirty="0">
                <a:latin typeface="Cambria Math" panose="02040503050406030204" pitchFamily="18" charset="0"/>
                <a:ea typeface="Cambria Math" panose="02040503050406030204" pitchFamily="18" charset="0"/>
              </a:rPr>
              <a:t>Uniform commercial code – it refers to product’s merchantability and fitness implication.  </a:t>
            </a:r>
          </a:p>
          <a:p>
            <a:pPr marL="0" indent="0">
              <a:buNone/>
            </a:pPr>
            <a:endParaRPr lang="en-PH" sz="4400"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a:p>
            <a:pPr marL="0" indent="0">
              <a:buNone/>
            </a:pPr>
            <a:endParaRPr lang="en-PH" sz="3200" dirty="0">
              <a:latin typeface="Cambria Math" panose="02040503050406030204" pitchFamily="18" charset="0"/>
              <a:ea typeface="Cambria Math" panose="02040503050406030204" pitchFamily="18" charset="0"/>
            </a:endParaRPr>
          </a:p>
          <a:p>
            <a:endParaRPr lang="en-PH" sz="4400" b="1"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36844438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a:t>
            </a:r>
          </a:p>
        </p:txBody>
      </p:sp>
      <p:sp>
        <p:nvSpPr>
          <p:cNvPr id="6" name="TextBox 5"/>
          <p:cNvSpPr txBox="1"/>
          <p:nvPr/>
        </p:nvSpPr>
        <p:spPr>
          <a:xfrm>
            <a:off x="600501" y="1323535"/>
            <a:ext cx="10563368" cy="3724096"/>
          </a:xfrm>
          <a:prstGeom prst="rect">
            <a:avLst/>
          </a:prstGeom>
          <a:noFill/>
        </p:spPr>
        <p:txBody>
          <a:bodyPr wrap="square" rtlCol="0">
            <a:spAutoFit/>
          </a:bodyPr>
          <a:lstStyle/>
          <a:p>
            <a:pPr marL="355600" algn="ctr"/>
            <a:r>
              <a:rPr lang="en-US" sz="4400" b="1" dirty="0">
                <a:latin typeface="Cambria Math" pitchFamily="18" charset="0"/>
                <a:ea typeface="Cambria Math" pitchFamily="18" charset="0"/>
              </a:rPr>
              <a:t>CLASSIFICATIONS  OF PRODUCT </a:t>
            </a:r>
          </a:p>
          <a:p>
            <a:pPr lvl="0"/>
            <a:endParaRPr lang="en-US" sz="3200" dirty="0">
              <a:latin typeface="Cambria Math" panose="02040503050406030204" pitchFamily="18" charset="0"/>
              <a:ea typeface="Cambria Math" panose="02040503050406030204" pitchFamily="18" charset="0"/>
            </a:endParaRPr>
          </a:p>
          <a:p>
            <a:pPr lvl="0"/>
            <a:endParaRPr lang="en-US" sz="3200" dirty="0">
              <a:latin typeface="Cambria Math" panose="02040503050406030204" pitchFamily="18" charset="0"/>
              <a:ea typeface="Cambria Math" panose="02040503050406030204" pitchFamily="18" charset="0"/>
            </a:endParaRPr>
          </a:p>
          <a:p>
            <a:pPr marL="812800" indent="-457200">
              <a:buFont typeface="+mj-lt"/>
              <a:buAutoNum type="arabicPeriod"/>
            </a:pPr>
            <a:r>
              <a:rPr lang="en-US" sz="3200" dirty="0">
                <a:latin typeface="Cambria Math" panose="02040503050406030204" pitchFamily="18" charset="0"/>
                <a:ea typeface="Cambria Math" panose="02040503050406030204" pitchFamily="18" charset="0"/>
              </a:rPr>
              <a:t>Consumer products - </a:t>
            </a:r>
            <a:r>
              <a:rPr lang="en-PH" sz="3200" dirty="0">
                <a:latin typeface="Cambria Math" panose="02040503050406030204" pitchFamily="18" charset="0"/>
                <a:ea typeface="Cambria Math" panose="02040503050406030204" pitchFamily="18" charset="0"/>
              </a:rPr>
              <a:t>goods and services  that are intended for individual and household use </a:t>
            </a:r>
            <a:endParaRPr lang="en-US" sz="3200" dirty="0">
              <a:latin typeface="Cambria Math" panose="02040503050406030204" pitchFamily="18" charset="0"/>
              <a:ea typeface="Cambria Math" panose="02040503050406030204" pitchFamily="18" charset="0"/>
            </a:endParaRPr>
          </a:p>
          <a:p>
            <a:pPr marL="812800" indent="-457200">
              <a:buFont typeface="+mj-lt"/>
              <a:buAutoNum type="arabicPeriod"/>
            </a:pPr>
            <a:r>
              <a:rPr lang="en-US" sz="3200" dirty="0">
                <a:latin typeface="Cambria Math" panose="02040503050406030204" pitchFamily="18" charset="0"/>
                <a:ea typeface="Cambria Math" panose="02040503050406030204" pitchFamily="18" charset="0"/>
              </a:rPr>
              <a:t>Industrial products - </a:t>
            </a:r>
            <a:r>
              <a:rPr lang="en-PH" sz="3200" dirty="0">
                <a:latin typeface="Cambria Math" panose="02040503050406030204" pitchFamily="18" charset="0"/>
                <a:ea typeface="Cambria Math" panose="02040503050406030204" pitchFamily="18" charset="0"/>
              </a:rPr>
              <a:t>products are those which are for other businesses’ use. </a:t>
            </a:r>
            <a:endParaRPr lang="en-US" sz="32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58512286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Issues for Product Design</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553595" y="1077876"/>
            <a:ext cx="10515600" cy="4979554"/>
          </a:xfrm>
        </p:spPr>
        <p:txBody>
          <a:bodyPr>
            <a:normAutofit/>
          </a:bodyPr>
          <a:lstStyle/>
          <a:p>
            <a:pPr marL="0" indent="0" algn="ctr">
              <a:buNone/>
            </a:pPr>
            <a:r>
              <a:rPr lang="en-PH" sz="4400" b="1" dirty="0">
                <a:latin typeface="Cambria Math" panose="02040503050406030204" pitchFamily="18" charset="0"/>
                <a:ea typeface="Cambria Math" panose="02040503050406030204" pitchFamily="18" charset="0"/>
              </a:rPr>
              <a:t>DESIGNER’S  COMMITMENT IN DESIGNING PRODUCT AND SERVICE</a:t>
            </a:r>
          </a:p>
          <a:p>
            <a:pPr marL="442913" lvl="4" indent="-442913"/>
            <a:r>
              <a:rPr lang="en-PH" sz="3200" dirty="0">
                <a:latin typeface="Cambria Math" panose="02040503050406030204" pitchFamily="18" charset="0"/>
                <a:ea typeface="Cambria Math" panose="02040503050406030204" pitchFamily="18" charset="0"/>
              </a:rPr>
              <a:t>Producing designs which are consistent with the company’s goals.</a:t>
            </a:r>
          </a:p>
          <a:p>
            <a:pPr marL="442913" lvl="4" indent="-442913"/>
            <a:r>
              <a:rPr lang="en-PH" sz="3200" dirty="0">
                <a:latin typeface="Cambria Math" panose="02040503050406030204" pitchFamily="18" charset="0"/>
                <a:ea typeface="Cambria Math" panose="02040503050406030204" pitchFamily="18" charset="0"/>
              </a:rPr>
              <a:t>Providing customers  the value they expect</a:t>
            </a:r>
          </a:p>
          <a:p>
            <a:pPr marL="442913" lvl="4" indent="-442913"/>
            <a:r>
              <a:rPr lang="en-PH" sz="3200" dirty="0">
                <a:latin typeface="Cambria Math" panose="02040503050406030204" pitchFamily="18" charset="0"/>
                <a:ea typeface="Cambria Math" panose="02040503050406030204" pitchFamily="18" charset="0"/>
              </a:rPr>
              <a:t>Making health and safety a primary concern</a:t>
            </a:r>
          </a:p>
          <a:p>
            <a:pPr marL="442913" lvl="4" indent="-442913"/>
            <a:r>
              <a:rPr lang="en-PH" sz="3200" dirty="0">
                <a:latin typeface="Cambria Math" panose="02040503050406030204" pitchFamily="18" charset="0"/>
                <a:ea typeface="Cambria Math" panose="02040503050406030204" pitchFamily="18" charset="0"/>
              </a:rPr>
              <a:t>Considering potential harm to the environment</a:t>
            </a:r>
          </a:p>
          <a:p>
            <a:pPr marL="442913" lvl="4" indent="-442913"/>
            <a:r>
              <a:rPr lang="en-PH" sz="3200" dirty="0">
                <a:latin typeface="Cambria Math" panose="02040503050406030204" pitchFamily="18" charset="0"/>
                <a:ea typeface="Cambria Math" panose="02040503050406030204" pitchFamily="18" charset="0"/>
              </a:rPr>
              <a:t>Implementing Uniform Commercial Code – products merchantability and fitness.</a:t>
            </a:r>
          </a:p>
          <a:p>
            <a:pPr marL="0" indent="0">
              <a:buNone/>
            </a:pPr>
            <a:endParaRPr lang="en-PH" sz="4400"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a:p>
            <a:pPr marL="0" indent="0">
              <a:buNone/>
            </a:pPr>
            <a:endParaRPr lang="en-PH" sz="3200" dirty="0">
              <a:latin typeface="Cambria Math" panose="02040503050406030204" pitchFamily="18" charset="0"/>
              <a:ea typeface="Cambria Math" panose="02040503050406030204" pitchFamily="18" charset="0"/>
            </a:endParaRPr>
          </a:p>
          <a:p>
            <a:endParaRPr lang="en-PH" sz="4400" b="1"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76312204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Issues for Product Design</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553595" y="1077876"/>
            <a:ext cx="10515600" cy="4979554"/>
          </a:xfrm>
        </p:spPr>
        <p:txBody>
          <a:bodyPr>
            <a:normAutofit lnSpcReduction="10000"/>
          </a:bodyPr>
          <a:lstStyle/>
          <a:p>
            <a:pPr marL="0" indent="0" algn="ctr">
              <a:buNone/>
            </a:pPr>
            <a:r>
              <a:rPr lang="en-PH" sz="4400" b="1" dirty="0">
                <a:latin typeface="Cambria Math" panose="02040503050406030204" pitchFamily="18" charset="0"/>
                <a:ea typeface="Cambria Math" panose="02040503050406030204" pitchFamily="18" charset="0"/>
              </a:rPr>
              <a:t>2.  PRODUCT LIFE CYCLES</a:t>
            </a:r>
          </a:p>
          <a:p>
            <a:pPr marL="0" indent="0" algn="ctr">
              <a:buNone/>
            </a:pPr>
            <a:endParaRPr lang="en-PH" sz="4400" b="1" dirty="0">
              <a:latin typeface="Cambria Math" panose="02040503050406030204" pitchFamily="18" charset="0"/>
              <a:ea typeface="Cambria Math" panose="02040503050406030204" pitchFamily="18" charset="0"/>
            </a:endParaRPr>
          </a:p>
          <a:p>
            <a:pPr marL="457200" lvl="0" indent="-457200">
              <a:buFont typeface="+mj-lt"/>
              <a:buAutoNum type="arabicPeriod"/>
            </a:pPr>
            <a:r>
              <a:rPr lang="en-PH" sz="3200" dirty="0">
                <a:latin typeface="Cambria Math" panose="02040503050406030204" pitchFamily="18" charset="0"/>
                <a:ea typeface="Cambria Math" panose="02040503050406030204" pitchFamily="18" charset="0"/>
              </a:rPr>
              <a:t>Product development – It starts when the business firm finds and develops a new product idea.  During this stage, sales are zero and  the  company costs for investment increase.</a:t>
            </a:r>
          </a:p>
          <a:p>
            <a:pPr marL="457200" lvl="0" indent="-457200">
              <a:buFont typeface="+mj-lt"/>
              <a:buAutoNum type="arabicPeriod"/>
            </a:pPr>
            <a:r>
              <a:rPr lang="en-PH" sz="3200" dirty="0">
                <a:latin typeface="Cambria Math" panose="02040503050406030204" pitchFamily="18" charset="0"/>
                <a:ea typeface="Cambria Math" panose="02040503050406030204" pitchFamily="18" charset="0"/>
              </a:rPr>
              <a:t>Introduction -  In this stage,  sales grow slowly as the product is  introduced in the market.  Profits are not  yet materialized because       of heavy expenses  of  introducing the product overweigh sales</a:t>
            </a:r>
            <a:r>
              <a:rPr lang="en-PH" sz="3500" dirty="0">
                <a:latin typeface="Cambria Math" panose="02040503050406030204" pitchFamily="18" charset="0"/>
                <a:ea typeface="Cambria Math" panose="02040503050406030204" pitchFamily="18" charset="0"/>
              </a:rPr>
              <a:t>. </a:t>
            </a:r>
          </a:p>
          <a:p>
            <a:pPr marL="0" indent="0">
              <a:buNone/>
            </a:pPr>
            <a:endParaRPr lang="en-PH" sz="4400" b="1" dirty="0">
              <a:latin typeface="Cambria Math" panose="02040503050406030204" pitchFamily="18" charset="0"/>
              <a:ea typeface="Cambria Math" panose="02040503050406030204" pitchFamily="18" charset="0"/>
            </a:endParaRPr>
          </a:p>
          <a:p>
            <a:pPr marL="0" indent="0">
              <a:buNone/>
            </a:pPr>
            <a:endParaRPr lang="en-PH" sz="4400"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a:p>
            <a:pPr marL="0" indent="0">
              <a:buNone/>
            </a:pPr>
            <a:endParaRPr lang="en-PH" sz="3200" dirty="0">
              <a:latin typeface="Cambria Math" panose="02040503050406030204" pitchFamily="18" charset="0"/>
              <a:ea typeface="Cambria Math" panose="02040503050406030204" pitchFamily="18" charset="0"/>
            </a:endParaRPr>
          </a:p>
          <a:p>
            <a:endParaRPr lang="en-PH" sz="4400" b="1"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13646596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Issues for Product Design</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401195" y="1687476"/>
            <a:ext cx="10515600" cy="4979554"/>
          </a:xfrm>
        </p:spPr>
        <p:txBody>
          <a:bodyPr>
            <a:normAutofit/>
          </a:bodyPr>
          <a:lstStyle/>
          <a:p>
            <a:pPr marL="457200" lvl="0" indent="-457200">
              <a:buAutoNum type="arabicPeriod" startAt="3"/>
            </a:pPr>
            <a:r>
              <a:rPr lang="en-PH" sz="3200" dirty="0">
                <a:latin typeface="Cambria Math" panose="02040503050406030204" pitchFamily="18" charset="0"/>
                <a:ea typeface="Cambria Math" panose="02040503050406030204" pitchFamily="18" charset="0"/>
              </a:rPr>
              <a:t>Growth – It  this stage, there is a rapid market acceptance and    increasing profits. </a:t>
            </a:r>
          </a:p>
          <a:p>
            <a:pPr marL="457200" lvl="0" indent="-457200">
              <a:buAutoNum type="arabicPeriod" startAt="3"/>
            </a:pPr>
            <a:r>
              <a:rPr lang="en-PH" sz="3200" dirty="0">
                <a:latin typeface="Cambria Math" panose="02040503050406030204" pitchFamily="18" charset="0"/>
                <a:ea typeface="Cambria Math" panose="02040503050406030204" pitchFamily="18" charset="0"/>
              </a:rPr>
              <a:t>Maturity – In this stage,  sales growth slows down  due to the fact that the product has achieved  acceptance by most potential buyers.  There is a level off or a decline of profit because marketing outlays need to be increased to defend the  product against competition. </a:t>
            </a:r>
          </a:p>
          <a:p>
            <a:pPr marL="457200" lvl="0" indent="-457200">
              <a:buAutoNum type="arabicPeriod" startAt="3"/>
            </a:pPr>
            <a:r>
              <a:rPr lang="en-PH" sz="3200" dirty="0">
                <a:latin typeface="Cambria Math" panose="02040503050406030204" pitchFamily="18" charset="0"/>
                <a:ea typeface="Cambria Math" panose="02040503050406030204" pitchFamily="18" charset="0"/>
              </a:rPr>
              <a:t>Decline – Sales fall of and profits drop. </a:t>
            </a:r>
          </a:p>
          <a:p>
            <a:pPr marL="0" indent="0">
              <a:buNone/>
            </a:pPr>
            <a:endParaRPr lang="en-PH" sz="3200" b="1" dirty="0">
              <a:latin typeface="Cambria Math" panose="02040503050406030204" pitchFamily="18" charset="0"/>
              <a:ea typeface="Cambria Math" panose="02040503050406030204" pitchFamily="18" charset="0"/>
            </a:endParaRPr>
          </a:p>
          <a:p>
            <a:pPr marL="0" indent="0">
              <a:buNone/>
            </a:pPr>
            <a:endParaRPr lang="en-PH" sz="4400"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a:p>
            <a:pPr marL="0" indent="0">
              <a:buNone/>
            </a:pPr>
            <a:endParaRPr lang="en-PH" sz="3200" dirty="0">
              <a:latin typeface="Cambria Math" panose="02040503050406030204" pitchFamily="18" charset="0"/>
              <a:ea typeface="Cambria Math" panose="02040503050406030204" pitchFamily="18" charset="0"/>
            </a:endParaRPr>
          </a:p>
          <a:p>
            <a:endParaRPr lang="en-PH" sz="4400" b="1"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50467586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Issues for Product Design</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553595" y="1573646"/>
            <a:ext cx="10515600" cy="4979554"/>
          </a:xfrm>
        </p:spPr>
        <p:txBody>
          <a:bodyPr>
            <a:normAutofit/>
          </a:bodyPr>
          <a:lstStyle/>
          <a:p>
            <a:pPr marL="0" indent="0" algn="ctr">
              <a:buNone/>
            </a:pPr>
            <a:r>
              <a:rPr lang="en-PH" sz="4400" b="1" dirty="0">
                <a:latin typeface="Cambria Math" panose="02040503050406030204" pitchFamily="18" charset="0"/>
                <a:ea typeface="Cambria Math" panose="02040503050406030204" pitchFamily="18" charset="0"/>
              </a:rPr>
              <a:t>3.  STANDARDIZATION</a:t>
            </a:r>
          </a:p>
          <a:p>
            <a:pPr marL="0" indent="0">
              <a:buNone/>
            </a:pPr>
            <a:endParaRPr lang="en-PH" sz="4400" b="1" dirty="0">
              <a:latin typeface="Cambria Math" panose="02040503050406030204" pitchFamily="18" charset="0"/>
              <a:ea typeface="Cambria Math" panose="02040503050406030204" pitchFamily="18" charset="0"/>
            </a:endParaRPr>
          </a:p>
          <a:p>
            <a:r>
              <a:rPr lang="en-PH" sz="3200" dirty="0">
                <a:latin typeface="Cambria Math" panose="02040503050406030204" pitchFamily="18" charset="0"/>
                <a:ea typeface="Cambria Math" panose="02040503050406030204" pitchFamily="18" charset="0"/>
              </a:rPr>
              <a:t>refers to the extent on which there is no variety in product,  service or process.</a:t>
            </a:r>
          </a:p>
          <a:p>
            <a:r>
              <a:rPr lang="en-PH" sz="3200" dirty="0">
                <a:latin typeface="Cambria Math" panose="02040503050406030204" pitchFamily="18" charset="0"/>
                <a:ea typeface="Cambria Math" panose="02040503050406030204" pitchFamily="18" charset="0"/>
              </a:rPr>
              <a:t>To </a:t>
            </a:r>
            <a:r>
              <a:rPr lang="en-PH" sz="3200">
                <a:latin typeface="Cambria Math" panose="02040503050406030204" pitchFamily="18" charset="0"/>
                <a:ea typeface="Cambria Math" panose="02040503050406030204" pitchFamily="18" charset="0"/>
              </a:rPr>
              <a:t>address  </a:t>
            </a:r>
            <a:r>
              <a:rPr lang="en-PH" sz="3200" dirty="0">
                <a:latin typeface="Cambria Math" panose="02040503050406030204" pitchFamily="18" charset="0"/>
                <a:ea typeface="Cambria Math" panose="02040503050406030204" pitchFamily="18" charset="0"/>
              </a:rPr>
              <a:t>its advantages,  mass customization may be considered</a:t>
            </a:r>
          </a:p>
          <a:p>
            <a:pPr marL="0" indent="0" algn="ctr">
              <a:buNone/>
            </a:pPr>
            <a:endParaRPr lang="en-PH" sz="4400" b="1"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a:p>
            <a:pPr marL="0" indent="0">
              <a:buNone/>
            </a:pPr>
            <a:endParaRPr lang="en-PH" sz="3200" dirty="0">
              <a:latin typeface="Cambria Math" panose="02040503050406030204" pitchFamily="18" charset="0"/>
              <a:ea typeface="Cambria Math" panose="02040503050406030204" pitchFamily="18" charset="0"/>
            </a:endParaRPr>
          </a:p>
          <a:p>
            <a:endParaRPr lang="en-PH" sz="4400" b="1"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86023555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Issues for Product Design</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553595" y="1573646"/>
            <a:ext cx="10515600" cy="4979554"/>
          </a:xfrm>
        </p:spPr>
        <p:txBody>
          <a:bodyPr>
            <a:normAutofit/>
          </a:bodyPr>
          <a:lstStyle/>
          <a:p>
            <a:pPr marL="0" indent="0" algn="ctr">
              <a:buNone/>
            </a:pPr>
            <a:r>
              <a:rPr lang="en-PH" sz="4400" b="1" dirty="0">
                <a:latin typeface="Cambria Math" panose="02040503050406030204" pitchFamily="18" charset="0"/>
                <a:ea typeface="Cambria Math" panose="02040503050406030204" pitchFamily="18" charset="0"/>
              </a:rPr>
              <a:t>MASS CUSTOMIZATION</a:t>
            </a:r>
          </a:p>
          <a:p>
            <a:pPr marL="0" indent="0" algn="ctr">
              <a:buNone/>
            </a:pPr>
            <a:endParaRPr lang="en-PH" sz="4400" b="1" dirty="0">
              <a:latin typeface="Cambria Math" panose="02040503050406030204" pitchFamily="18" charset="0"/>
              <a:ea typeface="Cambria Math" panose="02040503050406030204" pitchFamily="18" charset="0"/>
            </a:endParaRPr>
          </a:p>
          <a:p>
            <a:pPr marL="0" indent="0" algn="ctr">
              <a:buNone/>
            </a:pPr>
            <a:r>
              <a:rPr lang="en-PH" sz="3200" dirty="0">
                <a:latin typeface="Cambria Math" panose="02040503050406030204" pitchFamily="18" charset="0"/>
                <a:ea typeface="Cambria Math" panose="02040503050406030204" pitchFamily="18" charset="0"/>
              </a:rPr>
              <a:t>refers to  a strategy of producing or manufacturing standardized goods and services but incorporating  some degree of customization  in the said products and services. </a:t>
            </a:r>
            <a:endParaRPr lang="en-PH" sz="3200" b="1"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a:p>
            <a:pPr marL="0" indent="0">
              <a:buNone/>
            </a:pPr>
            <a:endParaRPr lang="en-PH" sz="3200" dirty="0">
              <a:latin typeface="Cambria Math" panose="02040503050406030204" pitchFamily="18" charset="0"/>
              <a:ea typeface="Cambria Math" panose="02040503050406030204" pitchFamily="18" charset="0"/>
            </a:endParaRPr>
          </a:p>
          <a:p>
            <a:endParaRPr lang="en-PH" sz="4400" b="1"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91512934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Issues for Product Design</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553595" y="1219200"/>
            <a:ext cx="10515600" cy="5334000"/>
          </a:xfrm>
        </p:spPr>
        <p:txBody>
          <a:bodyPr>
            <a:normAutofit/>
          </a:bodyPr>
          <a:lstStyle/>
          <a:p>
            <a:pPr marL="0" indent="0" algn="ctr">
              <a:buNone/>
            </a:pPr>
            <a:r>
              <a:rPr lang="en-PH" sz="4400" b="1" dirty="0">
                <a:latin typeface="Cambria Math" panose="02040503050406030204" pitchFamily="18" charset="0"/>
                <a:ea typeface="Cambria Math" panose="02040503050406030204" pitchFamily="18" charset="0"/>
              </a:rPr>
              <a:t>METHODS OF MASS CUSTOMIZATION</a:t>
            </a:r>
          </a:p>
          <a:p>
            <a:pPr marL="0" indent="0" algn="ctr">
              <a:buNone/>
            </a:pPr>
            <a:endParaRPr lang="en-PH" sz="4400" b="1" dirty="0">
              <a:latin typeface="Cambria Math" panose="02040503050406030204" pitchFamily="18" charset="0"/>
              <a:ea typeface="Cambria Math" panose="02040503050406030204" pitchFamily="18" charset="0"/>
            </a:endParaRPr>
          </a:p>
          <a:p>
            <a:pPr lvl="0"/>
            <a:r>
              <a:rPr lang="en-PH" sz="3600" dirty="0">
                <a:latin typeface="Cambria Math" panose="02040503050406030204" pitchFamily="18" charset="0"/>
                <a:ea typeface="Cambria Math" panose="02040503050406030204" pitchFamily="18" charset="0"/>
              </a:rPr>
              <a:t>Delayed differentiation </a:t>
            </a:r>
          </a:p>
          <a:p>
            <a:pPr lvl="0"/>
            <a:r>
              <a:rPr lang="en-PH" sz="3600" dirty="0">
                <a:latin typeface="Cambria Math" panose="02040503050406030204" pitchFamily="18" charset="0"/>
                <a:ea typeface="Cambria Math" panose="02040503050406030204" pitchFamily="18" charset="0"/>
              </a:rPr>
              <a:t> Modular design </a:t>
            </a:r>
            <a:endParaRPr lang="en-PH" sz="3600" b="1" dirty="0">
              <a:latin typeface="Cambria Math" panose="02040503050406030204" pitchFamily="18" charset="0"/>
              <a:ea typeface="Cambria Math" panose="02040503050406030204" pitchFamily="18" charset="0"/>
            </a:endParaRPr>
          </a:p>
          <a:p>
            <a:pPr marL="0" indent="0">
              <a:buNone/>
            </a:pPr>
            <a:endParaRPr lang="en-PH" sz="3200" dirty="0">
              <a:latin typeface="Cambria Math" panose="02040503050406030204" pitchFamily="18" charset="0"/>
              <a:ea typeface="Cambria Math" panose="02040503050406030204" pitchFamily="18" charset="0"/>
            </a:endParaRPr>
          </a:p>
          <a:p>
            <a:endParaRPr lang="en-PH" sz="4400" b="1"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08321854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Issues for Product Design</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553595" y="1593272"/>
            <a:ext cx="10515600" cy="4959927"/>
          </a:xfrm>
        </p:spPr>
        <p:txBody>
          <a:bodyPr>
            <a:normAutofit/>
          </a:bodyPr>
          <a:lstStyle/>
          <a:p>
            <a:pPr marL="0" lvl="0" indent="0" algn="ctr">
              <a:buNone/>
            </a:pPr>
            <a:r>
              <a:rPr lang="en-PH" sz="4400" b="1" dirty="0">
                <a:latin typeface="Cambria Math" panose="02040503050406030204" pitchFamily="18" charset="0"/>
                <a:ea typeface="Cambria Math" panose="02040503050406030204" pitchFamily="18" charset="0"/>
              </a:rPr>
              <a:t>DELAYED DIFFERENTIATION </a:t>
            </a:r>
          </a:p>
          <a:p>
            <a:pPr marL="0" lvl="0" indent="0" algn="ctr">
              <a:buNone/>
            </a:pPr>
            <a:endParaRPr lang="en-PH" sz="4400" b="1" dirty="0">
              <a:latin typeface="Cambria Math" panose="02040503050406030204" pitchFamily="18" charset="0"/>
              <a:ea typeface="Cambria Math" panose="02040503050406030204" pitchFamily="18" charset="0"/>
            </a:endParaRPr>
          </a:p>
          <a:p>
            <a:r>
              <a:rPr lang="en-PH" sz="3200" dirty="0">
                <a:latin typeface="Cambria Math" panose="02040503050406030204" pitchFamily="18" charset="0"/>
                <a:ea typeface="Cambria Math" panose="02040503050406030204" pitchFamily="18" charset="0"/>
              </a:rPr>
              <a:t>A tactic of postponing of product completion.</a:t>
            </a:r>
          </a:p>
          <a:p>
            <a:r>
              <a:rPr lang="en-PH" sz="3200" dirty="0">
                <a:latin typeface="Cambria Math" panose="02040503050406030204" pitchFamily="18" charset="0"/>
                <a:ea typeface="Cambria Math" panose="02040503050406030204" pitchFamily="18" charset="0"/>
              </a:rPr>
              <a:t> It refers to producing but not  completing  a product or service until preferences and specifications of customers are known.  </a:t>
            </a:r>
          </a:p>
          <a:p>
            <a:pPr marL="742950" indent="-742950">
              <a:buFont typeface="+mj-lt"/>
              <a:buAutoNum type="arabicPeriod"/>
            </a:pPr>
            <a:endParaRPr lang="en-PH" sz="3200" b="1" dirty="0">
              <a:latin typeface="Cambria Math" panose="02040503050406030204" pitchFamily="18" charset="0"/>
              <a:ea typeface="Cambria Math" panose="02040503050406030204" pitchFamily="18" charset="0"/>
            </a:endParaRPr>
          </a:p>
          <a:p>
            <a:pPr marL="0" indent="0">
              <a:buNone/>
            </a:pPr>
            <a:endParaRPr lang="en-PH" sz="3200" dirty="0">
              <a:latin typeface="Cambria Math" panose="02040503050406030204" pitchFamily="18" charset="0"/>
              <a:ea typeface="Cambria Math" panose="02040503050406030204" pitchFamily="18" charset="0"/>
            </a:endParaRPr>
          </a:p>
          <a:p>
            <a:endParaRPr lang="en-PH" sz="4400" b="1"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94850812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Issues for Product Design</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553595" y="1219200"/>
            <a:ext cx="10515600" cy="5334000"/>
          </a:xfrm>
        </p:spPr>
        <p:txBody>
          <a:bodyPr>
            <a:normAutofit/>
          </a:bodyPr>
          <a:lstStyle/>
          <a:p>
            <a:pPr marL="0" indent="0" algn="ctr">
              <a:buNone/>
            </a:pPr>
            <a:r>
              <a:rPr lang="en-PH" sz="3200" dirty="0">
                <a:latin typeface="Cambria Math" panose="02040503050406030204" pitchFamily="18" charset="0"/>
                <a:ea typeface="Cambria Math" panose="02040503050406030204" pitchFamily="18" charset="0"/>
              </a:rPr>
              <a:t> </a:t>
            </a:r>
            <a:r>
              <a:rPr lang="en-PH" sz="4400" b="1" dirty="0">
                <a:latin typeface="Cambria Math" panose="02040503050406030204" pitchFamily="18" charset="0"/>
                <a:ea typeface="Cambria Math" panose="02040503050406030204" pitchFamily="18" charset="0"/>
              </a:rPr>
              <a:t>MODULAR DESIGN </a:t>
            </a:r>
          </a:p>
          <a:p>
            <a:pPr marL="0" indent="0" algn="ctr">
              <a:buNone/>
            </a:pPr>
            <a:endParaRPr lang="en-PH" sz="4400" b="1" dirty="0">
              <a:latin typeface="Cambria Math" panose="02040503050406030204" pitchFamily="18" charset="0"/>
              <a:ea typeface="Cambria Math" panose="02040503050406030204" pitchFamily="18" charset="0"/>
            </a:endParaRPr>
          </a:p>
          <a:p>
            <a:r>
              <a:rPr lang="en-PH" sz="3200" dirty="0">
                <a:latin typeface="Cambria Math" panose="02040503050406030204" pitchFamily="18" charset="0"/>
                <a:ea typeface="Cambria Math" panose="02040503050406030204" pitchFamily="18" charset="0"/>
              </a:rPr>
              <a:t>Form of standardization wherein component parts are  subdivided into modules that are easily  replaced or interchanged.</a:t>
            </a:r>
          </a:p>
          <a:p>
            <a:r>
              <a:rPr lang="en-PH" sz="3200" dirty="0">
                <a:latin typeface="Cambria Math" panose="02040503050406030204" pitchFamily="18" charset="0"/>
                <a:ea typeface="Cambria Math" panose="02040503050406030204" pitchFamily="18" charset="0"/>
              </a:rPr>
              <a:t> It allows  easier diagnosis and giving of remedy to failures; easier repair and replacement and  manufacturing and assembly are simplified. </a:t>
            </a:r>
          </a:p>
          <a:p>
            <a:pPr marL="742950" indent="-742950">
              <a:buFont typeface="+mj-lt"/>
              <a:buAutoNum type="arabicPeriod"/>
            </a:pPr>
            <a:endParaRPr lang="en-PH" sz="3200" b="1" dirty="0">
              <a:latin typeface="Cambria Math" panose="02040503050406030204" pitchFamily="18" charset="0"/>
              <a:ea typeface="Cambria Math" panose="02040503050406030204" pitchFamily="18" charset="0"/>
            </a:endParaRPr>
          </a:p>
          <a:p>
            <a:pPr marL="0" indent="0">
              <a:buNone/>
            </a:pPr>
            <a:endParaRPr lang="en-PH" sz="3200" dirty="0">
              <a:latin typeface="Cambria Math" panose="02040503050406030204" pitchFamily="18" charset="0"/>
              <a:ea typeface="Cambria Math" panose="02040503050406030204" pitchFamily="18" charset="0"/>
            </a:endParaRPr>
          </a:p>
          <a:p>
            <a:endParaRPr lang="en-PH" sz="4400" b="1"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69579632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Issues for Product Design</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553595" y="1981200"/>
            <a:ext cx="10515600" cy="5334000"/>
          </a:xfrm>
        </p:spPr>
        <p:txBody>
          <a:bodyPr>
            <a:normAutofit/>
          </a:bodyPr>
          <a:lstStyle/>
          <a:p>
            <a:pPr marL="742950" indent="-742950" algn="ctr">
              <a:buAutoNum type="arabicPeriod" startAt="4"/>
            </a:pPr>
            <a:r>
              <a:rPr lang="en-PH" sz="4400" b="1" dirty="0">
                <a:latin typeface="Cambria Math" panose="02040503050406030204" pitchFamily="18" charset="0"/>
                <a:ea typeface="Cambria Math" panose="02040503050406030204" pitchFamily="18" charset="0"/>
              </a:rPr>
              <a:t>PRODUCT/SERVICE RELIABILITY</a:t>
            </a:r>
          </a:p>
          <a:p>
            <a:pPr marL="0" indent="0" algn="ctr">
              <a:buNone/>
            </a:pPr>
            <a:endParaRPr lang="en-PH" sz="4400" b="1" dirty="0">
              <a:latin typeface="Cambria Math" panose="02040503050406030204" pitchFamily="18" charset="0"/>
              <a:ea typeface="Cambria Math" panose="02040503050406030204" pitchFamily="18" charset="0"/>
            </a:endParaRPr>
          </a:p>
          <a:p>
            <a:pPr marL="0" indent="0" algn="ctr">
              <a:buNone/>
            </a:pPr>
            <a:r>
              <a:rPr lang="en-PH" sz="3200" dirty="0">
                <a:latin typeface="Cambria Math" panose="02040503050406030204" pitchFamily="18" charset="0"/>
                <a:ea typeface="Cambria Math" panose="02040503050406030204" pitchFamily="18" charset="0"/>
              </a:rPr>
              <a:t>refers to the  ability of part, product or system to perform its intended function under a prescribed set of conditions. </a:t>
            </a:r>
            <a:endParaRPr lang="en-PH" sz="3200" b="1" dirty="0">
              <a:latin typeface="Cambria Math" panose="02040503050406030204" pitchFamily="18" charset="0"/>
              <a:ea typeface="Cambria Math" panose="02040503050406030204" pitchFamily="18" charset="0"/>
            </a:endParaRPr>
          </a:p>
          <a:p>
            <a:pPr marL="0" indent="0">
              <a:buNone/>
            </a:pPr>
            <a:endParaRPr lang="en-PH" sz="3200" dirty="0">
              <a:latin typeface="Cambria Math" panose="02040503050406030204" pitchFamily="18" charset="0"/>
              <a:ea typeface="Cambria Math" panose="02040503050406030204" pitchFamily="18" charset="0"/>
            </a:endParaRPr>
          </a:p>
          <a:p>
            <a:endParaRPr lang="en-PH" sz="4400" b="1"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50376691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Issues for Product Design</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553595" y="1077876"/>
            <a:ext cx="10515600" cy="5334000"/>
          </a:xfrm>
        </p:spPr>
        <p:txBody>
          <a:bodyPr>
            <a:normAutofit lnSpcReduction="10000"/>
          </a:bodyPr>
          <a:lstStyle/>
          <a:p>
            <a:pPr marL="0" indent="0" algn="ctr">
              <a:buNone/>
            </a:pPr>
            <a:r>
              <a:rPr lang="en-PH" sz="5700" b="1" dirty="0">
                <a:latin typeface="Cambria Math" panose="02040503050406030204" pitchFamily="18" charset="0"/>
                <a:ea typeface="Cambria Math" panose="02040503050406030204" pitchFamily="18" charset="0"/>
              </a:rPr>
              <a:t>WAYS TO IMPROVE PRODUCT/</a:t>
            </a:r>
          </a:p>
          <a:p>
            <a:pPr marL="0" indent="0" algn="ctr">
              <a:buNone/>
            </a:pPr>
            <a:r>
              <a:rPr lang="en-PH" sz="5700" b="1" dirty="0">
                <a:latin typeface="Cambria Math" panose="02040503050406030204" pitchFamily="18" charset="0"/>
                <a:ea typeface="Cambria Math" panose="02040503050406030204" pitchFamily="18" charset="0"/>
              </a:rPr>
              <a:t>SERVICE RELIABILITY</a:t>
            </a:r>
          </a:p>
          <a:p>
            <a:pPr marL="0" indent="0" algn="ctr">
              <a:buNone/>
            </a:pPr>
            <a:endParaRPr lang="en-PH" sz="4400" b="1" dirty="0">
              <a:latin typeface="Cambria Math" panose="02040503050406030204" pitchFamily="18" charset="0"/>
              <a:ea typeface="Cambria Math" panose="02040503050406030204" pitchFamily="18" charset="0"/>
            </a:endParaRPr>
          </a:p>
          <a:p>
            <a:pPr lvl="0" fontAlgn="base"/>
            <a:r>
              <a:rPr lang="en-US" sz="3500" dirty="0">
                <a:latin typeface="Cambria Math" panose="02040503050406030204" pitchFamily="18" charset="0"/>
                <a:ea typeface="Cambria Math" panose="02040503050406030204" pitchFamily="18" charset="0"/>
              </a:rPr>
              <a:t>Improve  component design</a:t>
            </a:r>
            <a:endParaRPr lang="en-PH" sz="3500" dirty="0">
              <a:latin typeface="Cambria Math" panose="02040503050406030204" pitchFamily="18" charset="0"/>
              <a:ea typeface="Cambria Math" panose="02040503050406030204" pitchFamily="18" charset="0"/>
            </a:endParaRPr>
          </a:p>
          <a:p>
            <a:pPr lvl="0" fontAlgn="base"/>
            <a:r>
              <a:rPr lang="en-US" sz="3500" dirty="0">
                <a:latin typeface="Cambria Math" panose="02040503050406030204" pitchFamily="18" charset="0"/>
                <a:ea typeface="Cambria Math" panose="02040503050406030204" pitchFamily="18" charset="0"/>
              </a:rPr>
              <a:t>Improve production/assembly techniques</a:t>
            </a:r>
            <a:endParaRPr lang="en-PH" sz="3500" dirty="0">
              <a:latin typeface="Cambria Math" panose="02040503050406030204" pitchFamily="18" charset="0"/>
              <a:ea typeface="Cambria Math" panose="02040503050406030204" pitchFamily="18" charset="0"/>
            </a:endParaRPr>
          </a:p>
          <a:p>
            <a:pPr lvl="0" fontAlgn="base"/>
            <a:r>
              <a:rPr lang="en-US" sz="3500" dirty="0">
                <a:latin typeface="Cambria Math" panose="02040503050406030204" pitchFamily="18" charset="0"/>
                <a:ea typeface="Cambria Math" panose="02040503050406030204" pitchFamily="18" charset="0"/>
              </a:rPr>
              <a:t>Conduct testing of products</a:t>
            </a:r>
            <a:endParaRPr lang="en-PH" sz="3500" dirty="0">
              <a:latin typeface="Cambria Math" panose="02040503050406030204" pitchFamily="18" charset="0"/>
              <a:ea typeface="Cambria Math" panose="02040503050406030204" pitchFamily="18" charset="0"/>
            </a:endParaRPr>
          </a:p>
          <a:p>
            <a:pPr marL="0" indent="0">
              <a:buNone/>
            </a:pPr>
            <a:endParaRPr lang="en-PH" sz="4400" b="1" dirty="0">
              <a:latin typeface="Cambria Math" panose="02040503050406030204" pitchFamily="18" charset="0"/>
              <a:ea typeface="Cambria Math" panose="02040503050406030204" pitchFamily="18" charset="0"/>
            </a:endParaRPr>
          </a:p>
          <a:p>
            <a:pPr marL="0" indent="0" algn="ctr">
              <a:buNone/>
            </a:pPr>
            <a:r>
              <a:rPr lang="en-PH" sz="3200" dirty="0">
                <a:latin typeface="Cambria Math" panose="02040503050406030204" pitchFamily="18" charset="0"/>
                <a:ea typeface="Cambria Math" panose="02040503050406030204" pitchFamily="18" charset="0"/>
              </a:rPr>
              <a:t> </a:t>
            </a:r>
            <a:endParaRPr lang="en-PH" sz="3200" b="1" dirty="0">
              <a:latin typeface="Cambria Math" panose="02040503050406030204" pitchFamily="18" charset="0"/>
              <a:ea typeface="Cambria Math" panose="02040503050406030204" pitchFamily="18" charset="0"/>
            </a:endParaRPr>
          </a:p>
          <a:p>
            <a:pPr marL="0" indent="0">
              <a:buNone/>
            </a:pPr>
            <a:endParaRPr lang="en-PH" sz="3200" dirty="0">
              <a:latin typeface="Cambria Math" panose="02040503050406030204" pitchFamily="18" charset="0"/>
              <a:ea typeface="Cambria Math" panose="02040503050406030204" pitchFamily="18" charset="0"/>
            </a:endParaRPr>
          </a:p>
          <a:p>
            <a:endParaRPr lang="en-PH" sz="4400" b="1"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35383714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a:t>
            </a:r>
          </a:p>
        </p:txBody>
      </p:sp>
      <p:sp>
        <p:nvSpPr>
          <p:cNvPr id="6" name="TextBox 5"/>
          <p:cNvSpPr txBox="1"/>
          <p:nvPr/>
        </p:nvSpPr>
        <p:spPr>
          <a:xfrm>
            <a:off x="600501" y="1697607"/>
            <a:ext cx="10563368" cy="3231654"/>
          </a:xfrm>
          <a:prstGeom prst="rect">
            <a:avLst/>
          </a:prstGeom>
          <a:noFill/>
        </p:spPr>
        <p:txBody>
          <a:bodyPr wrap="square" rtlCol="0">
            <a:spAutoFit/>
          </a:bodyPr>
          <a:lstStyle/>
          <a:p>
            <a:pPr marL="355600" algn="ctr"/>
            <a:r>
              <a:rPr lang="en-US" sz="4400" b="1" dirty="0">
                <a:latin typeface="Cambria Math" pitchFamily="18" charset="0"/>
                <a:ea typeface="Cambria Math" pitchFamily="18" charset="0"/>
              </a:rPr>
              <a:t>TYPES   OF CONSUMER PRODUCT S</a:t>
            </a:r>
          </a:p>
          <a:p>
            <a:pPr lvl="0"/>
            <a:endParaRPr lang="en-US" sz="3200" dirty="0">
              <a:latin typeface="Cambria Math" panose="02040503050406030204" pitchFamily="18" charset="0"/>
              <a:ea typeface="Cambria Math" panose="02040503050406030204" pitchFamily="18" charset="0"/>
            </a:endParaRPr>
          </a:p>
          <a:p>
            <a:pPr marL="514350" lvl="0" indent="-514350">
              <a:buFont typeface="+mj-lt"/>
              <a:buAutoNum type="arabicPeriod"/>
            </a:pPr>
            <a:r>
              <a:rPr lang="en-US" sz="3200" dirty="0">
                <a:latin typeface="Cambria Math" panose="02040503050406030204" pitchFamily="18" charset="0"/>
                <a:ea typeface="Cambria Math" panose="02040503050406030204" pitchFamily="18" charset="0"/>
              </a:rPr>
              <a:t>Convenience products</a:t>
            </a:r>
          </a:p>
          <a:p>
            <a:pPr marL="514350" lvl="0" indent="-514350">
              <a:buFont typeface="+mj-lt"/>
              <a:buAutoNum type="arabicPeriod"/>
            </a:pPr>
            <a:r>
              <a:rPr lang="en-US" sz="3200" dirty="0">
                <a:latin typeface="Cambria Math" panose="02040503050406030204" pitchFamily="18" charset="0"/>
                <a:ea typeface="Cambria Math" panose="02040503050406030204" pitchFamily="18" charset="0"/>
              </a:rPr>
              <a:t>Shopping products</a:t>
            </a:r>
          </a:p>
          <a:p>
            <a:pPr marL="514350" lvl="0" indent="-514350">
              <a:buFont typeface="+mj-lt"/>
              <a:buAutoNum type="arabicPeriod"/>
            </a:pPr>
            <a:r>
              <a:rPr lang="en-US" sz="3200" dirty="0">
                <a:latin typeface="Cambria Math" panose="02040503050406030204" pitchFamily="18" charset="0"/>
                <a:ea typeface="Cambria Math" panose="02040503050406030204" pitchFamily="18" charset="0"/>
              </a:rPr>
              <a:t>Specialty products</a:t>
            </a:r>
          </a:p>
          <a:p>
            <a:pPr marL="514350" lvl="0" indent="-514350">
              <a:buFont typeface="+mj-lt"/>
              <a:buAutoNum type="arabicPeriod"/>
            </a:pPr>
            <a:r>
              <a:rPr lang="en-US" sz="3200" dirty="0">
                <a:latin typeface="Cambria Math" panose="02040503050406030204" pitchFamily="18" charset="0"/>
                <a:ea typeface="Cambria Math" panose="02040503050406030204" pitchFamily="18" charset="0"/>
              </a:rPr>
              <a:t>Unsought products</a:t>
            </a:r>
          </a:p>
        </p:txBody>
      </p:sp>
    </p:spTree>
    <p:extLst>
      <p:ext uri="{BB962C8B-B14F-4D97-AF65-F5344CB8AC3E}">
        <p14:creationId xmlns:p14="http://schemas.microsoft.com/office/powerpoint/2010/main" val="399552481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Issues for Product Design</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553595" y="1524000"/>
            <a:ext cx="10515600" cy="5334000"/>
          </a:xfrm>
        </p:spPr>
        <p:txBody>
          <a:bodyPr>
            <a:normAutofit/>
          </a:bodyPr>
          <a:lstStyle/>
          <a:p>
            <a:pPr marL="0" indent="0" algn="ctr">
              <a:buNone/>
            </a:pPr>
            <a:endParaRPr lang="en-PH" sz="4400" b="1" dirty="0">
              <a:latin typeface="Cambria Math" panose="02040503050406030204" pitchFamily="18" charset="0"/>
              <a:ea typeface="Cambria Math" panose="02040503050406030204" pitchFamily="18" charset="0"/>
            </a:endParaRPr>
          </a:p>
          <a:p>
            <a:pPr lvl="0" fontAlgn="base"/>
            <a:r>
              <a:rPr lang="en-US" sz="3200" dirty="0">
                <a:latin typeface="Cambria Math" panose="02040503050406030204" pitchFamily="18" charset="0"/>
                <a:ea typeface="Cambria Math" panose="02040503050406030204" pitchFamily="18" charset="0"/>
              </a:rPr>
              <a:t>Avoid redundancy and to provide backup</a:t>
            </a:r>
            <a:endParaRPr lang="en-PH" sz="3200" dirty="0">
              <a:latin typeface="Cambria Math" panose="02040503050406030204" pitchFamily="18" charset="0"/>
              <a:ea typeface="Cambria Math" panose="02040503050406030204" pitchFamily="18" charset="0"/>
            </a:endParaRPr>
          </a:p>
          <a:p>
            <a:pPr lvl="0" fontAlgn="base"/>
            <a:r>
              <a:rPr lang="en-US" sz="3200" dirty="0">
                <a:latin typeface="Cambria Math" panose="02040503050406030204" pitchFamily="18" charset="0"/>
                <a:ea typeface="Cambria Math" panose="02040503050406030204" pitchFamily="18" charset="0"/>
              </a:rPr>
              <a:t>Follow and implement preventive maintenance procedures</a:t>
            </a:r>
            <a:endParaRPr lang="en-PH" sz="3200" dirty="0">
              <a:latin typeface="Cambria Math" panose="02040503050406030204" pitchFamily="18" charset="0"/>
              <a:ea typeface="Cambria Math" panose="02040503050406030204" pitchFamily="18" charset="0"/>
            </a:endParaRPr>
          </a:p>
          <a:p>
            <a:pPr lvl="0" fontAlgn="base"/>
            <a:r>
              <a:rPr lang="en-US" sz="3200" dirty="0">
                <a:latin typeface="Cambria Math" panose="02040503050406030204" pitchFamily="18" charset="0"/>
                <a:ea typeface="Cambria Math" panose="02040503050406030204" pitchFamily="18" charset="0"/>
              </a:rPr>
              <a:t>Conduct user education</a:t>
            </a:r>
            <a:endParaRPr lang="en-PH" sz="3200" dirty="0">
              <a:latin typeface="Cambria Math" panose="02040503050406030204" pitchFamily="18" charset="0"/>
              <a:ea typeface="Cambria Math" panose="02040503050406030204" pitchFamily="18" charset="0"/>
            </a:endParaRPr>
          </a:p>
          <a:p>
            <a:pPr lvl="0"/>
            <a:r>
              <a:rPr lang="en-US" sz="3200" dirty="0">
                <a:latin typeface="Cambria Math" panose="02040503050406030204" pitchFamily="18" charset="0"/>
                <a:ea typeface="Cambria Math" panose="02040503050406030204" pitchFamily="18" charset="0"/>
              </a:rPr>
              <a:t>Improve system design</a:t>
            </a:r>
            <a:endParaRPr lang="en-PH" sz="3200" dirty="0">
              <a:latin typeface="Cambria Math" panose="02040503050406030204" pitchFamily="18" charset="0"/>
              <a:ea typeface="Cambria Math" panose="02040503050406030204" pitchFamily="18" charset="0"/>
            </a:endParaRPr>
          </a:p>
          <a:p>
            <a:pPr marL="0" indent="0">
              <a:buNone/>
            </a:pPr>
            <a:endParaRPr lang="en-PH" sz="4400" b="1" dirty="0">
              <a:latin typeface="Cambria Math" panose="02040503050406030204" pitchFamily="18" charset="0"/>
              <a:ea typeface="Cambria Math" panose="02040503050406030204" pitchFamily="18" charset="0"/>
            </a:endParaRPr>
          </a:p>
          <a:p>
            <a:pPr marL="0" indent="0" algn="ctr">
              <a:buNone/>
            </a:pPr>
            <a:r>
              <a:rPr lang="en-PH" sz="3200" dirty="0">
                <a:latin typeface="Cambria Math" panose="02040503050406030204" pitchFamily="18" charset="0"/>
                <a:ea typeface="Cambria Math" panose="02040503050406030204" pitchFamily="18" charset="0"/>
              </a:rPr>
              <a:t> </a:t>
            </a:r>
            <a:endParaRPr lang="en-PH" sz="3200" b="1" dirty="0">
              <a:latin typeface="Cambria Math" panose="02040503050406030204" pitchFamily="18" charset="0"/>
              <a:ea typeface="Cambria Math" panose="02040503050406030204" pitchFamily="18" charset="0"/>
            </a:endParaRPr>
          </a:p>
          <a:p>
            <a:pPr marL="0" indent="0">
              <a:buNone/>
            </a:pPr>
            <a:endParaRPr lang="en-PH" sz="3200" dirty="0">
              <a:latin typeface="Cambria Math" panose="02040503050406030204" pitchFamily="18" charset="0"/>
              <a:ea typeface="Cambria Math" panose="02040503050406030204" pitchFamily="18" charset="0"/>
            </a:endParaRPr>
          </a:p>
          <a:p>
            <a:endParaRPr lang="en-PH" sz="4400" b="1"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85339467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Issues for Product Design</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553595" y="1925782"/>
            <a:ext cx="10515600" cy="5334000"/>
          </a:xfrm>
        </p:spPr>
        <p:txBody>
          <a:bodyPr>
            <a:normAutofit/>
          </a:bodyPr>
          <a:lstStyle/>
          <a:p>
            <a:pPr marL="0" indent="0" algn="ctr">
              <a:buNone/>
            </a:pPr>
            <a:r>
              <a:rPr lang="en-PH" sz="4400" b="1" dirty="0">
                <a:latin typeface="Cambria Math" panose="02040503050406030204" pitchFamily="18" charset="0"/>
                <a:ea typeface="Cambria Math" panose="02040503050406030204" pitchFamily="18" charset="0"/>
              </a:rPr>
              <a:t>5. RANGE OF OPERATING CONDITIONS  </a:t>
            </a:r>
          </a:p>
          <a:p>
            <a:pPr marL="0" indent="0">
              <a:buNone/>
            </a:pPr>
            <a:endParaRPr lang="en-PH" sz="3200" dirty="0">
              <a:latin typeface="Cambria Math" panose="02040503050406030204" pitchFamily="18" charset="0"/>
              <a:ea typeface="Cambria Math" panose="02040503050406030204" pitchFamily="18" charset="0"/>
            </a:endParaRPr>
          </a:p>
          <a:p>
            <a:pPr marL="0" lvl="0" indent="0" algn="ctr">
              <a:buNone/>
            </a:pPr>
            <a:r>
              <a:rPr lang="en-PH" sz="3200" dirty="0">
                <a:latin typeface="Cambria Math" panose="02040503050406030204" pitchFamily="18" charset="0"/>
                <a:ea typeface="Cambria Math" panose="02040503050406030204" pitchFamily="18" charset="0"/>
              </a:rPr>
              <a:t>refers to the set of conditions under which a product’s reliability is specified. </a:t>
            </a:r>
          </a:p>
          <a:p>
            <a:pPr marL="0" indent="0">
              <a:buNone/>
            </a:pPr>
            <a:r>
              <a:rPr lang="en-PH" dirty="0"/>
              <a:t> </a:t>
            </a:r>
          </a:p>
          <a:p>
            <a:pPr marL="0" indent="0">
              <a:buNone/>
            </a:pPr>
            <a:endParaRPr lang="en-PH" sz="4400" b="1"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5056689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Documents for  Production</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553595" y="1925782"/>
            <a:ext cx="10515600" cy="5334000"/>
          </a:xfrm>
        </p:spPr>
        <p:txBody>
          <a:bodyPr>
            <a:normAutofit/>
          </a:bodyPr>
          <a:lstStyle/>
          <a:p>
            <a:pPr marL="0" indent="0" algn="ctr">
              <a:buNone/>
            </a:pPr>
            <a:r>
              <a:rPr lang="en-PH" sz="4400" b="1" dirty="0">
                <a:latin typeface="Cambria Math" panose="02040503050406030204" pitchFamily="18" charset="0"/>
                <a:ea typeface="Cambria Math" panose="02040503050406030204" pitchFamily="18" charset="0"/>
              </a:rPr>
              <a:t>DOCUMENTATION</a:t>
            </a:r>
          </a:p>
          <a:p>
            <a:pPr marL="0" indent="0" algn="ctr">
              <a:buNone/>
            </a:pPr>
            <a:endParaRPr lang="en-PH" sz="4400" b="1" dirty="0">
              <a:latin typeface="Cambria Math" panose="02040503050406030204" pitchFamily="18" charset="0"/>
              <a:ea typeface="Cambria Math" panose="02040503050406030204" pitchFamily="18" charset="0"/>
            </a:endParaRPr>
          </a:p>
          <a:p>
            <a:pPr marL="0" indent="0" algn="ctr">
              <a:buNone/>
            </a:pPr>
            <a:r>
              <a:rPr lang="en-PH" sz="3200" dirty="0">
                <a:latin typeface="Cambria Math" panose="02040503050406030204" pitchFamily="18" charset="0"/>
                <a:ea typeface="Cambria Math" panose="02040503050406030204" pitchFamily="18" charset="0"/>
              </a:rPr>
              <a:t>refers to  information created,  received and maintained as information and evidence by a business organization in pursuance of transaction of business or legal obligation.</a:t>
            </a:r>
            <a:endParaRPr lang="en-PH" sz="3200" b="1"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4455925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Documents for  Production</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456613" y="1236958"/>
            <a:ext cx="10515600" cy="5334000"/>
          </a:xfrm>
        </p:spPr>
        <p:txBody>
          <a:bodyPr>
            <a:normAutofit/>
          </a:bodyPr>
          <a:lstStyle/>
          <a:p>
            <a:pPr marL="0" indent="0" algn="ctr">
              <a:buNone/>
            </a:pPr>
            <a:r>
              <a:rPr lang="en-PH" sz="4400" b="1" dirty="0">
                <a:latin typeface="Cambria Math" panose="02040503050406030204" pitchFamily="18" charset="0"/>
                <a:ea typeface="Cambria Math" panose="02040503050406030204" pitchFamily="18" charset="0"/>
              </a:rPr>
              <a:t>PRODUCTION/MANUFACTURING DOCUMENTS</a:t>
            </a:r>
          </a:p>
          <a:p>
            <a:pPr marL="0" indent="0" algn="ctr">
              <a:buNone/>
            </a:pPr>
            <a:endParaRPr lang="en-PH" sz="4400" b="1" dirty="0">
              <a:latin typeface="Cambria Math" panose="02040503050406030204" pitchFamily="18" charset="0"/>
              <a:ea typeface="Cambria Math" panose="02040503050406030204" pitchFamily="18" charset="0"/>
            </a:endParaRPr>
          </a:p>
          <a:p>
            <a:pPr marL="457200" lvl="0" indent="-457200">
              <a:buFont typeface="+mj-lt"/>
              <a:buAutoNum type="arabicPeriod"/>
            </a:pPr>
            <a:r>
              <a:rPr lang="en-PH" sz="3200" dirty="0">
                <a:latin typeface="Cambria Math" panose="02040503050406030204" pitchFamily="18" charset="0"/>
                <a:ea typeface="Cambria Math" panose="02040503050406030204" pitchFamily="18" charset="0"/>
              </a:rPr>
              <a:t>Specification and standards</a:t>
            </a:r>
          </a:p>
          <a:p>
            <a:pPr marL="457200" lvl="0" indent="-457200">
              <a:buFont typeface="+mj-lt"/>
              <a:buAutoNum type="arabicPeriod"/>
            </a:pPr>
            <a:r>
              <a:rPr lang="en-PH" sz="3200" dirty="0">
                <a:latin typeface="Cambria Math" panose="02040503050406030204" pitchFamily="18" charset="0"/>
                <a:ea typeface="Cambria Math" panose="02040503050406030204" pitchFamily="18" charset="0"/>
              </a:rPr>
              <a:t>Raw material records</a:t>
            </a:r>
          </a:p>
          <a:p>
            <a:pPr marL="457200" lvl="0" indent="-457200">
              <a:buFont typeface="+mj-lt"/>
              <a:buAutoNum type="arabicPeriod"/>
            </a:pPr>
            <a:r>
              <a:rPr lang="en-PH" sz="3200" dirty="0">
                <a:latin typeface="Cambria Math" panose="02040503050406030204" pitchFamily="18" charset="0"/>
                <a:ea typeface="Cambria Math" panose="02040503050406030204" pitchFamily="18" charset="0"/>
              </a:rPr>
              <a:t>Labels and printed packaging material records</a:t>
            </a:r>
          </a:p>
          <a:p>
            <a:pPr marL="457200" lvl="0" indent="-457200">
              <a:buFont typeface="+mj-lt"/>
              <a:buAutoNum type="arabicPeriod"/>
            </a:pPr>
            <a:r>
              <a:rPr lang="en-PH" sz="3200" dirty="0">
                <a:latin typeface="Cambria Math" panose="02040503050406030204" pitchFamily="18" charset="0"/>
                <a:ea typeface="Cambria Math" panose="02040503050406030204" pitchFamily="18" charset="0"/>
              </a:rPr>
              <a:t>Master formula records</a:t>
            </a:r>
          </a:p>
          <a:p>
            <a:pPr marL="0" lvl="0" indent="0">
              <a:buNone/>
            </a:pPr>
            <a:r>
              <a:rPr lang="en-PH" dirty="0"/>
              <a:t>	</a:t>
            </a:r>
          </a:p>
          <a:p>
            <a:pPr marL="0" indent="0">
              <a:buNone/>
            </a:pPr>
            <a:endParaRPr lang="en-PH" sz="4400" b="1"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76918888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Documents for  Production</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456613" y="1971249"/>
            <a:ext cx="10515600" cy="5334000"/>
          </a:xfrm>
        </p:spPr>
        <p:txBody>
          <a:bodyPr>
            <a:normAutofit/>
          </a:bodyPr>
          <a:lstStyle/>
          <a:p>
            <a:pPr marL="514350" lvl="0" indent="-514350">
              <a:buAutoNum type="arabicPeriod" startAt="5"/>
            </a:pPr>
            <a:r>
              <a:rPr lang="en-PH" sz="3200" dirty="0">
                <a:latin typeface="Cambria Math" panose="02040503050406030204" pitchFamily="18" charset="0"/>
                <a:ea typeface="Cambria Math" panose="02040503050406030204" pitchFamily="18" charset="0"/>
              </a:rPr>
              <a:t>Batch production records</a:t>
            </a:r>
          </a:p>
          <a:p>
            <a:pPr marL="514350" lvl="0" indent="-514350">
              <a:buAutoNum type="arabicPeriod" startAt="5"/>
            </a:pPr>
            <a:r>
              <a:rPr lang="en-PH" sz="3200" dirty="0">
                <a:latin typeface="Cambria Math" panose="02040503050406030204" pitchFamily="18" charset="0"/>
                <a:ea typeface="Cambria Math" panose="02040503050406030204" pitchFamily="18" charset="0"/>
              </a:rPr>
              <a:t>Quality control records</a:t>
            </a:r>
          </a:p>
          <a:p>
            <a:pPr marL="514350" lvl="0" indent="-514350">
              <a:buAutoNum type="arabicPeriod" startAt="5"/>
            </a:pPr>
            <a:r>
              <a:rPr lang="en-PH" sz="3200" dirty="0">
                <a:latin typeface="Cambria Math" panose="02040503050406030204" pitchFamily="18" charset="0"/>
                <a:ea typeface="Cambria Math" panose="02040503050406030204" pitchFamily="18" charset="0"/>
              </a:rPr>
              <a:t>Calibration and validation records</a:t>
            </a:r>
          </a:p>
          <a:p>
            <a:pPr marL="514350" lvl="0" indent="-514350">
              <a:buAutoNum type="arabicPeriod" startAt="5"/>
            </a:pPr>
            <a:r>
              <a:rPr lang="en-PH" sz="3200" dirty="0">
                <a:latin typeface="Cambria Math" panose="02040503050406030204" pitchFamily="18" charset="0"/>
                <a:ea typeface="Cambria Math" panose="02040503050406030204" pitchFamily="18" charset="0"/>
              </a:rPr>
              <a:t>Distribution records</a:t>
            </a:r>
          </a:p>
          <a:p>
            <a:pPr marL="514350" lvl="0" indent="-514350">
              <a:buAutoNum type="arabicPeriod" startAt="5"/>
            </a:pPr>
            <a:r>
              <a:rPr lang="en-PH" sz="3200" dirty="0">
                <a:latin typeface="Cambria Math" panose="02040503050406030204" pitchFamily="18" charset="0"/>
                <a:ea typeface="Cambria Math" panose="02040503050406030204" pitchFamily="18" charset="0"/>
              </a:rPr>
              <a:t>Batch packaging records	</a:t>
            </a:r>
          </a:p>
          <a:p>
            <a:pPr marL="0" indent="0">
              <a:buNone/>
            </a:pPr>
            <a:endParaRPr lang="en-PH" sz="4400" b="1"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86712980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Documents for  Production</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456613" y="1081779"/>
            <a:ext cx="10515600" cy="5334000"/>
          </a:xfrm>
        </p:spPr>
        <p:txBody>
          <a:bodyPr>
            <a:normAutofit/>
          </a:bodyPr>
          <a:lstStyle/>
          <a:p>
            <a:pPr marL="0" lvl="0" indent="0" algn="ctr">
              <a:buNone/>
            </a:pPr>
            <a:r>
              <a:rPr lang="en-PH" sz="4400" b="1" dirty="0">
                <a:latin typeface="Cambria Math" panose="02040503050406030204" pitchFamily="18" charset="0"/>
                <a:ea typeface="Cambria Math" panose="02040503050406030204" pitchFamily="18" charset="0"/>
              </a:rPr>
              <a:t>ADVANTAGES OF DOCUMENTATION</a:t>
            </a:r>
          </a:p>
          <a:p>
            <a:pPr marL="0" lvl="0" indent="0" algn="ctr">
              <a:buNone/>
            </a:pPr>
            <a:endParaRPr lang="en-PH" sz="4400" b="1" dirty="0">
              <a:latin typeface="Cambria Math" panose="02040503050406030204" pitchFamily="18" charset="0"/>
              <a:ea typeface="Cambria Math" panose="02040503050406030204" pitchFamily="18" charset="0"/>
            </a:endParaRPr>
          </a:p>
          <a:p>
            <a:pPr lvl="0"/>
            <a:r>
              <a:rPr lang="en-PH" sz="3200" dirty="0">
                <a:latin typeface="Cambria Math" panose="02040503050406030204" pitchFamily="18" charset="0"/>
                <a:ea typeface="Cambria Math" panose="02040503050406030204" pitchFamily="18" charset="0"/>
              </a:rPr>
              <a:t>Reduce costs</a:t>
            </a:r>
          </a:p>
          <a:p>
            <a:pPr lvl="0"/>
            <a:r>
              <a:rPr lang="en-PH" sz="3200" dirty="0">
                <a:latin typeface="Cambria Math" panose="02040503050406030204" pitchFamily="18" charset="0"/>
                <a:ea typeface="Cambria Math" panose="02040503050406030204" pitchFamily="18" charset="0"/>
              </a:rPr>
              <a:t>Reduce cycle time</a:t>
            </a:r>
          </a:p>
          <a:p>
            <a:pPr lvl="0"/>
            <a:r>
              <a:rPr lang="en-PH" sz="3200" dirty="0">
                <a:latin typeface="Cambria Math" panose="02040503050406030204" pitchFamily="18" charset="0"/>
                <a:ea typeface="Cambria Math" panose="02040503050406030204" pitchFamily="18" charset="0"/>
              </a:rPr>
              <a:t>Increase service levels</a:t>
            </a:r>
          </a:p>
          <a:p>
            <a:pPr marL="0" lvl="0" indent="0">
              <a:buNone/>
            </a:pPr>
            <a:endParaRPr lang="en-PH" sz="4400" b="1" dirty="0">
              <a:latin typeface="Cambria Math" panose="02040503050406030204" pitchFamily="18" charset="0"/>
              <a:ea typeface="Cambria Math" panose="02040503050406030204" pitchFamily="18" charset="0"/>
            </a:endParaRPr>
          </a:p>
          <a:p>
            <a:pPr marL="0" indent="0">
              <a:buNone/>
            </a:pPr>
            <a:endParaRPr lang="en-PH" sz="4400" b="1"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25893181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Documents for  Production</a:t>
            </a:r>
          </a:p>
        </p:txBody>
      </p:sp>
      <p:sp>
        <p:nvSpPr>
          <p:cNvPr id="3" name="Content Placeholder 2">
            <a:extLst>
              <a:ext uri="{FF2B5EF4-FFF2-40B4-BE49-F238E27FC236}">
                <a16:creationId xmlns:a16="http://schemas.microsoft.com/office/drawing/2014/main" id="{5501FB0E-AFBD-420F-A543-19EA9B8FD25B}"/>
              </a:ext>
            </a:extLst>
          </p:cNvPr>
          <p:cNvSpPr>
            <a:spLocks noGrp="1"/>
          </p:cNvSpPr>
          <p:nvPr>
            <p:ph idx="1"/>
          </p:nvPr>
        </p:nvSpPr>
        <p:spPr>
          <a:xfrm>
            <a:off x="456613" y="1081779"/>
            <a:ext cx="10515600" cy="5334000"/>
          </a:xfrm>
        </p:spPr>
        <p:txBody>
          <a:bodyPr>
            <a:normAutofit/>
          </a:bodyPr>
          <a:lstStyle/>
          <a:p>
            <a:pPr marL="0" lvl="0" indent="0" algn="ctr">
              <a:buNone/>
            </a:pPr>
            <a:endParaRPr lang="en-PH" sz="4400" b="1" dirty="0">
              <a:latin typeface="Cambria Math" panose="02040503050406030204" pitchFamily="18" charset="0"/>
              <a:ea typeface="Cambria Math" panose="02040503050406030204" pitchFamily="18" charset="0"/>
            </a:endParaRPr>
          </a:p>
          <a:p>
            <a:pPr lvl="0"/>
            <a:r>
              <a:rPr lang="en-PH" sz="3200" dirty="0">
                <a:latin typeface="Cambria Math" panose="02040503050406030204" pitchFamily="18" charset="0"/>
                <a:ea typeface="Cambria Math" panose="02040503050406030204" pitchFamily="18" charset="0"/>
              </a:rPr>
              <a:t>Compliance regulatory, corporate policies and certification assistance</a:t>
            </a:r>
          </a:p>
          <a:p>
            <a:pPr lvl="0"/>
            <a:r>
              <a:rPr lang="en-PH" sz="3200" dirty="0">
                <a:latin typeface="Cambria Math" panose="02040503050406030204" pitchFamily="18" charset="0"/>
                <a:ea typeface="Cambria Math" panose="02040503050406030204" pitchFamily="18" charset="0"/>
              </a:rPr>
              <a:t>Maintenance management</a:t>
            </a:r>
          </a:p>
          <a:p>
            <a:pPr lvl="0"/>
            <a:r>
              <a:rPr lang="en-PH" sz="3200" dirty="0">
                <a:latin typeface="Cambria Math" panose="02040503050406030204" pitchFamily="18" charset="0"/>
                <a:ea typeface="Cambria Math" panose="02040503050406030204" pitchFamily="18" charset="0"/>
              </a:rPr>
              <a:t>Information  about equipment</a:t>
            </a:r>
          </a:p>
          <a:p>
            <a:pPr lvl="0"/>
            <a:r>
              <a:rPr lang="en-PH" sz="3200" dirty="0">
                <a:latin typeface="Cambria Math" panose="02040503050406030204" pitchFamily="18" charset="0"/>
                <a:ea typeface="Cambria Math" panose="02040503050406030204" pitchFamily="18" charset="0"/>
              </a:rPr>
              <a:t>Gives information about the product,  premises and personnel.</a:t>
            </a:r>
          </a:p>
          <a:p>
            <a:pPr marL="0" lvl="0" indent="0">
              <a:buNone/>
            </a:pPr>
            <a:endParaRPr lang="en-PH" sz="4400" b="1" dirty="0">
              <a:latin typeface="Cambria Math" panose="02040503050406030204" pitchFamily="18" charset="0"/>
              <a:ea typeface="Cambria Math" panose="02040503050406030204" pitchFamily="18" charset="0"/>
            </a:endParaRPr>
          </a:p>
          <a:p>
            <a:pPr marL="0" indent="0">
              <a:buNone/>
            </a:pPr>
            <a:endParaRPr lang="en-PH" sz="4400" b="1"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a:p>
            <a:pPr marL="0" indent="0" algn="ctr">
              <a:buNone/>
            </a:pP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09535613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2503" y="2156346"/>
            <a:ext cx="10515600" cy="1248498"/>
          </a:xfrm>
        </p:spPr>
        <p:txBody>
          <a:bodyPr>
            <a:normAutofit/>
          </a:bodyPr>
          <a:lstStyle/>
          <a:p>
            <a:pPr algn="ctr"/>
            <a:r>
              <a:rPr lang="en-PH" dirty="0"/>
              <a:t>REVIEW OF THE LESSON</a:t>
            </a:r>
          </a:p>
        </p:txBody>
      </p:sp>
    </p:spTree>
    <p:extLst>
      <p:ext uri="{BB962C8B-B14F-4D97-AF65-F5344CB8AC3E}">
        <p14:creationId xmlns:p14="http://schemas.microsoft.com/office/powerpoint/2010/main" val="223153829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a:t>
            </a:r>
          </a:p>
        </p:txBody>
      </p:sp>
      <p:sp>
        <p:nvSpPr>
          <p:cNvPr id="6" name="TextBox 5"/>
          <p:cNvSpPr txBox="1"/>
          <p:nvPr/>
        </p:nvSpPr>
        <p:spPr>
          <a:xfrm>
            <a:off x="475810" y="1194669"/>
            <a:ext cx="11162008" cy="1261884"/>
          </a:xfrm>
          <a:prstGeom prst="rect">
            <a:avLst/>
          </a:prstGeom>
          <a:noFill/>
        </p:spPr>
        <p:txBody>
          <a:bodyPr wrap="square" rtlCol="0">
            <a:spAutoFit/>
          </a:bodyPr>
          <a:lstStyle/>
          <a:p>
            <a:pPr marL="1098550" indent="-742950" algn="ctr">
              <a:buAutoNum type="arabicPeriod"/>
            </a:pPr>
            <a:r>
              <a:rPr lang="en-US" sz="4400" b="1" dirty="0">
                <a:latin typeface="Cambria Math" pitchFamily="18" charset="0"/>
                <a:ea typeface="Cambria Math" pitchFamily="18" charset="0"/>
              </a:rPr>
              <a:t>CONVENIENCE PRODUCTS</a:t>
            </a:r>
          </a:p>
          <a:p>
            <a:pPr lvl="0" algn="ctr"/>
            <a:r>
              <a:rPr lang="en-PH" sz="3200" dirty="0">
                <a:latin typeface="Cambria Math" panose="02040503050406030204" pitchFamily="18" charset="0"/>
                <a:ea typeface="Cambria Math" panose="02040503050406030204" pitchFamily="18" charset="0"/>
              </a:rPr>
              <a:t>.</a:t>
            </a:r>
            <a:endParaRPr lang="en-US" sz="3200" dirty="0">
              <a:latin typeface="Cambria Math" panose="02040503050406030204" pitchFamily="18" charset="0"/>
              <a:ea typeface="Cambria Math" panose="02040503050406030204" pitchFamily="18" charset="0"/>
            </a:endParaRPr>
          </a:p>
        </p:txBody>
      </p:sp>
      <p:pic>
        <p:nvPicPr>
          <p:cNvPr id="7" name="Picture 6" descr="Image result for convenience products examples">
            <a:extLst>
              <a:ext uri="{FF2B5EF4-FFF2-40B4-BE49-F238E27FC236}">
                <a16:creationId xmlns:a16="http://schemas.microsoft.com/office/drawing/2014/main" id="{D3F6C861-1016-4F4C-8B4A-FCF723B3DC5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14399" y="2472956"/>
            <a:ext cx="4530437" cy="2294619"/>
          </a:xfrm>
          <a:prstGeom prst="rect">
            <a:avLst/>
          </a:prstGeom>
          <a:noFill/>
          <a:ln>
            <a:noFill/>
          </a:ln>
        </p:spPr>
      </p:pic>
      <p:sp>
        <p:nvSpPr>
          <p:cNvPr id="8" name="Text Box 1">
            <a:extLst>
              <a:ext uri="{FF2B5EF4-FFF2-40B4-BE49-F238E27FC236}">
                <a16:creationId xmlns:a16="http://schemas.microsoft.com/office/drawing/2014/main" id="{6AA84EC2-5044-44A5-9944-6E05B30022DD}"/>
              </a:ext>
            </a:extLst>
          </p:cNvPr>
          <p:cNvSpPr txBox="1"/>
          <p:nvPr/>
        </p:nvSpPr>
        <p:spPr>
          <a:xfrm>
            <a:off x="2245273" y="4943221"/>
            <a:ext cx="3074035" cy="25844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spcAft>
                <a:spcPts val="1000"/>
              </a:spcAft>
            </a:pPr>
            <a:r>
              <a:rPr lang="en-PH" sz="900" dirty="0">
                <a:effectLst/>
                <a:latin typeface="Times New Roman" panose="02020603050405020304" pitchFamily="18" charset="0"/>
                <a:ea typeface="Times New Roman" panose="02020603050405020304" pitchFamily="18" charset="0"/>
              </a:rPr>
              <a:t>Figure 1 Convenience Products</a:t>
            </a:r>
          </a:p>
        </p:txBody>
      </p:sp>
      <p:sp>
        <p:nvSpPr>
          <p:cNvPr id="2" name="Rectangle 1">
            <a:extLst>
              <a:ext uri="{FF2B5EF4-FFF2-40B4-BE49-F238E27FC236}">
                <a16:creationId xmlns:a16="http://schemas.microsoft.com/office/drawing/2014/main" id="{609927A5-7753-4005-A680-6BAD3F4978AD}"/>
              </a:ext>
            </a:extLst>
          </p:cNvPr>
          <p:cNvSpPr/>
          <p:nvPr/>
        </p:nvSpPr>
        <p:spPr>
          <a:xfrm>
            <a:off x="422563" y="5235587"/>
            <a:ext cx="6096000" cy="461665"/>
          </a:xfrm>
          <a:prstGeom prst="rect">
            <a:avLst/>
          </a:prstGeom>
        </p:spPr>
        <p:txBody>
          <a:bodyPr>
            <a:spAutoFit/>
          </a:bodyPr>
          <a:lstStyle/>
          <a:p>
            <a:pPr algn="ctr">
              <a:spcAft>
                <a:spcPts val="0"/>
              </a:spcAft>
            </a:pPr>
            <a:r>
              <a:rPr lang="en-PH" sz="800" dirty="0" err="1">
                <a:solidFill>
                  <a:srgbClr val="333333"/>
                </a:solidFill>
                <a:latin typeface="Cambria Math" panose="02040503050406030204" pitchFamily="18" charset="0"/>
                <a:ea typeface="Cambria Math" panose="02040503050406030204" pitchFamily="18" charset="0"/>
              </a:rPr>
              <a:t>Bharhati</a:t>
            </a:r>
            <a:r>
              <a:rPr lang="en-PH" sz="800" dirty="0">
                <a:solidFill>
                  <a:srgbClr val="333333"/>
                </a:solidFill>
                <a:latin typeface="Cambria Math" panose="02040503050406030204" pitchFamily="18" charset="0"/>
                <a:ea typeface="Cambria Math" panose="02040503050406030204" pitchFamily="18" charset="0"/>
              </a:rPr>
              <a:t> Stores(n.d.). Retrieved June 27, 2018, from   </a:t>
            </a:r>
            <a:br>
              <a:rPr lang="en-PH" sz="800" dirty="0">
                <a:solidFill>
                  <a:srgbClr val="333333"/>
                </a:solidFill>
                <a:latin typeface="Cambria Math" panose="02040503050406030204" pitchFamily="18" charset="0"/>
                <a:ea typeface="Cambria Math" panose="02040503050406030204" pitchFamily="18" charset="0"/>
              </a:rPr>
            </a:br>
            <a:r>
              <a:rPr lang="en-PH" sz="800" dirty="0">
                <a:solidFill>
                  <a:srgbClr val="333333"/>
                </a:solidFill>
                <a:latin typeface="Cambria Math" panose="02040503050406030204" pitchFamily="18" charset="0"/>
                <a:ea typeface="Cambria Math" panose="02040503050406030204" pitchFamily="18" charset="0"/>
              </a:rPr>
              <a:t>        </a:t>
            </a:r>
            <a:r>
              <a:rPr lang="en-PH" sz="800" u="sng" dirty="0">
                <a:solidFill>
                  <a:srgbClr val="0000FF"/>
                </a:solidFill>
                <a:latin typeface="Cambria Math" panose="02040503050406030204" pitchFamily="18" charset="0"/>
                <a:ea typeface="Cambria Math" panose="02040503050406030204" pitchFamily="18" charset="0"/>
                <a:hlinkClick r:id="rId3"/>
              </a:rPr>
              <a:t>http://www.bharathistore.com/Bharathi/bharathi/view/pages/aboutus.html</a:t>
            </a:r>
            <a:endParaRPr lang="en-PH" sz="800" dirty="0">
              <a:latin typeface="Cambria Math" panose="02040503050406030204" pitchFamily="18" charset="0"/>
              <a:ea typeface="Cambria Math" panose="02040503050406030204" pitchFamily="18" charset="0"/>
            </a:endParaRPr>
          </a:p>
          <a:p>
            <a:pPr>
              <a:spcAft>
                <a:spcPts val="0"/>
              </a:spcAft>
            </a:pPr>
            <a:r>
              <a:rPr lang="en-PH" sz="800" dirty="0">
                <a:latin typeface="Cambria Math" panose="02040503050406030204" pitchFamily="18" charset="0"/>
                <a:ea typeface="Cambria Math" panose="02040503050406030204" pitchFamily="18" charset="0"/>
              </a:rPr>
              <a:t> </a:t>
            </a:r>
            <a:endParaRPr lang="en-PH" sz="800" dirty="0">
              <a:effectLst/>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A2D9DF6E-F396-4AA3-9AE0-8C8F9E41579C}"/>
              </a:ext>
            </a:extLst>
          </p:cNvPr>
          <p:cNvSpPr txBox="1"/>
          <p:nvPr/>
        </p:nvSpPr>
        <p:spPr>
          <a:xfrm>
            <a:off x="5624945" y="2770909"/>
            <a:ext cx="4932220" cy="1569660"/>
          </a:xfrm>
          <a:prstGeom prst="rect">
            <a:avLst/>
          </a:prstGeom>
          <a:noFill/>
        </p:spPr>
        <p:txBody>
          <a:bodyPr wrap="square" rtlCol="0">
            <a:spAutoFit/>
          </a:bodyPr>
          <a:lstStyle/>
          <a:p>
            <a:pPr algn="ctr"/>
            <a:r>
              <a:rPr lang="en-PH" sz="3200" dirty="0">
                <a:latin typeface="Cambria Math" panose="02040503050406030204" pitchFamily="18" charset="0"/>
                <a:ea typeface="Cambria Math" panose="02040503050406030204" pitchFamily="18" charset="0"/>
              </a:rPr>
              <a:t>These products are bought most frequently by final consumers.</a:t>
            </a:r>
            <a:endParaRPr lang="en-PH" sz="3200" dirty="0"/>
          </a:p>
        </p:txBody>
      </p:sp>
    </p:spTree>
    <p:extLst>
      <p:ext uri="{BB962C8B-B14F-4D97-AF65-F5344CB8AC3E}">
        <p14:creationId xmlns:p14="http://schemas.microsoft.com/office/powerpoint/2010/main" val="298138107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a:t>
            </a:r>
          </a:p>
        </p:txBody>
      </p:sp>
      <p:sp>
        <p:nvSpPr>
          <p:cNvPr id="6" name="TextBox 5"/>
          <p:cNvSpPr txBox="1"/>
          <p:nvPr/>
        </p:nvSpPr>
        <p:spPr>
          <a:xfrm>
            <a:off x="475810" y="1215451"/>
            <a:ext cx="11162008" cy="769441"/>
          </a:xfrm>
          <a:prstGeom prst="rect">
            <a:avLst/>
          </a:prstGeom>
          <a:noFill/>
        </p:spPr>
        <p:txBody>
          <a:bodyPr wrap="square" rtlCol="0">
            <a:spAutoFit/>
          </a:bodyPr>
          <a:lstStyle/>
          <a:p>
            <a:pPr marL="355600" algn="ctr"/>
            <a:r>
              <a:rPr lang="en-US" sz="4400" b="1" dirty="0">
                <a:latin typeface="Cambria Math" pitchFamily="18" charset="0"/>
                <a:ea typeface="Cambria Math" pitchFamily="18" charset="0"/>
              </a:rPr>
              <a:t>2.  SHOPPING  PRODUCTS</a:t>
            </a:r>
          </a:p>
        </p:txBody>
      </p:sp>
      <p:pic>
        <p:nvPicPr>
          <p:cNvPr id="9" name="Picture 8" descr="Image result for shopping products">
            <a:extLst>
              <a:ext uri="{FF2B5EF4-FFF2-40B4-BE49-F238E27FC236}">
                <a16:creationId xmlns:a16="http://schemas.microsoft.com/office/drawing/2014/main" id="{40916DB4-EADB-43F4-9364-163F6EDC2C0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86690" y="2173983"/>
            <a:ext cx="5361709" cy="3176588"/>
          </a:xfrm>
          <a:prstGeom prst="rect">
            <a:avLst/>
          </a:prstGeom>
          <a:noFill/>
          <a:ln>
            <a:noFill/>
          </a:ln>
        </p:spPr>
      </p:pic>
      <p:sp>
        <p:nvSpPr>
          <p:cNvPr id="3" name="Rectangle 2">
            <a:extLst>
              <a:ext uri="{FF2B5EF4-FFF2-40B4-BE49-F238E27FC236}">
                <a16:creationId xmlns:a16="http://schemas.microsoft.com/office/drawing/2014/main" id="{C3AC9698-A848-4369-BFAD-E9D20B21DD4F}"/>
              </a:ext>
            </a:extLst>
          </p:cNvPr>
          <p:cNvSpPr/>
          <p:nvPr/>
        </p:nvSpPr>
        <p:spPr>
          <a:xfrm>
            <a:off x="6096000" y="2173983"/>
            <a:ext cx="4765964" cy="3539430"/>
          </a:xfrm>
          <a:prstGeom prst="rect">
            <a:avLst/>
          </a:prstGeom>
        </p:spPr>
        <p:txBody>
          <a:bodyPr wrap="square">
            <a:spAutoFit/>
          </a:bodyPr>
          <a:lstStyle/>
          <a:p>
            <a:pPr marL="355600" algn="ctr"/>
            <a:r>
              <a:rPr lang="en-PH" sz="3200" dirty="0">
                <a:latin typeface="Cambria Math" panose="02040503050406030204" pitchFamily="18" charset="0"/>
                <a:ea typeface="Cambria Math" panose="02040503050406030204" pitchFamily="18" charset="0"/>
              </a:rPr>
              <a:t>The consumer products which costumers usually compare  on the price, quality and style in the process of their selection and purchase of goods and services. </a:t>
            </a:r>
            <a:endParaRPr lang="en-US" sz="3200" b="1" dirty="0">
              <a:latin typeface="Cambria Math" panose="02040503050406030204" pitchFamily="18" charset="0"/>
              <a:ea typeface="Cambria Math" panose="02040503050406030204" pitchFamily="18" charset="0"/>
            </a:endParaRPr>
          </a:p>
        </p:txBody>
      </p:sp>
      <p:sp>
        <p:nvSpPr>
          <p:cNvPr id="10" name="Rectangle 9">
            <a:extLst>
              <a:ext uri="{FF2B5EF4-FFF2-40B4-BE49-F238E27FC236}">
                <a16:creationId xmlns:a16="http://schemas.microsoft.com/office/drawing/2014/main" id="{195A2DCC-C751-4494-917A-CEEB9EBAAEE2}"/>
              </a:ext>
            </a:extLst>
          </p:cNvPr>
          <p:cNvSpPr/>
          <p:nvPr/>
        </p:nvSpPr>
        <p:spPr>
          <a:xfrm>
            <a:off x="2579842" y="5273217"/>
            <a:ext cx="1449436" cy="369332"/>
          </a:xfrm>
          <a:prstGeom prst="rect">
            <a:avLst/>
          </a:prstGeom>
        </p:spPr>
        <p:txBody>
          <a:bodyPr wrap="none">
            <a:spAutoFit/>
          </a:bodyPr>
          <a:lstStyle/>
          <a:p>
            <a:r>
              <a:rPr lang="en-PH" dirty="0">
                <a:latin typeface="Cambria" panose="02040503050406030204" pitchFamily="18" charset="0"/>
                <a:ea typeface="Times New Roman" panose="02020603050405020304" pitchFamily="18" charset="0"/>
              </a:rPr>
              <a:t> </a:t>
            </a:r>
            <a:r>
              <a:rPr lang="en-PH" sz="800" dirty="0">
                <a:latin typeface="Cambria" panose="02040503050406030204" pitchFamily="18" charset="0"/>
                <a:ea typeface="Times New Roman" panose="02020603050405020304" pitchFamily="18" charset="0"/>
              </a:rPr>
              <a:t>Figure 2 Shopping Products</a:t>
            </a:r>
            <a:endParaRPr lang="en-PH" sz="800" dirty="0"/>
          </a:p>
        </p:txBody>
      </p:sp>
      <p:sp>
        <p:nvSpPr>
          <p:cNvPr id="11" name="Rectangle 10">
            <a:extLst>
              <a:ext uri="{FF2B5EF4-FFF2-40B4-BE49-F238E27FC236}">
                <a16:creationId xmlns:a16="http://schemas.microsoft.com/office/drawing/2014/main" id="{90204B2A-F495-437F-B04A-994F6DAE9226}"/>
              </a:ext>
            </a:extLst>
          </p:cNvPr>
          <p:cNvSpPr/>
          <p:nvPr/>
        </p:nvSpPr>
        <p:spPr>
          <a:xfrm>
            <a:off x="-235527" y="5505164"/>
            <a:ext cx="6096000" cy="738664"/>
          </a:xfrm>
          <a:prstGeom prst="rect">
            <a:avLst/>
          </a:prstGeom>
        </p:spPr>
        <p:txBody>
          <a:bodyPr>
            <a:spAutoFit/>
          </a:bodyPr>
          <a:lstStyle/>
          <a:p>
            <a:pPr marL="1170305" indent="90170" algn="ctr"/>
            <a:r>
              <a:rPr lang="en-PH" sz="800" dirty="0">
                <a:solidFill>
                  <a:srgbClr val="333333"/>
                </a:solidFill>
                <a:latin typeface="Cambria" panose="02040503050406030204" pitchFamily="18" charset="0"/>
              </a:rPr>
              <a:t>Shopping, sale, postcard, vector, products, business background, icons, abstraction. (2017, April 08).</a:t>
            </a:r>
            <a:endParaRPr lang="en-PH" sz="800" dirty="0"/>
          </a:p>
          <a:p>
            <a:pPr marL="1170305" indent="90170" algn="ctr"/>
            <a:r>
              <a:rPr lang="en-PH" sz="800" dirty="0">
                <a:solidFill>
                  <a:srgbClr val="333333"/>
                </a:solidFill>
                <a:latin typeface="Cambria" panose="02040503050406030204" pitchFamily="18" charset="0"/>
              </a:rPr>
              <a:t>Retrieved June 27, 2018, from </a:t>
            </a:r>
            <a:r>
              <a:rPr lang="en-PH" sz="800" u="sng" dirty="0">
                <a:solidFill>
                  <a:srgbClr val="0000FF"/>
                </a:solidFill>
                <a:latin typeface="Cambria" panose="02040503050406030204" pitchFamily="18" charset="0"/>
                <a:hlinkClick r:id="rId3"/>
              </a:rPr>
              <a:t>https://www.shutterstock.com/image-vector/shopping-sale-postcard-vector-products-business-617459669</a:t>
            </a:r>
            <a:endParaRPr lang="en-PH" sz="800" dirty="0"/>
          </a:p>
          <a:p>
            <a:pPr marL="1170305" indent="90170" algn="ctr"/>
            <a:r>
              <a:rPr lang="en-PH" dirty="0">
                <a:latin typeface="Cambria" panose="02040503050406030204" pitchFamily="18" charset="0"/>
              </a:rPr>
              <a:t> </a:t>
            </a:r>
            <a:endParaRPr lang="en-PH" dirty="0">
              <a:effectLst/>
            </a:endParaRPr>
          </a:p>
        </p:txBody>
      </p:sp>
    </p:spTree>
    <p:extLst>
      <p:ext uri="{BB962C8B-B14F-4D97-AF65-F5344CB8AC3E}">
        <p14:creationId xmlns:p14="http://schemas.microsoft.com/office/powerpoint/2010/main" val="249476343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003:  Product Design</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Product</a:t>
            </a:r>
          </a:p>
        </p:txBody>
      </p:sp>
      <p:sp>
        <p:nvSpPr>
          <p:cNvPr id="6" name="TextBox 5"/>
          <p:cNvSpPr txBox="1"/>
          <p:nvPr/>
        </p:nvSpPr>
        <p:spPr>
          <a:xfrm>
            <a:off x="475810" y="1215451"/>
            <a:ext cx="11162008" cy="769441"/>
          </a:xfrm>
          <a:prstGeom prst="rect">
            <a:avLst/>
          </a:prstGeom>
          <a:noFill/>
        </p:spPr>
        <p:txBody>
          <a:bodyPr wrap="square" rtlCol="0">
            <a:spAutoFit/>
          </a:bodyPr>
          <a:lstStyle/>
          <a:p>
            <a:pPr marL="355600" algn="ctr"/>
            <a:r>
              <a:rPr lang="en-US" sz="4400" b="1" dirty="0">
                <a:latin typeface="Cambria Math" pitchFamily="18" charset="0"/>
                <a:ea typeface="Cambria Math" pitchFamily="18" charset="0"/>
              </a:rPr>
              <a:t>3.  SPECIALTY  PRODUCTS</a:t>
            </a:r>
          </a:p>
        </p:txBody>
      </p:sp>
      <p:sp>
        <p:nvSpPr>
          <p:cNvPr id="3" name="Rectangle 2">
            <a:extLst>
              <a:ext uri="{FF2B5EF4-FFF2-40B4-BE49-F238E27FC236}">
                <a16:creationId xmlns:a16="http://schemas.microsoft.com/office/drawing/2014/main" id="{C3AC9698-A848-4369-BFAD-E9D20B21DD4F}"/>
              </a:ext>
            </a:extLst>
          </p:cNvPr>
          <p:cNvSpPr/>
          <p:nvPr/>
        </p:nvSpPr>
        <p:spPr>
          <a:xfrm>
            <a:off x="5777345" y="2173983"/>
            <a:ext cx="5680364" cy="3539430"/>
          </a:xfrm>
          <a:prstGeom prst="rect">
            <a:avLst/>
          </a:prstGeom>
        </p:spPr>
        <p:txBody>
          <a:bodyPr wrap="square">
            <a:spAutoFit/>
          </a:bodyPr>
          <a:lstStyle/>
          <a:p>
            <a:pPr marL="355600" algn="ctr"/>
            <a:r>
              <a:rPr lang="en-PH" sz="3200" dirty="0">
                <a:latin typeface="Cambria Math" panose="02040503050406030204" pitchFamily="18" charset="0"/>
                <a:ea typeface="Cambria Math" panose="02040503050406030204" pitchFamily="18" charset="0"/>
              </a:rPr>
              <a:t>These are consumer  products and services with  brand identification and  unique characteristics for which  certain consumers are willing to make a special effort in purchasing. </a:t>
            </a:r>
            <a:endParaRPr lang="en-US" sz="3200" b="1" dirty="0">
              <a:latin typeface="Cambria Math" panose="02040503050406030204" pitchFamily="18" charset="0"/>
              <a:ea typeface="Cambria Math" panose="02040503050406030204" pitchFamily="18" charset="0"/>
            </a:endParaRPr>
          </a:p>
        </p:txBody>
      </p:sp>
      <p:pic>
        <p:nvPicPr>
          <p:cNvPr id="12" name="Picture 11" descr="Image result for specialty goods">
            <a:extLst>
              <a:ext uri="{FF2B5EF4-FFF2-40B4-BE49-F238E27FC236}">
                <a16:creationId xmlns:a16="http://schemas.microsoft.com/office/drawing/2014/main" id="{61103EF9-F676-4FDC-8BDF-CE5FDF9C479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5810" y="2223766"/>
            <a:ext cx="5114750" cy="3099492"/>
          </a:xfrm>
          <a:prstGeom prst="rect">
            <a:avLst/>
          </a:prstGeom>
          <a:noFill/>
          <a:ln>
            <a:noFill/>
          </a:ln>
        </p:spPr>
      </p:pic>
      <p:sp>
        <p:nvSpPr>
          <p:cNvPr id="13" name="Text Box 5">
            <a:extLst>
              <a:ext uri="{FF2B5EF4-FFF2-40B4-BE49-F238E27FC236}">
                <a16:creationId xmlns:a16="http://schemas.microsoft.com/office/drawing/2014/main" id="{30B60471-9DA5-4F45-8CEB-F55C72880CED}"/>
              </a:ext>
            </a:extLst>
          </p:cNvPr>
          <p:cNvSpPr txBox="1"/>
          <p:nvPr/>
        </p:nvSpPr>
        <p:spPr>
          <a:xfrm>
            <a:off x="1385926" y="5340225"/>
            <a:ext cx="3072843" cy="28638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lgn="ctr">
              <a:spcAft>
                <a:spcPts val="1000"/>
              </a:spcAft>
            </a:pPr>
            <a:r>
              <a:rPr lang="en-PH" sz="900" dirty="0">
                <a:effectLst/>
                <a:latin typeface="Times New Roman" panose="02020603050405020304" pitchFamily="18" charset="0"/>
                <a:ea typeface="Times New Roman" panose="02020603050405020304" pitchFamily="18" charset="0"/>
              </a:rPr>
              <a:t>Figure 3 Specialty </a:t>
            </a:r>
            <a:r>
              <a:rPr lang="en-PH" sz="900" dirty="0" err="1">
                <a:effectLst/>
                <a:latin typeface="Times New Roman" panose="02020603050405020304" pitchFamily="18" charset="0"/>
                <a:ea typeface="Times New Roman" panose="02020603050405020304" pitchFamily="18" charset="0"/>
              </a:rPr>
              <a:t>ProductS</a:t>
            </a:r>
            <a:endParaRPr lang="en-PH" sz="900" dirty="0">
              <a:effectLst/>
              <a:latin typeface="Times New Roman" panose="02020603050405020304" pitchFamily="18" charset="0"/>
              <a:ea typeface="Times New Roman" panose="02020603050405020304" pitchFamily="18" charset="0"/>
            </a:endParaRPr>
          </a:p>
          <a:p>
            <a:pPr algn="ctr">
              <a:spcAft>
                <a:spcPts val="1000"/>
              </a:spcAft>
            </a:pPr>
            <a:r>
              <a:rPr lang="en-PH" sz="800" dirty="0"/>
              <a:t>©2003 Prentice Hall, </a:t>
            </a:r>
            <a:r>
              <a:rPr lang="en-PH" sz="800" dirty="0" err="1"/>
              <a:t>Inc.To</a:t>
            </a:r>
            <a:r>
              <a:rPr lang="en-PH" sz="800" dirty="0"/>
              <a:t> accompany A Framework for Marketing Management, 2 </a:t>
            </a:r>
            <a:r>
              <a:rPr lang="en-PH" sz="800" dirty="0" err="1"/>
              <a:t>nd</a:t>
            </a:r>
            <a:r>
              <a:rPr lang="en-PH" sz="800" dirty="0"/>
              <a:t> Edition Slide 0 in Chapter 11 PowerPoint by Karen E. James Louisiana State. (n.d.). Retrieved June 27, 2018, from </a:t>
            </a:r>
            <a:r>
              <a:rPr lang="en-PH" sz="800" u="sng" dirty="0">
                <a:hlinkClick r:id="rId3"/>
              </a:rPr>
              <a:t>http://slideplayer.com/slide/10016424/</a:t>
            </a:r>
            <a:endParaRPr lang="en-PH" sz="800" dirty="0"/>
          </a:p>
          <a:p>
            <a:pPr>
              <a:spcAft>
                <a:spcPts val="0"/>
              </a:spcAft>
            </a:pPr>
            <a:endParaRPr lang="en-PH"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2593067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Presentation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Template" id="{B64DB801-11A4-D945-9003-D5FFA3C0F603}" vid="{2DE7E4F7-8DF4-604A-BD27-11E59E6022A1}"/>
    </a:ext>
  </a:extLst>
</a:theme>
</file>

<file path=docProps/app.xml><?xml version="1.0" encoding="utf-8"?>
<Properties xmlns="http://schemas.openxmlformats.org/officeDocument/2006/extended-properties" xmlns:vt="http://schemas.openxmlformats.org/officeDocument/2006/docPropsVTypes">
  <Template>PresentationTemplate</Template>
  <TotalTime>2909</TotalTime>
  <Words>2890</Words>
  <Application>Microsoft Office PowerPoint</Application>
  <PresentationFormat>Widescreen</PresentationFormat>
  <Paragraphs>532</Paragraphs>
  <Slides>67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Cambria</vt:lpstr>
      <vt:lpstr>Cambria Math</vt:lpstr>
      <vt:lpstr>Symbol</vt:lpstr>
      <vt:lpstr>Times New Roman</vt:lpstr>
      <vt:lpstr>PresentationTemplate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REVIEW OF THE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dc:creator>
  <cp:lastModifiedBy>JOSEPHINE NEBRIA-SIBAL</cp:lastModifiedBy>
  <cp:revision>261</cp:revision>
  <dcterms:created xsi:type="dcterms:W3CDTF">2017-02-21T03:33:53Z</dcterms:created>
  <dcterms:modified xsi:type="dcterms:W3CDTF">2019-02-14T13:19:37Z</dcterms:modified>
</cp:coreProperties>
</file>