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169"/>
    <a:srgbClr val="1E8F67"/>
    <a:srgbClr val="AAAAAA"/>
    <a:srgbClr val="51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7"/>
    <p:restoredTop sz="94671"/>
  </p:normalViewPr>
  <p:slideViewPr>
    <p:cSldViewPr snapToGrid="0" snapToObjects="1">
      <p:cViewPr varScale="1">
        <p:scale>
          <a:sx n="79" d="100"/>
          <a:sy n="79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2F1F-AA64-B04D-9A6A-5A98BA3E650B}" type="datetimeFigureOut">
              <a:rPr lang="es-CO" smtClean="0"/>
              <a:t>15/05/20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A2CF-ED0F-374F-BC4C-1CD7E023BEE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45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2F1F-AA64-B04D-9A6A-5A98BA3E650B}" type="datetimeFigureOut">
              <a:rPr lang="es-CO" smtClean="0"/>
              <a:t>15/05/20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A2CF-ED0F-374F-BC4C-1CD7E023BEE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654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2F1F-AA64-B04D-9A6A-5A98BA3E650B}" type="datetimeFigureOut">
              <a:rPr lang="es-CO" smtClean="0"/>
              <a:t>15/05/20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A2CF-ED0F-374F-BC4C-1CD7E023BEE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140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2F1F-AA64-B04D-9A6A-5A98BA3E650B}" type="datetimeFigureOut">
              <a:rPr lang="es-CO" smtClean="0"/>
              <a:t>15/05/20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A2CF-ED0F-374F-BC4C-1CD7E023BEE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836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2F1F-AA64-B04D-9A6A-5A98BA3E650B}" type="datetimeFigureOut">
              <a:rPr lang="es-CO" smtClean="0"/>
              <a:t>15/05/20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A2CF-ED0F-374F-BC4C-1CD7E023BEE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172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2F1F-AA64-B04D-9A6A-5A98BA3E650B}" type="datetimeFigureOut">
              <a:rPr lang="es-CO" smtClean="0"/>
              <a:t>15/05/20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A2CF-ED0F-374F-BC4C-1CD7E023BEE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5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2F1F-AA64-B04D-9A6A-5A98BA3E650B}" type="datetimeFigureOut">
              <a:rPr lang="es-CO" smtClean="0"/>
              <a:t>15/05/20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A2CF-ED0F-374F-BC4C-1CD7E023BEE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599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2F1F-AA64-B04D-9A6A-5A98BA3E650B}" type="datetimeFigureOut">
              <a:rPr lang="es-CO" smtClean="0"/>
              <a:t>15/05/20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A2CF-ED0F-374F-BC4C-1CD7E023BEE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224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2F1F-AA64-B04D-9A6A-5A98BA3E650B}" type="datetimeFigureOut">
              <a:rPr lang="es-CO" smtClean="0"/>
              <a:t>15/05/20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A2CF-ED0F-374F-BC4C-1CD7E023BEE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783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2F1F-AA64-B04D-9A6A-5A98BA3E650B}" type="datetimeFigureOut">
              <a:rPr lang="es-CO" smtClean="0"/>
              <a:t>15/05/20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A2CF-ED0F-374F-BC4C-1CD7E023BEE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32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2F1F-AA64-B04D-9A6A-5A98BA3E650B}" type="datetimeFigureOut">
              <a:rPr lang="es-CO" smtClean="0"/>
              <a:t>15/05/20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A2CF-ED0F-374F-BC4C-1CD7E023BEE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6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2F1F-AA64-B04D-9A6A-5A98BA3E650B}" type="datetimeFigureOut">
              <a:rPr lang="es-CO" smtClean="0"/>
              <a:t>15/05/20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A2CF-ED0F-374F-BC4C-1CD7E023BEE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6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AB98013-F4AB-364A-8291-541AE4D5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63022" y="2640989"/>
            <a:ext cx="4366867" cy="4051636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94942C1C-9514-184C-97DC-30D82575C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9326" y="3657048"/>
            <a:ext cx="9144000" cy="1693298"/>
          </a:xfrm>
        </p:spPr>
        <p:txBody>
          <a:bodyPr>
            <a:normAutofit/>
          </a:bodyPr>
          <a:lstStyle/>
          <a:p>
            <a:r>
              <a:rPr lang="en-CO" sz="3600" dirty="0">
                <a:solidFill>
                  <a:srgbClr val="1E8F67"/>
                </a:solidFill>
                <a:latin typeface="Apple Braille" pitchFamily="2" charset="0"/>
              </a:rPr>
              <a:t>Johan S. Mendez</a:t>
            </a:r>
          </a:p>
          <a:p>
            <a:r>
              <a:rPr lang="en-CO" sz="3600" dirty="0">
                <a:solidFill>
                  <a:srgbClr val="1E8F67"/>
                </a:solidFill>
                <a:latin typeface="Apple Braille" pitchFamily="2" charset="0"/>
              </a:rPr>
              <a:t>Jose D. Méndez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5C0158-A10D-D349-BEAF-14CC44D22EE5}"/>
              </a:ext>
            </a:extLst>
          </p:cNvPr>
          <p:cNvSpPr/>
          <p:nvPr/>
        </p:nvSpPr>
        <p:spPr>
          <a:xfrm>
            <a:off x="-5443" y="0"/>
            <a:ext cx="12192000" cy="2302329"/>
          </a:xfrm>
          <a:prstGeom prst="rect">
            <a:avLst/>
          </a:prstGeom>
          <a:solidFill>
            <a:srgbClr val="1E8F67"/>
          </a:solidFill>
          <a:ln>
            <a:solidFill>
              <a:srgbClr val="1F9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1E594-9990-F641-B87E-4118450E8E16}"/>
              </a:ext>
            </a:extLst>
          </p:cNvPr>
          <p:cNvSpPr txBox="1"/>
          <p:nvPr/>
        </p:nvSpPr>
        <p:spPr>
          <a:xfrm>
            <a:off x="212271" y="0"/>
            <a:ext cx="6858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7200" dirty="0">
                <a:solidFill>
                  <a:schemeClr val="bg1"/>
                </a:solidFill>
                <a:latin typeface="Apple Braille" pitchFamily="2" charset="0"/>
              </a:rPr>
              <a:t>Sisben</a:t>
            </a:r>
            <a:endParaRPr lang="en-CO" sz="4400" dirty="0">
              <a:solidFill>
                <a:schemeClr val="bg1"/>
              </a:solidFill>
              <a:latin typeface="Apple Braille" pitchFamily="2" charset="0"/>
            </a:endParaRPr>
          </a:p>
          <a:p>
            <a:r>
              <a:rPr lang="en-CO" sz="2800" dirty="0">
                <a:solidFill>
                  <a:schemeClr val="bg1"/>
                </a:solidFill>
                <a:latin typeface="Apple Braille" pitchFamily="2" charset="0"/>
              </a:rPr>
              <a:t>Clasificación de Beneficiarios</a:t>
            </a:r>
          </a:p>
          <a:p>
            <a:r>
              <a:rPr lang="en-CO" sz="2400" dirty="0">
                <a:solidFill>
                  <a:schemeClr val="bg1"/>
                </a:solidFill>
                <a:latin typeface="Apple Braille" pitchFamily="2" charset="0"/>
              </a:rPr>
              <a:t>T</a:t>
            </a:r>
            <a:r>
              <a:rPr lang="en-US" sz="2400" dirty="0" err="1">
                <a:solidFill>
                  <a:schemeClr val="bg1"/>
                </a:solidFill>
                <a:latin typeface="Apple Braille" pitchFamily="2" charset="0"/>
              </a:rPr>
              <a:t>écnicas</a:t>
            </a:r>
            <a:r>
              <a:rPr lang="en-US" sz="2400" dirty="0">
                <a:solidFill>
                  <a:schemeClr val="bg1"/>
                </a:solidFill>
                <a:latin typeface="Apple Braille" pitchFamily="2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Apple Braille" pitchFamily="2" charset="0"/>
              </a:rPr>
              <a:t>aprendizaje</a:t>
            </a:r>
            <a:r>
              <a:rPr lang="en-US" sz="2400" dirty="0">
                <a:solidFill>
                  <a:schemeClr val="bg1"/>
                </a:solidFill>
                <a:latin typeface="Apple Braille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pple Braille" pitchFamily="2" charset="0"/>
              </a:rPr>
              <a:t>Automatizado</a:t>
            </a:r>
            <a:endParaRPr lang="en-CO" sz="2400" dirty="0">
              <a:solidFill>
                <a:schemeClr val="bg1"/>
              </a:solidFill>
              <a:latin typeface="Apple Braille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9052CF-EDCF-F04C-9E92-BC5B0CE7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431" y="4953474"/>
            <a:ext cx="1693298" cy="16932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20300BE-9416-D545-BE58-280A190E5DD0}"/>
              </a:ext>
            </a:extLst>
          </p:cNvPr>
          <p:cNvSpPr txBox="1"/>
          <p:nvPr/>
        </p:nvSpPr>
        <p:spPr>
          <a:xfrm>
            <a:off x="3216728" y="2390105"/>
            <a:ext cx="897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 dirty="0">
                <a:solidFill>
                  <a:srgbClr val="1E8F67"/>
                </a:solidFill>
                <a:latin typeface="Apple Braille" pitchFamily="2" charset="0"/>
              </a:rPr>
              <a:t>Universidad Nacional Autónoma de México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B9C11D-26CE-2A40-8981-8DA90EB3D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561" y="5747115"/>
            <a:ext cx="1672916" cy="8996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C6D5EA8-DAB8-8A48-A72B-F514EE7F5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248" y="5539585"/>
            <a:ext cx="1150786" cy="13269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960EDAA-3C9C-1542-835D-B253484E2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288" y="5701261"/>
            <a:ext cx="852081" cy="9913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61B1799-8E37-2941-A96B-0E5984B09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7826" y="5747115"/>
            <a:ext cx="1711004" cy="8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2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CAACC-BDA9-CB4C-B949-FDB5A396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Regresión logistica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21538-B883-4A42-BEB3-CC1F0471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Bondades: </a:t>
            </a:r>
          </a:p>
          <a:p>
            <a:pPr>
              <a:buFont typeface="Wingdings" pitchFamily="2" charset="2"/>
              <a:buChar char="ü"/>
            </a:pPr>
            <a:r>
              <a:rPr lang="es-CO" dirty="0"/>
              <a:t>Util para variables categoricas.</a:t>
            </a:r>
          </a:p>
          <a:p>
            <a:pPr>
              <a:buFont typeface="Wingdings" pitchFamily="2" charset="2"/>
              <a:buChar char="ü"/>
            </a:pPr>
            <a:r>
              <a:rPr lang="es-CO" dirty="0"/>
              <a:t>Se puede utlizar penalizaciones. </a:t>
            </a:r>
          </a:p>
          <a:p>
            <a:pPr marL="0" indent="0">
              <a:buNone/>
            </a:pPr>
            <a:r>
              <a:rPr lang="es-CO" dirty="0"/>
              <a:t>Limitaciones:</a:t>
            </a:r>
          </a:p>
          <a:p>
            <a:pPr>
              <a:buFont typeface="Wingdings" pitchFamily="2" charset="2"/>
              <a:buChar char="ü"/>
            </a:pPr>
            <a:r>
              <a:rPr lang="es-CO" dirty="0"/>
              <a:t> Solo sirve para variables categoricas. </a:t>
            </a:r>
          </a:p>
        </p:txBody>
      </p:sp>
    </p:spTree>
    <p:extLst>
      <p:ext uri="{BB962C8B-B14F-4D97-AF65-F5344CB8AC3E}">
        <p14:creationId xmlns:p14="http://schemas.microsoft.com/office/powerpoint/2010/main" val="285141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7CF1DD6-0AC9-B940-AFE5-35532A666249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1F91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7B24-9542-CD43-AB5C-73B08986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4351338"/>
          </a:xfrm>
        </p:spPr>
        <p:txBody>
          <a:bodyPr/>
          <a:lstStyle/>
          <a:p>
            <a:r>
              <a:rPr lang="en-CO" dirty="0">
                <a:solidFill>
                  <a:srgbClr val="1F9169"/>
                </a:solidFill>
                <a:latin typeface="Apple Braille" pitchFamily="2" charset="0"/>
              </a:rPr>
              <a:t>1</a:t>
            </a:r>
          </a:p>
          <a:p>
            <a:r>
              <a:rPr lang="en-CO" dirty="0">
                <a:solidFill>
                  <a:srgbClr val="1F9169"/>
                </a:solidFill>
                <a:latin typeface="Apple Braille" pitchFamily="2" charset="0"/>
              </a:rPr>
              <a:t>2</a:t>
            </a:r>
          </a:p>
          <a:p>
            <a:r>
              <a:rPr lang="en-CO" dirty="0">
                <a:solidFill>
                  <a:srgbClr val="1F9169"/>
                </a:solidFill>
                <a:latin typeface="Apple Braille" pitchFamily="2" charset="0"/>
              </a:rPr>
              <a:t>3</a:t>
            </a:r>
          </a:p>
          <a:p>
            <a:r>
              <a:rPr lang="en-CO" dirty="0">
                <a:solidFill>
                  <a:srgbClr val="1F9169"/>
                </a:solidFill>
                <a:latin typeface="Apple Braille" pitchFamily="2" charset="0"/>
              </a:rPr>
              <a:t>4</a:t>
            </a:r>
          </a:p>
          <a:p>
            <a:r>
              <a:rPr lang="en-CO" dirty="0">
                <a:solidFill>
                  <a:srgbClr val="1F9169"/>
                </a:solidFill>
                <a:latin typeface="Apple Braille" pitchFamily="2" charset="0"/>
              </a:rPr>
              <a:t>5</a:t>
            </a:r>
          </a:p>
          <a:p>
            <a:r>
              <a:rPr lang="en-CO" dirty="0">
                <a:solidFill>
                  <a:srgbClr val="1F9169"/>
                </a:solidFill>
                <a:latin typeface="Apple Braille" pitchFamily="2" charset="0"/>
              </a:rPr>
              <a:t>6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2762C0A-2C65-F343-BA8A-EDB9244D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" y="250030"/>
            <a:ext cx="10515600" cy="1325563"/>
          </a:xfrm>
        </p:spPr>
        <p:txBody>
          <a:bodyPr/>
          <a:lstStyle/>
          <a:p>
            <a:r>
              <a:rPr lang="en-CO" dirty="0">
                <a:solidFill>
                  <a:schemeClr val="bg1"/>
                </a:solidFill>
                <a:latin typeface="Apple Braille" pitchFamily="2" charset="0"/>
              </a:rPr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300651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9C77F-AB47-B042-8984-A70DA253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25B5E-F188-2B40-B441-88A8EDE44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¿Predecir el puntaje (variable continua en Sisben III)?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¿Predecir si reciben subsidios o no, SISBEN III? 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¿Predecir el grupo del productor en Sisben IV?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50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A54BA-B3E2-ED4D-9D8C-5C4CF95B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¿Predecir el puntaje (variable continua en Sisben)?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056C8-BC46-A24D-B12B-2038C8E8B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Modelos realizados: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Regresión Lineal 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Regresión lineal con penalización Lasso/ Ridge. 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Regresión polinomica.  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solidFill>
                  <a:srgbClr val="FF0000"/>
                </a:solidFill>
              </a:rPr>
              <a:t>Regresión lineal bayesiana</a:t>
            </a:r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718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424BA-630A-E249-A04B-E2CB6C6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¿Predecir si reciben subsidios o no? 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637E0-2D16-A543-9097-FD20DFFCF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Modelos realizados: 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Regresión Logistica (selección de parametros univariada).</a:t>
            </a:r>
          </a:p>
          <a:p>
            <a:pPr lvl="1"/>
            <a:r>
              <a:rPr lang="es-CO" dirty="0"/>
              <a:t>Regresión Logistica (Con orden polinomial 2)</a:t>
            </a:r>
          </a:p>
          <a:p>
            <a:pPr marL="514350" indent="-514350">
              <a:buFont typeface="+mj-lt"/>
              <a:buAutoNum type="arabicPeriod"/>
            </a:pPr>
            <a:endParaRPr lang="es-CO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82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287E3-1FB3-2D4A-892C-2A1E5003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Modelos vistos en programación: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331A87-2578-9A44-9551-3C652969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Regresión Lineal 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Clasificador Bayesiano ingenuo. 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Regresión lineal con penalización Lasso/ Ridge. 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Regresión polinomica.  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Regresión Logistica (selección de parametros univariada)</a:t>
            </a:r>
          </a:p>
          <a:p>
            <a:pPr lvl="1"/>
            <a:r>
              <a:rPr lang="es-CO" dirty="0"/>
              <a:t>Regresión Logistica (Con orden polinomial 2)</a:t>
            </a:r>
          </a:p>
          <a:p>
            <a:pPr lvl="1"/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280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287E3-1FB3-2D4A-892C-2A1E5003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Modelos vistos en literatura: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331A87-2578-9A44-9551-3C652969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Clasificador Bayesiano ingenuo. 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Regresión lineal. (Bioshop)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solidFill>
                  <a:srgbClr val="FF0000"/>
                </a:solidFill>
              </a:rPr>
              <a:t>Regresión lineal bayesiana. (Bioshop)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solidFill>
                  <a:srgbClr val="FF0000"/>
                </a:solidFill>
              </a:rPr>
              <a:t>Arboles de regresión.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solidFill>
                  <a:srgbClr val="FF0000"/>
                </a:solidFill>
              </a:rPr>
              <a:t>Arboles de clasificación.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solidFill>
                  <a:srgbClr val="FF0000"/>
                </a:solidFill>
              </a:rPr>
              <a:t>Maquinas de soporte Vectorial.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solidFill>
                  <a:srgbClr val="FF0000"/>
                </a:solidFill>
              </a:rPr>
              <a:t>Redes Bayesianas.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solidFill>
                  <a:srgbClr val="FF0000"/>
                </a:solidFill>
              </a:rPr>
              <a:t>Redes Markovianas.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solidFill>
                  <a:srgbClr val="FF0000"/>
                </a:solidFill>
              </a:rPr>
              <a:t>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366637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3D2C2-C1D0-F347-A01D-568F50BC5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Resumen de Modelos</a:t>
            </a:r>
          </a:p>
        </p:txBody>
      </p:sp>
    </p:spTree>
    <p:extLst>
      <p:ext uri="{BB962C8B-B14F-4D97-AF65-F5344CB8AC3E}">
        <p14:creationId xmlns:p14="http://schemas.microsoft.com/office/powerpoint/2010/main" val="306571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CAACC-BDA9-CB4C-B949-FDB5A396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Regresión lineal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21538-B883-4A42-BEB3-CC1F0471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Bondades: </a:t>
            </a:r>
          </a:p>
          <a:p>
            <a:pPr>
              <a:buFont typeface="Wingdings" pitchFamily="2" charset="2"/>
              <a:buChar char="ü"/>
            </a:pPr>
            <a:r>
              <a:rPr lang="es-CO" dirty="0"/>
              <a:t>Util para toda clase de variables (continuas, categoricas).</a:t>
            </a:r>
          </a:p>
          <a:p>
            <a:pPr>
              <a:buFont typeface="Wingdings" pitchFamily="2" charset="2"/>
              <a:buChar char="ü"/>
            </a:pPr>
            <a:r>
              <a:rPr lang="es-CO" dirty="0"/>
              <a:t>Identificación de variables claves del modelo.</a:t>
            </a:r>
          </a:p>
          <a:p>
            <a:pPr>
              <a:buFont typeface="Wingdings" pitchFamily="2" charset="2"/>
              <a:buChar char="ü"/>
            </a:pPr>
            <a:endParaRPr lang="es-CO" dirty="0"/>
          </a:p>
          <a:p>
            <a:pPr marL="0" indent="0">
              <a:buNone/>
            </a:pPr>
            <a:r>
              <a:rPr lang="es-CO" dirty="0"/>
              <a:t>Limitaciones:</a:t>
            </a:r>
          </a:p>
          <a:p>
            <a:pPr>
              <a:buFont typeface="Wingdings" pitchFamily="2" charset="2"/>
              <a:buChar char="ü"/>
            </a:pPr>
            <a:r>
              <a:rPr lang="es-CO" dirty="0"/>
              <a:t> Baja capacidad de predicción/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1570787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258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Apple Braille</vt:lpstr>
      <vt:lpstr>Arial</vt:lpstr>
      <vt:lpstr>Calibri</vt:lpstr>
      <vt:lpstr>Calibri Light</vt:lpstr>
      <vt:lpstr>Wingdings</vt:lpstr>
      <vt:lpstr>Tema de Office</vt:lpstr>
      <vt:lpstr>PowerPoint Presentation</vt:lpstr>
      <vt:lpstr>Contenido</vt:lpstr>
      <vt:lpstr>Problemas </vt:lpstr>
      <vt:lpstr>¿Predecir el puntaje (variable continua en Sisben)? </vt:lpstr>
      <vt:lpstr>¿Predecir si reciben subsidios o no?  </vt:lpstr>
      <vt:lpstr>Modelos vistos en programación: </vt:lpstr>
      <vt:lpstr>Modelos vistos en literatura: </vt:lpstr>
      <vt:lpstr>Resumen de Modelos</vt:lpstr>
      <vt:lpstr>Regresión lineal </vt:lpstr>
      <vt:lpstr>Regresión logistica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en Sisben </dc:title>
  <dc:creator>Jose david Mendez buitrago</dc:creator>
  <cp:lastModifiedBy>Johan Méndez</cp:lastModifiedBy>
  <cp:revision>13</cp:revision>
  <dcterms:created xsi:type="dcterms:W3CDTF">2020-05-15T02:22:32Z</dcterms:created>
  <dcterms:modified xsi:type="dcterms:W3CDTF">2020-05-16T01:53:46Z</dcterms:modified>
</cp:coreProperties>
</file>