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75" r:id="rId3"/>
    <p:sldId id="313" r:id="rId4"/>
    <p:sldId id="312" r:id="rId5"/>
    <p:sldId id="311" r:id="rId6"/>
    <p:sldId id="310" r:id="rId7"/>
    <p:sldId id="309" r:id="rId8"/>
    <p:sldId id="315" r:id="rId9"/>
    <p:sldId id="316" r:id="rId10"/>
    <p:sldId id="317" r:id="rId11"/>
    <p:sldId id="323" r:id="rId12"/>
    <p:sldId id="318" r:id="rId13"/>
    <p:sldId id="319" r:id="rId14"/>
    <p:sldId id="320" r:id="rId15"/>
    <p:sldId id="321" r:id="rId16"/>
    <p:sldId id="322" r:id="rId17"/>
    <p:sldId id="282" r:id="rId18"/>
    <p:sldId id="283" r:id="rId19"/>
    <p:sldId id="308" r:id="rId20"/>
    <p:sldId id="280" r:id="rId21"/>
    <p:sldId id="303" r:id="rId22"/>
    <p:sldId id="304" r:id="rId23"/>
    <p:sldId id="306" r:id="rId24"/>
    <p:sldId id="307" r:id="rId25"/>
    <p:sldId id="289" r:id="rId26"/>
    <p:sldId id="291" r:id="rId27"/>
    <p:sldId id="293" r:id="rId28"/>
    <p:sldId id="292" r:id="rId29"/>
    <p:sldId id="294" r:id="rId30"/>
    <p:sldId id="299" r:id="rId31"/>
    <p:sldId id="298" r:id="rId32"/>
    <p:sldId id="297" r:id="rId33"/>
    <p:sldId id="296" r:id="rId34"/>
    <p:sldId id="295" r:id="rId35"/>
    <p:sldId id="301" r:id="rId36"/>
    <p:sldId id="300" r:id="rId37"/>
    <p:sldId id="302" r:id="rId38"/>
    <p:sldId id="333" r:id="rId39"/>
    <p:sldId id="336" r:id="rId40"/>
    <p:sldId id="330" r:id="rId41"/>
    <p:sldId id="339" r:id="rId42"/>
    <p:sldId id="338" r:id="rId43"/>
    <p:sldId id="337" r:id="rId44"/>
    <p:sldId id="331" r:id="rId45"/>
    <p:sldId id="342" r:id="rId46"/>
    <p:sldId id="343" r:id="rId47"/>
    <p:sldId id="344" r:id="rId48"/>
    <p:sldId id="332" r:id="rId49"/>
    <p:sldId id="345" r:id="rId50"/>
    <p:sldId id="346" r:id="rId51"/>
    <p:sldId id="325" r:id="rId52"/>
    <p:sldId id="349" r:id="rId53"/>
    <p:sldId id="347" r:id="rId54"/>
    <p:sldId id="324" r:id="rId55"/>
    <p:sldId id="350" r:id="rId56"/>
    <p:sldId id="326" r:id="rId57"/>
    <p:sldId id="352" r:id="rId58"/>
    <p:sldId id="328" r:id="rId59"/>
    <p:sldId id="353" r:id="rId60"/>
    <p:sldId id="329" r:id="rId61"/>
    <p:sldId id="356" r:id="rId62"/>
    <p:sldId id="354" r:id="rId63"/>
    <p:sldId id="357" r:id="rId64"/>
    <p:sldId id="358" r:id="rId6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7276B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0" autoAdjust="0"/>
  </p:normalViewPr>
  <p:slideViewPr>
    <p:cSldViewPr snapToGrid="0"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D04C25-BA51-425B-8811-9CAB3BB01D04}" type="datetimeFigureOut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502B1D8-5565-461A-8174-6B877B852A1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A64F6E-2BE0-4999-868A-380BF02A74CD}" type="datetimeFigureOut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EF3EC7-ED55-41C1-A38E-43B96FC23CB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pt-B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pt-B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pt-B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pt-B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pt-B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pt-B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pt-B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pt-B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pt-B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pt-B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pt-B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pt-B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pt-B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pt-B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pt-B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pt-B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pt-B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pt-B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pt-B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pt-B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pt-B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390D8-024E-47B2-9DA4-6DAE112180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59725-9564-4719-B03B-02993576BED9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364DC-C549-432B-AA80-080326D6491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F84A1-FAE6-4416-9119-85CDCBC7B4F6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ED010-19DB-4418-B9F3-AF525AD66E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04C4-6955-4B56-98A1-27CBD9AC469F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DFE09-8BEA-4E9B-A102-F392030B4DF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8A027-4021-49BF-BB1A-1346AD367586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7F664-0101-4B06-AC47-DE3EAAC9A47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46FE-E279-4F2A-AC15-D9F5B6E5D293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3A07B-3C70-4A14-AEC2-817AD30A361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13A9-AB27-428D-B44C-839F618192B5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8434-8D9F-4A43-9BE7-1F659AE550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0166B-B520-42AB-BE11-BCC169BBFC15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A3B5B-6A4D-43B6-B93F-B8F2D240067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C38CD-39E2-40D8-9A44-13D565EE8753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677A7-31F6-48B1-A393-A69E1053BA0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44ECB-794E-4F99-9673-EA160F667342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0F31A-7BA2-40E7-9EE1-5759FC5232D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30426-95AB-4CF3-9A1C-FB850931C3A5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2B17-AC06-46BE-96F4-78606E973BE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77B79-7276-484A-BF6D-C13491944D7F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04DB-8C1F-4B6A-8737-1DA45FE762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229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617BB9-CD66-4004-80FD-6EFE6BC200F1}" type="datetime1">
              <a:rPr lang="pt-BR"/>
              <a:pPr>
                <a:defRPr/>
              </a:pPr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C4AFD7-2794-42E2-9D89-B5D2C00ADF2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2271252" y="3059113"/>
            <a:ext cx="4807974" cy="701726"/>
          </a:xfrm>
          <a:prstGeom prst="roundRect">
            <a:avLst>
              <a:gd name="adj" fmla="val 11644"/>
            </a:avLst>
          </a:prstGeom>
          <a:solidFill>
            <a:schemeClr val="accent1">
              <a:alpha val="1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315" name="CaixaDeTexto 5"/>
          <p:cNvSpPr txBox="1">
            <a:spLocks noChangeArrowheads="1"/>
          </p:cNvSpPr>
          <p:nvPr/>
        </p:nvSpPr>
        <p:spPr bwMode="auto">
          <a:xfrm>
            <a:off x="901494" y="1361969"/>
            <a:ext cx="74295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Y" sz="2600" b="1" dirty="0" smtClean="0">
                <a:latin typeface="Calibri" pitchFamily="34" charset="0"/>
              </a:rPr>
              <a:t>SMA </a:t>
            </a:r>
            <a:r>
              <a:rPr lang="es-PY" sz="2600" b="1" dirty="0" smtClean="0">
                <a:latin typeface="Calibri" pitchFamily="34" charset="0"/>
              </a:rPr>
              <a:t>DE DIAGNÓSTICO DA </a:t>
            </a:r>
            <a:r>
              <a:rPr lang="es-PY" sz="2600" b="1" dirty="0" smtClean="0">
                <a:latin typeface="Calibri" pitchFamily="34" charset="0"/>
              </a:rPr>
              <a:t>PROTEÇÃO</a:t>
            </a:r>
          </a:p>
          <a:p>
            <a:pPr algn="ctr"/>
            <a:r>
              <a:rPr lang="es-PY" sz="2600" b="1" dirty="0" smtClean="0">
                <a:latin typeface="Calibri" pitchFamily="34" charset="0"/>
              </a:rPr>
              <a:t>APLICAÇÕES PRÁTICAS DE SMAs </a:t>
            </a:r>
            <a:r>
              <a:rPr lang="es-PY" sz="2600" b="1" dirty="0" smtClean="0">
                <a:latin typeface="Calibri" pitchFamily="34" charset="0"/>
              </a:rPr>
              <a:t>EM </a:t>
            </a:r>
            <a:r>
              <a:rPr lang="es-PY" sz="2600" b="1" dirty="0" smtClean="0">
                <a:latin typeface="Calibri" pitchFamily="34" charset="0"/>
              </a:rPr>
              <a:t>SEEs</a:t>
            </a:r>
            <a:endParaRPr lang="pt-BR" sz="2600" b="1" dirty="0">
              <a:latin typeface="Calibri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1611313" y="2760515"/>
            <a:ext cx="6072187" cy="0"/>
          </a:xfrm>
          <a:prstGeom prst="line">
            <a:avLst/>
          </a:prstGeom>
          <a:ln w="44450">
            <a:solidFill>
              <a:schemeClr val="accent1">
                <a:shade val="95000"/>
                <a:satMod val="10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CaixaDeTexto 9"/>
          <p:cNvSpPr txBox="1">
            <a:spLocks noChangeArrowheads="1"/>
          </p:cNvSpPr>
          <p:nvPr/>
        </p:nvSpPr>
        <p:spPr bwMode="auto">
          <a:xfrm>
            <a:off x="1000125" y="5405438"/>
            <a:ext cx="7429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dirty="0" smtClean="0">
                <a:latin typeface="Calibri" pitchFamily="34" charset="0"/>
              </a:rPr>
              <a:t>Florianópolis, novembro </a:t>
            </a:r>
            <a:r>
              <a:rPr lang="pt-BR" sz="2400" dirty="0">
                <a:latin typeface="Calibri" pitchFamily="34" charset="0"/>
              </a:rPr>
              <a:t>de </a:t>
            </a:r>
            <a:r>
              <a:rPr lang="pt-BR" sz="2400" dirty="0" smtClean="0">
                <a:latin typeface="Calibri" pitchFamily="34" charset="0"/>
              </a:rPr>
              <a:t>2014</a:t>
            </a:r>
            <a:endParaRPr lang="pt-BR" sz="2400" dirty="0">
              <a:latin typeface="Calibri" pitchFamily="34" charset="0"/>
            </a:endParaRPr>
          </a:p>
        </p:txBody>
      </p:sp>
      <p:pic>
        <p:nvPicPr>
          <p:cNvPr id="12290" name="Picture 2" descr="http://movimento.fm.br/site/wp-content/uploads/2014/08/UFSC-Federal-Santa-Catar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6934" y="4277435"/>
            <a:ext cx="1108740" cy="110874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734291" y="734292"/>
            <a:ext cx="7744691" cy="534785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8"/>
          <p:cNvSpPr txBox="1">
            <a:spLocks noChangeArrowheads="1"/>
          </p:cNvSpPr>
          <p:nvPr/>
        </p:nvSpPr>
        <p:spPr bwMode="auto">
          <a:xfrm>
            <a:off x="927100" y="2947637"/>
            <a:ext cx="74295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600" dirty="0" smtClean="0">
                <a:latin typeface="Calibri" pitchFamily="34" charset="0"/>
              </a:rPr>
              <a:t>Avaliação parcial</a:t>
            </a:r>
          </a:p>
          <a:p>
            <a:pPr algn="ctr"/>
            <a:r>
              <a:rPr lang="pt-BR" sz="2600" dirty="0" smtClean="0">
                <a:latin typeface="Calibri" pitchFamily="34" charset="0"/>
              </a:rPr>
              <a:t>Disciplina de Sistemas MultiAgentes</a:t>
            </a:r>
            <a:endParaRPr lang="pt-BR" sz="20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10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6561" y="3205156"/>
            <a:ext cx="216024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Pentagon 15"/>
          <p:cNvSpPr/>
          <p:nvPr/>
        </p:nvSpPr>
        <p:spPr>
          <a:xfrm>
            <a:off x="1474842" y="3205156"/>
            <a:ext cx="1395895" cy="504056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Proteções atuadas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0817" y="2557084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297" y="2917123"/>
            <a:ext cx="1143744" cy="18908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06841" y="3277164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Pré-Operação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4912" y="2873581"/>
            <a:ext cx="1134729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Relatório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86561" y="2557084"/>
            <a:ext cx="216024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agon 21"/>
          <p:cNvSpPr/>
          <p:nvPr/>
        </p:nvSpPr>
        <p:spPr>
          <a:xfrm>
            <a:off x="1502585" y="2557084"/>
            <a:ext cx="1368152" cy="504056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Condição de regime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561" y="3853228"/>
            <a:ext cx="216024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Pentagon 23"/>
          <p:cNvSpPr/>
          <p:nvPr/>
        </p:nvSpPr>
        <p:spPr>
          <a:xfrm>
            <a:off x="1502585" y="3853228"/>
            <a:ext cx="1368152" cy="504056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Equip. desligados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541" y="2557084"/>
            <a:ext cx="2187086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19" idx="1"/>
          </p:cNvCxnSpPr>
          <p:nvPr/>
        </p:nvCxnSpPr>
        <p:spPr>
          <a:xfrm>
            <a:off x="2870737" y="345718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870737" y="2809112"/>
            <a:ext cx="936104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</p:cNvCxnSpPr>
          <p:nvPr/>
        </p:nvCxnSpPr>
        <p:spPr>
          <a:xfrm flipV="1">
            <a:off x="2870737" y="3637204"/>
            <a:ext cx="936104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92286" y="2708647"/>
            <a:ext cx="21602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Pentagon 44"/>
          <p:cNvSpPr/>
          <p:nvPr/>
        </p:nvSpPr>
        <p:spPr>
          <a:xfrm flipH="1">
            <a:off x="6327069" y="2708646"/>
            <a:ext cx="1376517" cy="50405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Registros</a:t>
            </a:r>
          </a:p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Tipo falta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>
            <a:stCxn id="54" idx="3"/>
          </p:cNvCxnSpPr>
          <p:nvPr/>
        </p:nvCxnSpPr>
        <p:spPr>
          <a:xfrm flipH="1">
            <a:off x="5194300" y="3614506"/>
            <a:ext cx="1122941" cy="262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6" idx="3"/>
          </p:cNvCxnSpPr>
          <p:nvPr/>
        </p:nvCxnSpPr>
        <p:spPr>
          <a:xfrm flipH="1" flipV="1">
            <a:off x="5200650" y="4000500"/>
            <a:ext cx="1116591" cy="248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</p:cNvCxnSpPr>
          <p:nvPr/>
        </p:nvCxnSpPr>
        <p:spPr>
          <a:xfrm flipH="1">
            <a:off x="5188744" y="2960674"/>
            <a:ext cx="1138325" cy="78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682458" y="3362479"/>
            <a:ext cx="21602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Pentagon 53"/>
          <p:cNvSpPr/>
          <p:nvPr/>
        </p:nvSpPr>
        <p:spPr>
          <a:xfrm flipH="1">
            <a:off x="6317241" y="3362478"/>
            <a:ext cx="1376517" cy="50405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Tempo de extinção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82458" y="3996643"/>
            <a:ext cx="21602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Pentagon 55"/>
          <p:cNvSpPr/>
          <p:nvPr/>
        </p:nvSpPr>
        <p:spPr>
          <a:xfrm flipH="1">
            <a:off x="6317241" y="3996642"/>
            <a:ext cx="1376517" cy="50405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Equipes tempo real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1761" y="3754020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01933" y="4230876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Providências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97206" y="4630807"/>
            <a:ext cx="216024" cy="504056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Pentagon 38"/>
          <p:cNvSpPr/>
          <p:nvPr/>
        </p:nvSpPr>
        <p:spPr>
          <a:xfrm flipH="1">
            <a:off x="6331989" y="4630806"/>
            <a:ext cx="1376517" cy="504056"/>
          </a:xfrm>
          <a:prstGeom prst="homePlat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Diagnóstico da Proteção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>
            <a:endCxn id="39" idx="3"/>
          </p:cNvCxnSpPr>
          <p:nvPr/>
        </p:nvCxnSpPr>
        <p:spPr>
          <a:xfrm>
            <a:off x="5204460" y="4130040"/>
            <a:ext cx="1127529" cy="752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aixaDeTexto 5"/>
          <p:cNvSpPr txBox="1">
            <a:spLocks noChangeArrowheads="1"/>
          </p:cNvSpPr>
          <p:nvPr/>
        </p:nvSpPr>
        <p:spPr bwMode="auto">
          <a:xfrm>
            <a:off x="348342" y="1451225"/>
            <a:ext cx="878840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3500" dirty="0" smtClean="0">
                <a:latin typeface="Calibri" pitchFamily="34" charset="0"/>
              </a:rPr>
              <a:t>Volume de dados</a:t>
            </a:r>
            <a:endParaRPr lang="pt-BR" sz="35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179801" y="1480726"/>
            <a:ext cx="7803056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Processos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	</a:t>
            </a:r>
            <a:r>
              <a:rPr lang="es-PY" sz="2800" dirty="0" smtClean="0">
                <a:latin typeface="Calibri" pitchFamily="34" charset="0"/>
              </a:rPr>
              <a:t>Incidente e evento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	</a:t>
            </a:r>
            <a:r>
              <a:rPr lang="es-PY" sz="2800" dirty="0" smtClean="0">
                <a:latin typeface="Calibri" pitchFamily="34" charset="0"/>
              </a:rPr>
              <a:t>Análise de registros de curta duração</a:t>
            </a:r>
            <a:endParaRPr lang="es-PY" sz="2800" dirty="0" smtClean="0">
              <a:latin typeface="Calibri" pitchFamily="34" charset="0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11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Automatização da Análise </a:t>
            </a:r>
            <a:r>
              <a:rPr lang="pt-BR" sz="3500" dirty="0" smtClean="0">
                <a:latin typeface="Calibri" pitchFamily="34" charset="0"/>
              </a:rPr>
              <a:t>de Perturbações</a:t>
            </a:r>
            <a:endParaRPr lang="pt-BR" sz="35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179801" y="1480726"/>
            <a:ext cx="7803056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Incidente (agrupamento, circuito, tempo)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12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de Perturbações</a:t>
            </a:r>
            <a:endParaRPr lang="pt-BR" sz="35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62209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Incidente - Log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de Perturbações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689" y="2103640"/>
            <a:ext cx="8810171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 smtClean="0"/>
              <a:t>Time/Date,Substation,Point Name,Message,Class,Category,Priority,User,Comment</a:t>
            </a:r>
          </a:p>
          <a:p>
            <a:r>
              <a:rPr lang="pt-BR" sz="700" dirty="0" smtClean="0"/>
              <a:t>"21:59:59 03-OCT-2012","U12","AGUA_PURA GRANDE VAZAMENTO DISPOSITIVO","U12      AGUA_PURA GRANDE VAZAMENTO DISPOSITIVO           NC ATUADO PWB-12 80PWX4",3,2,8,,""</a:t>
            </a:r>
          </a:p>
          <a:p>
            <a:r>
              <a:rPr lang="pt-BR" sz="700" dirty="0" smtClean="0"/>
              <a:t>"21:59:58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/>
              <a:t>"21:59:58 03-OCT-2012","U12","AGUA_PURA LINHA PRESSAO BAIXA","U12      AGUA_PURA LINHA PRESSAO BAIXA                    NC REARM PWB-12 63PW1X2   RTN",15,2,5,,""</a:t>
            </a:r>
          </a:p>
          <a:p>
            <a:r>
              <a:rPr lang="pt-BR" sz="700" dirty="0" smtClean="0"/>
              <a:t>"21:59:58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/>
              <a:t>"21:59:57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/>
              <a:t>"21:59:57 03-OCT-2012","U12","AGUA_PURA ESTATOR FLUXO BAIXO","U12      AGUA_PURA ESTATOR FLUXO BAIXO                    NC ATUADO PWB-12 80SWIX1",15,2,5,,""</a:t>
            </a:r>
          </a:p>
          <a:p>
            <a:r>
              <a:rPr lang="pt-BR" sz="700" dirty="0" smtClean="0"/>
              <a:t>"21:59:57 03-OCT-2012","U12","AGUA_PURA BOMBA 2","U12      AGUA_PURA BOMBA 2                                NC LIGADO PWX-12 K1X",3,2,8,,""</a:t>
            </a:r>
          </a:p>
          <a:p>
            <a:r>
              <a:rPr lang="pt-BR" sz="700" dirty="0" smtClean="0"/>
              <a:t>"21:59:57 03-OCT-2012","U12","AGUA_PURA LINHA PRESSAO BAIXA","U12      AGUA_PURA LINHA PRESSAO BAIXA                    NC ATUADO PWB-12 63PW1X2",15,2,5,,""</a:t>
            </a:r>
          </a:p>
          <a:p>
            <a:r>
              <a:rPr lang="pt-BR" sz="700" dirty="0" smtClean="0"/>
              <a:t>"21:59:56 03-OCT-2012","VERT","CANALETA_IZQ COMPUERTA 14 PARAR MOVIMIENTO","VERT     CANALETA_IZQ COMPUERTA 14 PARAR MOVIMIENTO       NC ACTIV",3,13,8,,""</a:t>
            </a:r>
          </a:p>
          <a:p>
            <a:r>
              <a:rPr lang="pt-BR" sz="700" dirty="0" smtClean="0"/>
              <a:t>"21:59:56 03-OCT-2012","VERT","CANALETA_IZQ COMPUERTA 14 PARAR MOVIMIENTO_CALC","VERT     CANALETA_IZQ COMPUERTA 14 PARAR MOVIMIENTO_CALC  NC ABIERT",3,13,8,,""</a:t>
            </a:r>
          </a:p>
          <a:p>
            <a:r>
              <a:rPr lang="pt-BR" sz="700" dirty="0" smtClean="0"/>
              <a:t>"21:59:56 03-OCT-2012","VERT","CANALETA_IZQ CIERRE_CALC","VERT     CANALETA_IZQ CIERRE_CALC                         NC CERRAD                  RTN",3,13,8,,""</a:t>
            </a:r>
          </a:p>
          <a:p>
            <a:r>
              <a:rPr lang="pt-BR" sz="700" dirty="0" smtClean="0"/>
              <a:t>"21:59:56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/>
              <a:t>"21:59:56 03-OCT-2012","U18A","AUX_UNIDADE UMCC CORRENTE FASE C FONTE EXTERNA","U18A     AUX_UNIDADE UMCC CORRENTE FASE C FONTE EXTERNA      -0.09     &lt; LimInf5",3,2,5,,""</a:t>
            </a:r>
          </a:p>
          <a:p>
            <a:r>
              <a:rPr lang="pt-BR" sz="700" dirty="0" smtClean="0"/>
              <a:t>"21:59:56 03-OCT-2012","U18A","AUX_UNIDADE UMCC CORRENTE FASE C FONTE EXTERNA","U18A     AUX_UNIDADE UMCC CORRENTE FASE C FONTE EXTERNA      -0.09     &lt; LimInf6",3,2,5,,""</a:t>
            </a:r>
          </a:p>
          <a:p>
            <a:r>
              <a:rPr lang="pt-BR" sz="700" dirty="0" smtClean="0"/>
              <a:t>"21:59:55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/>
              <a:t>"21:59:55 03-OCT-2012","U10","EXCITACAO CORRENTE DE CAMPO","U10      EXCITACAO CORRENTE DE CAMPO                       2006.30A    &lt; LimInf5 RTN",15,2,5,,""</a:t>
            </a:r>
          </a:p>
          <a:p>
            <a:r>
              <a:rPr lang="pt-BR" sz="700" dirty="0" smtClean="0"/>
              <a:t>"21:59:54 03-OCT-2012","U11","REG_VELOC DISTRIBUIDOR POS COM CARGA","U11      REG_VELOC DISTRIBUIDOR POS COM CARGA             NC SIM ULP-11 33WGNX1   RTN",3,2,8,,""</a:t>
            </a:r>
          </a:p>
          <a:p>
            <a:r>
              <a:rPr lang="pt-BR" sz="700" dirty="0" smtClean="0"/>
              <a:t>"21:59:54 03-OCT-2012","U18A","TURBINA CLD BOMBA 3 DRENAGEM","U18A     TURBINA CLD BOMBA 3 DRENAGEM                     NC DESLIG CLD-18 C4        RTN",3,2,8,,""</a:t>
            </a:r>
          </a:p>
          <a:p>
            <a:r>
              <a:rPr lang="pt-BR" sz="700" dirty="0" smtClean="0"/>
              <a:t>"21:59:53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/>
              <a:t>"21:59:52 03-OCT-2012","U10","EXCITACAO CORRENTE DE CAMPO","U10      EXCITACAO CORRENTE DE CAMPO                       2006.30A    &lt; LimInf5 RTN",15,2,5,,""</a:t>
            </a:r>
          </a:p>
          <a:p>
            <a:r>
              <a:rPr lang="pt-BR" sz="700" dirty="0" smtClean="0"/>
              <a:t>"21:59:52 03-OCT-2012","IOP_RTC6","199.11","IOP_RTC6 199.11                                           NC ATIV                  RTN",3,20,8,,""</a:t>
            </a:r>
          </a:p>
          <a:p>
            <a:r>
              <a:rPr lang="pt-BR" sz="700" dirty="0" smtClean="0"/>
              <a:t>"21:59:52 03-OCT-2012","U10","EXCITACAO CORRENTE DE CAMPO","U10      EXCITACAO CORRENTE DE CAMPO                       1995.31A    &lt; LimInf5",15,2,5,,""</a:t>
            </a:r>
          </a:p>
          <a:p>
            <a:r>
              <a:rPr lang="pt-BR" sz="700" dirty="0" smtClean="0"/>
              <a:t>"21:59:52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/>
              <a:t>"21:59:51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/>
              <a:t>"21:59:50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/>
              <a:t>"21:59:49 03-OCT-2012","U10","EXCITACAO CORRENTE DE CAMPO","U10      EXCITACAO CORRENTE DE CAMPO                       1995.31A    &lt; LimInf5",15,2,5,,""</a:t>
            </a:r>
          </a:p>
          <a:p>
            <a:r>
              <a:rPr lang="pt-BR" sz="700" dirty="0" smtClean="0"/>
              <a:t>"21:59:49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/>
              <a:t>"21:59:48 03-OCT-2012","VERT","CANALETA_IZQ COMPUERTA 14 PARAR MOVIMIENTO","VERT     CANALETA_IZQ COMPUERTA 14 PARAR MOVIMIENTO       NC DESACT                  RTN",3,13,8,,""</a:t>
            </a:r>
          </a:p>
          <a:p>
            <a:r>
              <a:rPr lang="pt-BR" sz="700" dirty="0" smtClean="0"/>
              <a:t>"21:59:48 03-OCT-2012","VERT","CANALETA_IZQ COMPUERTA 14 PARAR MOVIMIENTO_CALC","VERT     CANALETA_IZQ COMPUERTA 14 PARAR MOVIMIENTO_CALC  NC CERRAD                  RTN",3,13,8,,""</a:t>
            </a:r>
          </a:p>
          <a:p>
            <a:r>
              <a:rPr lang="pt-BR" sz="700" dirty="0" smtClean="0"/>
              <a:t>"21:59:48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/>
              <a:t>"21:59:47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/>
              <a:t>"21:59:46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/>
              <a:t>"21:59:45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/>
              <a:t>"21:59:44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/>
              <a:t>"21:59:44 03-OCT-2012","VERT","CANALETA_IZQ CIERRE_CALC","VERT     CANALETA_IZQ CIERRE_CALC                         NC ABIERT",3,13,8,,""</a:t>
            </a:r>
          </a:p>
          <a:p>
            <a:r>
              <a:rPr lang="pt-BR" sz="700" dirty="0" smtClean="0"/>
              <a:t>"21:59:43 03-OCT-2012","VERT","CANALETA_IZQ COMPUERTA 14 EN MOVIMIENTO CIERRE","VERT     CANALETA_IZQ COMPUERTA 14 EN MOVIMIENTO CIERRE   NC ACTIV CV-14  C1",3,13,8,,""</a:t>
            </a:r>
            <a:endParaRPr lang="pt-BR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6220999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Incidente: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14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de Perturbações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689" y="2103640"/>
            <a:ext cx="8810171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Time/Date,Substation,Point Name,Message,Class,Category,Priority,User,Comment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"21:59:59 03-OCT-2012","U12","AGUA_PURA GRANDE VAZAMENTO DISPOSITIVO","U12      AGUA_PURA GRANDE VAZAMENTO DISPOSITIVO           NC ATUADO PWB-12 80PWX4",3,2,8,,""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"21:59:58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"21:59:58 03-OCT-2012","U12","AGUA_PURA LINHA PRESSAO BAIXA","U12      AGUA_PURA LINHA PRESSAO BAIXA                    NC REARM PWB-12 63PW1X2   RTN",15,2,5,,""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"21:59:58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"21:59:57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"21:59:57 03-OCT-2012","U12","AGUA_PURA ESTATOR FLUXO BAIXO","U12      AGUA_PURA ESTATOR FLUXO BAIXO                    NC ATUADO PWB-12 80SWIX1",15,2,5,,""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"21:59:57 03-OCT-2012","U12","AGUA_PURA BOMBA 2","U12      AGUA_PURA BOMBA 2                                NC LIGADO PWX-12 K1X",3,2,8,,""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"21:59:57 03-OCT-2012","U12","AGUA_PURA LINHA PRESSAO BAIXA","U12      AGUA_PURA LINHA PRESSAO BAIXA                    NC ATUADO PWB-12 63PW1X2",15,2,5,,""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"21:59:56 03-OCT-2012","VERT","CANALETA_IZQ COMPUERTA 14 PARAR MOVIMIENTO","VERT     CANALETA_IZQ COMPUERTA 14 PARAR MOVIMIENTO       NC ACTIV",3,13,8,,""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"21:59:56 03-OCT-2012","VERT","CANALETA_IZQ COMPUERTA 14 PARAR MOVIMIENTO_CALC","VERT     CANALETA_IZQ COMPUERTA 14 PARAR MOVIMIENTO_CALC  NC ABIERT",3,13,8,,""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"21:59:56 03-OCT-2012","VERT","CANALETA_IZQ CIERRE_CALC","VERT     CANALETA_IZQ CIERRE_CALC                         NC CERRAD          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"21:59:56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"21:59:56 03-OCT-2012","U18A","AUX_UNIDADE UMCC CORRENTE FASE C FONTE EXTERNA","U18A     AUX_UNIDADE UMCC CORRENTE FASE C FONTE EXTERNA      -0.09     &lt; LimInf5",3,2,5,,""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"21:59:56 03-OCT-2012","U18A","AUX_UNIDADE UMCC CORRENTE FASE C FONTE EXTERNA","U18A     AUX_UNIDADE UMCC CORRENTE FASE C FONTE EXTERNA      -0.09     &lt; LimInf6",3,2,5,,""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"21:59:55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"21:59:55 03-OCT-2012","U10","EXCITACAO CORRENTE DE CAMPO","U10      EXCITACAO CORRENTE DE CAMPO                       2006.30A    &lt; LimInf5 RTN",15,2,5,,""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"21:59:54 03-OCT-2012","U11","REG_VELOC DISTRIBUIDOR POS COM CARGA","U11      REG_VELOC DISTRIBUIDOR POS COM CARGA             NC SIM ULP-11 33WGNX1   RTN",3,2,8,,""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"21:59:54 03-OCT-2012","U18A","TURBINA CLD BOMBA 3 DRENAGEM","U18A     TURBINA CLD BOMBA 3 DRENAGEM                     NC DESLIG CLD-18 C4        RTN",3,2,8,,""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"21:59:53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"21:59:52 03-OCT-2012","U10","EXCITACAO CORRENTE DE CAMPO","U10      EXCITACAO CORRENTE DE CAMPO                       2006.30A    &lt; LimInf5 RTN",15,2,5,,""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"21:59:52 03-OCT-2012","IOP_RTC6","199.11","IOP_RTC6 199.11                                           NC ATIV                  RTN",3,20,8,,""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"21:59:52 03-OCT-2012","U10","EXCITACAO CORRENTE DE CAMPO","U10      EXCITACAO CORRENTE DE CAMPO                       1995.31A    &lt; LimInf5",15,2,5,,""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"21:59:52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"21:59:51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"21:59:50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"21:59:49 03-OCT-2012","U10","EXCITACAO CORRENTE DE CAMPO","U10      EXCITACAO CORRENTE DE CAMPO                       1995.31A    &lt; LimInf5",15,2,5,,""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"21:59:49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"21:59:48 03-OCT-2012","VERT","CANALETA_IZQ COMPUERTA 14 PARAR MOVIMIENTO","VERT     CANALETA_IZQ COMPUERTA 14 PARAR MOVIMIENTO       NC DESACT          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"21:59:48 03-OCT-2012","VERT","CANALETA_IZQ COMPUERTA 14 PARAR MOVIMIENTO_CALC","VERT     CANALETA_IZQ COMPUERTA 14 PARAR MOVIMIENTO_CALC  NC CERRAD          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"21:59:48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"21:59:47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"21:59:46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"21:59:45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"21:59:44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"21:59:44 03-OCT-2012","VERT","CANALETA_IZQ CIERRE_CALC","VERT     CANALETA_IZQ CIERRE_CALC                         NC ABIERT",3,13,8,,""</a:t>
            </a:r>
          </a:p>
          <a:p>
            <a:r>
              <a:rPr lang="pt-BR" sz="700" dirty="0" smtClean="0">
                <a:solidFill>
                  <a:schemeClr val="bg1">
                    <a:lumMod val="85000"/>
                  </a:schemeClr>
                </a:solidFill>
              </a:rPr>
              <a:t>"21:59:43 03-OCT-2012","VERT","CANALETA_IZQ COMPUERTA 14 EN MOVIMIENTO CIERRE","VERT     CANALETA_IZQ COMPUERTA 14 EN MOVIMIENTO CIERRE   NC ACTIV CV-14  C1",3,13,8,,""</a:t>
            </a:r>
            <a:endParaRPr lang="pt-BR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CaixaDeTexto 6"/>
          <p:cNvSpPr txBox="1">
            <a:spLocks noChangeArrowheads="1"/>
          </p:cNvSpPr>
          <p:nvPr/>
        </p:nvSpPr>
        <p:spPr bwMode="auto">
          <a:xfrm>
            <a:off x="187060" y="5914756"/>
            <a:ext cx="895694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Direção para busca, localização e natureza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6220999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Evento (gravidade avaliada)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15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de Perturbações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689" y="2103640"/>
            <a:ext cx="8810171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 smtClean="0">
                <a:solidFill>
                  <a:schemeClr val="bg2"/>
                </a:solidFill>
              </a:rPr>
              <a:t>Time/Date,Substation,Point Name,Message,Class,Category,Priority,User,Comment</a:t>
            </a:r>
          </a:p>
          <a:p>
            <a:r>
              <a:rPr lang="pt-BR" sz="700" dirty="0" smtClean="0"/>
              <a:t>"21:59:59 03-OCT-2012","U12","AGUA_PURA GRANDE VAZAMENTO DISPOSITIVO","U12      AGUA_PURA GRANDE VAZAMENTO DISPOSITIVO           NC ATUADO PWB-12 80PWX4",3,2,8,,""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"21:59:58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</a:t>
            </a:r>
            <a:r>
              <a:rPr lang="pt-BR" sz="700" dirty="0" smtClean="0"/>
              <a:t>21:59:58 03-OCT-2012","U12","AGUA_PURA LINHA PRESSAO BAIXA","U12      AGUA_PURA LINHA PRESSAO BAIXA                    NC REARM PWB-12 63PW1X2   RTN",15,2,5,,""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"21:59:58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"21:59:57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</a:t>
            </a:r>
            <a:r>
              <a:rPr lang="pt-BR" sz="700" dirty="0" smtClean="0"/>
              <a:t>21:59:57 03-OCT-2012","U12","AGUA_PURA ESTATOR FLUXO BAIXO","U12      AGUA_PURA ESTATOR FLUXO BAIXO                    NC ATUADO PWB-12 80SWIX1",15,2,5,,""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"21:59:57 03-OCT-2012","U12","AGUA_PURA BOMBA 2","U12      AGUA_PURA BOMBA 2                                NC LIGADO PWX-12 K1X",3,2,8,,""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"21:59:57 03-OCT-2012","U12","AGUA_PURA LINHA PRESSAO BAIXA","U12      AGUA_PURA LINHA PRESSAO BAIXA                    NC ATUADO PWB-12 63PW1X2",15,2,5,,""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"21:59:56 03-OCT-2012","VERT","CANALETA_IZQ COMPUERTA 14 PARAR MOVIMIENTO","VERT     CANALETA_IZQ COMPUERTA 14 PARAR MOVIMIENTO       NC ACTIV",3,13,8,,""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"21:59:56 03-OCT-2012","VERT","CANALETA_IZQ COMPUERTA 14 PARAR MOVIMIENTO_CALC","VERT     CANALETA_IZQ COMPUERTA 14 PARAR MOVIMIENTO_CALC  NC ABIERT",3,13,8,,""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"21:59:56 03-OCT-2012","VERT","CANALETA_IZQ CIERRE_CALC","VERT     CANALETA_IZQ CIERRE_CALC                         NC CERRAD          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"21:59:56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"21:59:56 03-OCT-2012","U18A","AUX_UNIDADE UMCC CORRENTE FASE C FONTE EXTERNA","U18A     AUX_UNIDADE UMCC CORRENTE FASE C FONTE EXTERNA      -0.09     &lt; LimInf5",3,2,5,,""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"21:59:56 03-OCT-2012","U18A","AUX_UNIDADE UMCC CORRENTE FASE C FONTE EXTERNA","U18A     AUX_UNIDADE UMCC CORRENTE FASE C FONTE EXTERNA      -0.09     &lt; LimInf6",3,2,5,,""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"21:59:55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"21:59:55 03-OCT-2012","U10","EXCITACAO CORRENTE DE CAMPO","U10      EXCITACAO CORRENTE DE CAMPO                       2006.30A    &lt; LimInf5 RTN",15,2,5,,""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"21:59:54 03-OCT-2012","U11","REG_VELOC DISTRIBUIDOR POS COM CARGA","U11      REG_VELOC DISTRIBUIDOR POS COM CARGA             NC SIM ULP-11 33WGNX1   RTN",3,2,8,,""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"21:59:54 03-OCT-2012","U18A","TURBINA CLD BOMBA 3 DRENAGEM","U18A     TURBINA CLD BOMBA 3 DRENAGEM                     NC DESLIG CLD-18 C4        RTN",3,2,8,,""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"21:59:53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</a:t>
            </a:r>
            <a:r>
              <a:rPr lang="pt-BR" sz="700" dirty="0" smtClean="0"/>
              <a:t>21:59:52 03-OCT-2012","U10","EXCITACAO CORRENTE DE CAMPO","U12      EXCITACAO CORRENTE DE CAMPO                       2006.30A    &lt; LimInf5 RTN",15,2,5,,""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"21:59:52 03-OCT-2012","IOP_RTC6","199.11","IOP_RTC6 199.11                                           NC ATIV                  RTN",3,20,8,,""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"21:59:52 03-OCT-2012","U10","EXCITACAO CORRENTE DE CAMPO","U10      EXCITACAO CORRENTE DE CAMPO                       1995.31A    &lt; LimInf5",15,2,5,,""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"21:59:52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"21:59:51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"21:59:50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"21:59:49 03-OCT-2012","U10","EXCITACAO CORRENTE DE CAMPO","U10      EXCITACAO CORRENTE DE CAMPO                       1995.31A    &lt; LimInf5",15,2,5,,""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"21:59:49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"21:59:48 03-OCT-2012","VERT","CANALETA_IZQ COMPUERTA 14 PARAR MOVIMIENTO","VERT     CANALETA_IZQ COMPUERTA 14 PARAR MOVIMIENTO       NC DESACT          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"21:59:48 03-OCT-2012","VERT","CANALETA_IZQ COMPUERTA 14 PARAR MOVIMIENTO_CALC","VERT     CANALETA_IZQ COMPUERTA 14 PARAR MOVIMIENTO_CALC  NC CERRAD          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"21:59:48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"21:59:47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"21:59:46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"21:59:45 03-OCT-2012","VERT","CANALETA_IZQ COMPUERTA 14 EN MOVIMIENTO CIERRE","VERT     CANALETA_IZQ COMPUERTA 14 EN MOVIMIENTO CIERRE   NC ACTIV CV-14  C1",3,13,8,,""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"21:59:44 03-OCT-2012","VERT","CANALETA_IZQ COMPUERTA 14 EN MOVIMIENTO CIERRE","VERT     CANALETA_IZQ COMPUERTA 14 EN MOVIMIENTO CIERRE   NC DESACT CV-14  C1        RTN",3,13,8,,""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"21:59:44 03-OCT-2012","VERT","CANALETA_IZQ CIERRE_CALC","VERT     CANALETA_IZQ CIERRE_CALC                         NC ABIERT",3,13,8,,""</a:t>
            </a:r>
          </a:p>
          <a:p>
            <a:r>
              <a:rPr lang="pt-BR" sz="700" dirty="0" smtClean="0">
                <a:solidFill>
                  <a:schemeClr val="bg2"/>
                </a:solidFill>
              </a:rPr>
              <a:t>"21:59:43 03-OCT-2012","VERT","CANALETA_IZQ COMPUERTA 14 EN MOVIMIENTO CIERRE","VERT     CANALETA_IZQ COMPUERTA 14 EN MOVIMIENTO CIERRE   NC ACTIV CV-14  C1",3,13,8,,""</a:t>
            </a:r>
            <a:endParaRPr lang="pt-BR" sz="7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Confirmação por DFR - Busca </a:t>
            </a:r>
            <a:r>
              <a:rPr lang="es-PY" sz="2800" dirty="0" smtClean="0">
                <a:latin typeface="Calibri" pitchFamily="34" charset="0"/>
              </a:rPr>
              <a:t>de dados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16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de Perturbações</a:t>
            </a:r>
            <a:endParaRPr lang="pt-BR" sz="35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8329" y="2158216"/>
            <a:ext cx="5883954" cy="427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17</a:t>
            </a:fld>
            <a:endParaRPr lang="pt-BR" dirty="0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33" name="Action Button: Document 32">
            <a:hlinkClick r:id="" action="ppaction://noaction" highlightClick="1"/>
          </p:cNvPr>
          <p:cNvSpPr/>
          <p:nvPr/>
        </p:nvSpPr>
        <p:spPr>
          <a:xfrm>
            <a:off x="1047142" y="2684176"/>
            <a:ext cx="1887793" cy="1976283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33"/>
          <p:cNvSpPr/>
          <p:nvPr/>
        </p:nvSpPr>
        <p:spPr>
          <a:xfrm>
            <a:off x="1495409" y="3438203"/>
            <a:ext cx="967578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DFR</a:t>
            </a:r>
          </a:p>
          <a:p>
            <a:pPr algn="ctr"/>
            <a:endParaRPr lang="pt-B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1600" i="1" dirty="0" smtClean="0">
                <a:solidFill>
                  <a:sysClr val="windowText" lastClr="000000"/>
                </a:solidFill>
              </a:rPr>
              <a:t>C++</a:t>
            </a:r>
            <a:endParaRPr lang="pt-BR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35" name="Action Button: Document 34">
            <a:hlinkClick r:id="" action="ppaction://noaction" highlightClick="1"/>
          </p:cNvPr>
          <p:cNvSpPr/>
          <p:nvPr/>
        </p:nvSpPr>
        <p:spPr>
          <a:xfrm>
            <a:off x="6007492" y="2703804"/>
            <a:ext cx="1887793" cy="1976283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6455759" y="3457831"/>
            <a:ext cx="967578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SOE</a:t>
            </a:r>
          </a:p>
          <a:p>
            <a:pPr algn="ctr"/>
            <a:endParaRPr lang="pt-B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1600" i="1" dirty="0" smtClean="0">
                <a:solidFill>
                  <a:sysClr val="windowText" lastClr="000000"/>
                </a:solidFill>
              </a:rPr>
              <a:t>Java</a:t>
            </a:r>
            <a:endParaRPr lang="pt-BR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9" name="Espaço Reservado para Número de Slide 9"/>
          <p:cNvSpPr txBox="1">
            <a:spLocks/>
          </p:cNvSpPr>
          <p:nvPr/>
        </p:nvSpPr>
        <p:spPr>
          <a:xfrm>
            <a:off x="3439888" y="20238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 smtClean="0">
                <a:latin typeface="+mn-lt"/>
                <a:cs typeface="+mn-cs"/>
              </a:rPr>
              <a:t>Scottish Power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18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33" name="Action Button: Document 32">
            <a:hlinkClick r:id="" action="ppaction://noaction" highlightClick="1"/>
          </p:cNvPr>
          <p:cNvSpPr/>
          <p:nvPr/>
        </p:nvSpPr>
        <p:spPr>
          <a:xfrm>
            <a:off x="1047142" y="2684176"/>
            <a:ext cx="1887793" cy="1976283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33"/>
          <p:cNvSpPr/>
          <p:nvPr/>
        </p:nvSpPr>
        <p:spPr>
          <a:xfrm>
            <a:off x="1495409" y="3438203"/>
            <a:ext cx="967578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DFR</a:t>
            </a:r>
          </a:p>
          <a:p>
            <a:pPr algn="ctr"/>
            <a:endParaRPr lang="pt-B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1600" i="1" dirty="0" smtClean="0">
                <a:solidFill>
                  <a:sysClr val="windowText" lastClr="000000"/>
                </a:solidFill>
              </a:rPr>
              <a:t>C++</a:t>
            </a:r>
            <a:endParaRPr lang="pt-BR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35" name="Action Button: Document 34">
            <a:hlinkClick r:id="" action="ppaction://noaction" highlightClick="1"/>
          </p:cNvPr>
          <p:cNvSpPr/>
          <p:nvPr/>
        </p:nvSpPr>
        <p:spPr>
          <a:xfrm>
            <a:off x="6007492" y="2703804"/>
            <a:ext cx="1887793" cy="1976283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6455759" y="3457831"/>
            <a:ext cx="967578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SOE</a:t>
            </a:r>
          </a:p>
          <a:p>
            <a:pPr algn="ctr"/>
            <a:endParaRPr lang="pt-B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1600" i="1" dirty="0" smtClean="0">
                <a:solidFill>
                  <a:sysClr val="windowText" lastClr="000000"/>
                </a:solidFill>
              </a:rPr>
              <a:t>Java</a:t>
            </a:r>
            <a:endParaRPr lang="pt-BR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76875" y="3498389"/>
            <a:ext cx="136815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SMA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75429" y="3688477"/>
            <a:ext cx="749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56790" y="3675836"/>
            <a:ext cx="8230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282845"/>
            <a:ext cx="9144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AUTOMÁTICA de Perturbações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34790" y="2678288"/>
            <a:ext cx="467442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800" dirty="0" smtClean="0">
                <a:latin typeface="Calibri" pitchFamily="34" charset="0"/>
              </a:rPr>
              <a:t>Vantagem</a:t>
            </a:r>
          </a:p>
          <a:p>
            <a:pPr algn="ctr"/>
            <a:r>
              <a:rPr lang="pt-BR" sz="3800" dirty="0" smtClean="0">
                <a:latin typeface="Calibri" pitchFamily="34" charset="0"/>
              </a:rPr>
              <a:t>Requerimentos (KADS)</a:t>
            </a:r>
            <a:endParaRPr lang="pt-BR" sz="3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0817" y="2557084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297" y="2917123"/>
            <a:ext cx="1143744" cy="18908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06841" y="3277164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Pré-Operação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4912" y="2873581"/>
            <a:ext cx="1134729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Relatório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86561" y="2557084"/>
            <a:ext cx="216024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agon 21"/>
          <p:cNvSpPr/>
          <p:nvPr/>
        </p:nvSpPr>
        <p:spPr>
          <a:xfrm>
            <a:off x="1502585" y="2557084"/>
            <a:ext cx="1368152" cy="504056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Condição de regime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541" y="2557084"/>
            <a:ext cx="2187086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870737" y="2809112"/>
            <a:ext cx="936104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20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3672114" y="1407884"/>
            <a:ext cx="3004457" cy="54210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9743" y="1922889"/>
            <a:ext cx="18195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agon 21"/>
          <p:cNvSpPr/>
          <p:nvPr/>
        </p:nvSpPr>
        <p:spPr>
          <a:xfrm flipH="1">
            <a:off x="6894286" y="1570140"/>
            <a:ext cx="2220684" cy="50405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Desenvolver agenda de recuperação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2209" y="1850609"/>
            <a:ext cx="1900595" cy="61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Identificação de Incidentes e Eventos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63279" y="1477411"/>
            <a:ext cx="27899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Identificar incidentes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70539" y="1949119"/>
            <a:ext cx="27899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Agrupar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56025" y="2428081"/>
            <a:ext cx="27899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Identificar Eventos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51427" y="1857829"/>
            <a:ext cx="1915887" cy="43107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Pentagon 39"/>
          <p:cNvSpPr/>
          <p:nvPr/>
        </p:nvSpPr>
        <p:spPr>
          <a:xfrm flipH="1">
            <a:off x="6887032" y="2201502"/>
            <a:ext cx="2220684" cy="50405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Agendar tentativa de recuperação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291771" y="3933370"/>
            <a:ext cx="21771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514" y="3352801"/>
            <a:ext cx="1277257" cy="1277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/>
          <p:cNvSpPr/>
          <p:nvPr/>
        </p:nvSpPr>
        <p:spPr>
          <a:xfrm>
            <a:off x="-49993" y="3657599"/>
            <a:ext cx="1385309" cy="61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393370" y="2191657"/>
            <a:ext cx="0" cy="3668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385888" y="2202181"/>
            <a:ext cx="11144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381127" y="5867400"/>
            <a:ext cx="1238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17421" y="2142670"/>
            <a:ext cx="21771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526064" y="1645557"/>
            <a:ext cx="0" cy="983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517900" y="1656081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527425" y="2141856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17900" y="2627631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573701" y="2129970"/>
            <a:ext cx="1699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751864" y="1803037"/>
            <a:ext cx="0" cy="665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745151" y="1815645"/>
            <a:ext cx="1699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45151" y="2463345"/>
            <a:ext cx="1699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5"/>
          <p:cNvSpPr txBox="1">
            <a:spLocks noChangeArrowheads="1"/>
          </p:cNvSpPr>
          <p:nvPr/>
        </p:nvSpPr>
        <p:spPr bwMode="auto">
          <a:xfrm>
            <a:off x="0" y="282845"/>
            <a:ext cx="9144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AUTOMÁTICA de Perturbações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72114" y="1407884"/>
            <a:ext cx="3004457" cy="54210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85047" y="2994121"/>
            <a:ext cx="2789923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Obter Incidentes Identificados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92307" y="3465829"/>
            <a:ext cx="2789923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Seleciona nova tentativa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7793" y="3944791"/>
            <a:ext cx="2789923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Recuperar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92307" y="4409239"/>
            <a:ext cx="2789923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Monitorar disponibilidade DFR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51427" y="1857829"/>
            <a:ext cx="1915887" cy="43107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291771" y="3933370"/>
            <a:ext cx="21771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514" y="3352801"/>
            <a:ext cx="1277257" cy="1277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/>
          <p:cNvSpPr/>
          <p:nvPr/>
        </p:nvSpPr>
        <p:spPr>
          <a:xfrm>
            <a:off x="-49993" y="3657599"/>
            <a:ext cx="1385309" cy="61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393370" y="2191657"/>
            <a:ext cx="0" cy="3668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385888" y="2202181"/>
            <a:ext cx="11144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1381126" y="5867400"/>
            <a:ext cx="84772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17421" y="3895270"/>
            <a:ext cx="21771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551464" y="3144157"/>
            <a:ext cx="0" cy="1427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43300" y="3154681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552825" y="3640456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43300" y="4126231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52825" y="4578895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497003" y="3657315"/>
            <a:ext cx="1819520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ctangle 109"/>
          <p:cNvSpPr/>
          <p:nvPr/>
        </p:nvSpPr>
        <p:spPr>
          <a:xfrm>
            <a:off x="1459469" y="3585035"/>
            <a:ext cx="1900595" cy="612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Recuperação de registros de faltas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7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21</a:t>
            </a:fld>
            <a:endParaRPr lang="pt-BR"/>
          </a:p>
        </p:txBody>
      </p:sp>
      <p:sp>
        <p:nvSpPr>
          <p:cNvPr id="25" name="CaixaDeTexto 5"/>
          <p:cNvSpPr txBox="1">
            <a:spLocks noChangeArrowheads="1"/>
          </p:cNvSpPr>
          <p:nvPr/>
        </p:nvSpPr>
        <p:spPr bwMode="auto">
          <a:xfrm>
            <a:off x="0" y="282845"/>
            <a:ext cx="9144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AUTOMÁTICA de Perturbações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22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3672114" y="1407884"/>
            <a:ext cx="3004457" cy="54210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75235" y="5623965"/>
            <a:ext cx="1819520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1437701" y="5551685"/>
            <a:ext cx="1900595" cy="61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Interpretação de registros de falta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92307" y="4975285"/>
            <a:ext cx="2789923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Obter Incidentes Identificados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99567" y="5446993"/>
            <a:ext cx="2789923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Obter registros recuperados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85053" y="5925955"/>
            <a:ext cx="2789923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Selecionar nova interpretação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99567" y="6390403"/>
            <a:ext cx="2789923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Interpretar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51427" y="1857829"/>
            <a:ext cx="1915887" cy="43107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1" name="Pentagon 40"/>
          <p:cNvSpPr/>
          <p:nvPr/>
        </p:nvSpPr>
        <p:spPr>
          <a:xfrm flipH="1">
            <a:off x="6879778" y="5849058"/>
            <a:ext cx="2220684" cy="504056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Agendar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291771" y="3933370"/>
            <a:ext cx="21771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514" y="3352801"/>
            <a:ext cx="1277257" cy="1277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/>
          <p:cNvSpPr/>
          <p:nvPr/>
        </p:nvSpPr>
        <p:spPr>
          <a:xfrm>
            <a:off x="-49993" y="3657599"/>
            <a:ext cx="1385309" cy="61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393370" y="2191657"/>
            <a:ext cx="0" cy="3668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385888" y="2202181"/>
            <a:ext cx="11144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1381126" y="5867400"/>
            <a:ext cx="84772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07896" y="5895520"/>
            <a:ext cx="21771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41939" y="5158921"/>
            <a:ext cx="0" cy="1427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33775" y="5169445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543300" y="5655220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33775" y="6140995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543300" y="6579145"/>
            <a:ext cx="250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3"/>
          </p:cNvCxnSpPr>
          <p:nvPr/>
        </p:nvCxnSpPr>
        <p:spPr>
          <a:xfrm flipV="1">
            <a:off x="6574976" y="6104256"/>
            <a:ext cx="326839" cy="1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5"/>
          <p:cNvSpPr txBox="1">
            <a:spLocks noChangeArrowheads="1"/>
          </p:cNvSpPr>
          <p:nvPr/>
        </p:nvSpPr>
        <p:spPr bwMode="auto">
          <a:xfrm>
            <a:off x="0" y="282845"/>
            <a:ext cx="9144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AUTOMÁTICA de Perturbações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23</a:t>
            </a:fld>
            <a:endParaRPr lang="pt-BR"/>
          </a:p>
        </p:txBody>
      </p:sp>
      <p:pic>
        <p:nvPicPr>
          <p:cNvPr id="2050" name="Picture 2" descr="C:\Users\Jonas\Desktop\484-rede-de-comunicaca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2204" y="2138766"/>
            <a:ext cx="6801392" cy="4719234"/>
          </a:xfrm>
          <a:prstGeom prst="rect">
            <a:avLst/>
          </a:prstGeom>
          <a:noFill/>
        </p:spPr>
      </p:pic>
      <p:sp>
        <p:nvSpPr>
          <p:cNvPr id="30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6220999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/>
                </a:solidFill>
                <a:latin typeface="Calibri" pitchFamily="34" charset="0"/>
              </a:rPr>
              <a:t>Resolver problemas de integração</a:t>
            </a:r>
          </a:p>
        </p:txBody>
      </p:sp>
      <p:sp>
        <p:nvSpPr>
          <p:cNvPr id="31" name="CaixaDeTexto 5"/>
          <p:cNvSpPr txBox="1">
            <a:spLocks noChangeArrowheads="1"/>
          </p:cNvSpPr>
          <p:nvPr/>
        </p:nvSpPr>
        <p:spPr bwMode="auto">
          <a:xfrm>
            <a:off x="0" y="108677"/>
            <a:ext cx="9144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solidFill>
                  <a:schemeClr val="bg1"/>
                </a:solidFill>
                <a:latin typeface="Calibri" pitchFamily="34" charset="0"/>
              </a:rPr>
              <a:t>Análise AUTOMÁTICA de Perturbações</a:t>
            </a:r>
          </a:p>
          <a:p>
            <a:pPr algn="ctr"/>
            <a:r>
              <a:rPr lang="pt-BR" sz="3500" dirty="0" smtClean="0">
                <a:solidFill>
                  <a:schemeClr val="bg1"/>
                </a:solidFill>
                <a:latin typeface="Calibri" pitchFamily="34" charset="0"/>
              </a:rPr>
              <a:t>Proposta</a:t>
            </a:r>
            <a:endParaRPr lang="pt-BR" sz="35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108677"/>
            <a:ext cx="9144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Análise AUTOMÁTICA de Perturbações</a:t>
            </a:r>
          </a:p>
          <a:p>
            <a:pPr algn="ctr"/>
            <a:r>
              <a:rPr lang="pt-BR" sz="3500" dirty="0" smtClean="0">
                <a:latin typeface="Calibri" pitchFamily="34" charset="0"/>
              </a:rPr>
              <a:t>Proposta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27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6220999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Resolver problemas de integração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Uso dos SMAs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994" y="2817074"/>
            <a:ext cx="3914303" cy="346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24</a:t>
            </a:fld>
            <a:endParaRPr lang="pt-BR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821797" y="6057612"/>
            <a:ext cx="6220999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r">
              <a:lnSpc>
                <a:spcPct val="150000"/>
              </a:lnSpc>
              <a:spcAft>
                <a:spcPts val="600"/>
              </a:spcAft>
            </a:pPr>
            <a:r>
              <a:rPr lang="es-PY" sz="1400" dirty="0" smtClean="0">
                <a:latin typeface="Calibri" pitchFamily="34" charset="0"/>
              </a:rPr>
              <a:t>Fonte: Bordini, Hübner, Wooldridge, 2007.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25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Sistemas MultiAgentes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57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Paradigmas de programação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4705" y="2685139"/>
            <a:ext cx="2243926" cy="1161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17602" y="2917120"/>
            <a:ext cx="1833327" cy="7549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24083" y="3094099"/>
            <a:ext cx="1994888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Programação Procedural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Straight Arrow Connector 75"/>
          <p:cNvCxnSpPr>
            <a:stCxn id="62" idx="2"/>
            <a:endCxn id="116" idx="1"/>
          </p:cNvCxnSpPr>
          <p:nvPr/>
        </p:nvCxnSpPr>
        <p:spPr>
          <a:xfrm>
            <a:off x="2034266" y="3672111"/>
            <a:ext cx="1652354" cy="943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1" idx="2"/>
            <a:endCxn id="116" idx="3"/>
          </p:cNvCxnSpPr>
          <p:nvPr/>
        </p:nvCxnSpPr>
        <p:spPr>
          <a:xfrm flipH="1">
            <a:off x="5519947" y="3664828"/>
            <a:ext cx="1412869" cy="95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004457" y="3283018"/>
            <a:ext cx="2997181" cy="4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91176" y="2677856"/>
            <a:ext cx="2286005" cy="1161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016152" y="2909837"/>
            <a:ext cx="1833327" cy="75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922633" y="3086816"/>
            <a:ext cx="1994888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Programação Orientada a Objetos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461644" y="4005922"/>
            <a:ext cx="2286005" cy="1161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86620" y="4237903"/>
            <a:ext cx="1833327" cy="7549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3101" y="4414882"/>
            <a:ext cx="1994888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Programação Orientada a Agentes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26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Sistemas MultiAgentes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57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Agentes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10050" y="1705434"/>
            <a:ext cx="1236862" cy="108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48242" y="187836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>
            <a:stCxn id="31" idx="4"/>
          </p:cNvCxnSpPr>
          <p:nvPr/>
        </p:nvCxnSpPr>
        <p:spPr>
          <a:xfrm>
            <a:off x="4620250" y="2022380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500000">
            <a:off x="4574602" y="2156277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9300000">
            <a:off x="4665898" y="2156276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476234" y="2094388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818316" y="2371209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Autônomo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27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Sistemas MultiAgentes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57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Agentes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76144" y="3655702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8624" y="4015742"/>
            <a:ext cx="1143744" cy="17281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92168" y="4375782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</a:rPr>
              <a:t>Propriedade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40240" y="4015742"/>
            <a:ext cx="100105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Artefato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1562080" y="5513494"/>
            <a:ext cx="1368152" cy="504056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Mudanças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15718" y="577497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99046" y="3677471"/>
            <a:ext cx="11745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Ambiente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10050" y="1705434"/>
            <a:ext cx="1236862" cy="108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48242" y="187836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>
            <a:stCxn id="31" idx="4"/>
          </p:cNvCxnSpPr>
          <p:nvPr/>
        </p:nvCxnSpPr>
        <p:spPr>
          <a:xfrm>
            <a:off x="4620250" y="2022380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500000">
            <a:off x="4574602" y="2156277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9300000">
            <a:off x="4665898" y="2156276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476234" y="2094388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818316" y="2371209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Autônomo</a:t>
            </a:r>
            <a:endParaRPr lang="pt-BR" sz="1600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4084119" y="3358349"/>
            <a:ext cx="1082968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684914" y="4862004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</a:rPr>
              <a:t>Propriedade</a:t>
            </a:r>
            <a:endParaRPr lang="pt-BR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28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Sistemas MultiAgentes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57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Agentes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61198" y="3701133"/>
            <a:ext cx="1236862" cy="108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899390" y="387406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Straight Connector 21"/>
          <p:cNvCxnSpPr>
            <a:stCxn id="21" idx="4"/>
          </p:cNvCxnSpPr>
          <p:nvPr/>
        </p:nvCxnSpPr>
        <p:spPr>
          <a:xfrm>
            <a:off x="1971398" y="4018079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500000">
            <a:off x="1925750" y="4151976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9300000">
            <a:off x="2017046" y="4151975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27382" y="4090087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69464" y="436690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Autônomo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6144" y="3655702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8624" y="4015742"/>
            <a:ext cx="1143744" cy="17281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92168" y="4375782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</a:rPr>
              <a:t>Propriedade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40240" y="4015742"/>
            <a:ext cx="100105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Artefato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1562080" y="5513494"/>
            <a:ext cx="1368152" cy="504056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Mudanças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15718" y="577497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99046" y="3677471"/>
            <a:ext cx="11745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Ambiente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10050" y="1705434"/>
            <a:ext cx="1236862" cy="108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48242" y="187836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>
            <a:stCxn id="31" idx="4"/>
          </p:cNvCxnSpPr>
          <p:nvPr/>
        </p:nvCxnSpPr>
        <p:spPr>
          <a:xfrm>
            <a:off x="4620250" y="2022380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500000">
            <a:off x="4574602" y="2156277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9300000">
            <a:off x="4665898" y="2156276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476234" y="2094388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818316" y="2371209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Autônomo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73425" y="3701140"/>
            <a:ext cx="1236862" cy="108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11617" y="387407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Straight Connector 42"/>
          <p:cNvCxnSpPr>
            <a:stCxn id="42" idx="4"/>
          </p:cNvCxnSpPr>
          <p:nvPr/>
        </p:nvCxnSpPr>
        <p:spPr>
          <a:xfrm>
            <a:off x="7283625" y="4018086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500000">
            <a:off x="7237977" y="4151983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9300000">
            <a:off x="7329273" y="4151982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139609" y="409009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481691" y="4366915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Autônomo</a:t>
            </a:r>
            <a:endParaRPr lang="pt-BR" sz="16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03661" y="4258235"/>
            <a:ext cx="1082968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600862" y="4236463"/>
            <a:ext cx="1082968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4084119" y="3358349"/>
            <a:ext cx="1082968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965115" y="2220696"/>
            <a:ext cx="2030421" cy="145141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0"/>
            <a:endCxn id="30" idx="3"/>
          </p:cNvCxnSpPr>
          <p:nvPr/>
        </p:nvCxnSpPr>
        <p:spPr>
          <a:xfrm flipH="1" flipV="1">
            <a:off x="5246912" y="2249720"/>
            <a:ext cx="2044944" cy="145142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684914" y="4862004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</a:rPr>
              <a:t>Propriedade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33062" y="2777595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Mensagem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22147" y="2755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Mensagem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29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P</a:t>
            </a:r>
            <a:r>
              <a:rPr lang="pt-BR" sz="2000" dirty="0" smtClean="0">
                <a:latin typeface="Calibri" pitchFamily="34" charset="0"/>
              </a:rPr>
              <a:t>rotection</a:t>
            </a:r>
            <a:r>
              <a:rPr lang="pt-BR" sz="3500" dirty="0" smtClean="0">
                <a:latin typeface="Calibri" pitchFamily="34" charset="0"/>
              </a:rPr>
              <a:t> E</a:t>
            </a:r>
            <a:r>
              <a:rPr lang="pt-BR" sz="2000" dirty="0" smtClean="0">
                <a:latin typeface="Calibri" pitchFamily="34" charset="0"/>
              </a:rPr>
              <a:t>ngineering</a:t>
            </a:r>
            <a:r>
              <a:rPr lang="pt-BR" sz="3500" dirty="0" smtClean="0">
                <a:latin typeface="Calibri" pitchFamily="34" charset="0"/>
              </a:rPr>
              <a:t> D</a:t>
            </a:r>
            <a:r>
              <a:rPr lang="pt-BR" sz="2000" dirty="0" smtClean="0">
                <a:latin typeface="Calibri" pitchFamily="34" charset="0"/>
              </a:rPr>
              <a:t>iagnostic</a:t>
            </a:r>
            <a:r>
              <a:rPr lang="pt-BR" sz="3500" dirty="0" smtClean="0">
                <a:latin typeface="Calibri" pitchFamily="34" charset="0"/>
              </a:rPr>
              <a:t> A</a:t>
            </a:r>
            <a:r>
              <a:rPr lang="pt-BR" sz="2000" dirty="0" smtClean="0">
                <a:latin typeface="Calibri" pitchFamily="34" charset="0"/>
              </a:rPr>
              <a:t>gents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98151" y="2293001"/>
            <a:ext cx="2380341" cy="74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605" y="2469980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Agentes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Identificador, Recuperador, Interpretador, </a:t>
            </a:r>
            <a:r>
              <a:rPr lang="pt-BR" sz="1600" i="1" dirty="0" smtClean="0">
                <a:solidFill>
                  <a:sysClr val="windowText" lastClr="000000"/>
                </a:solidFill>
              </a:rPr>
              <a:t>Facilitator</a:t>
            </a:r>
            <a:endParaRPr lang="pt-BR" sz="1600" i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6561" y="3205156"/>
            <a:ext cx="216024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Pentagon 15"/>
          <p:cNvSpPr/>
          <p:nvPr/>
        </p:nvSpPr>
        <p:spPr>
          <a:xfrm>
            <a:off x="1474842" y="3205156"/>
            <a:ext cx="1395895" cy="504056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Proteções atuadas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0817" y="2557084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297" y="2917123"/>
            <a:ext cx="1143744" cy="18908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06841" y="3277164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Pré-Operação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4912" y="2873581"/>
            <a:ext cx="1134729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Relatório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541" y="2557084"/>
            <a:ext cx="2187086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19" idx="1"/>
          </p:cNvCxnSpPr>
          <p:nvPr/>
        </p:nvCxnSpPr>
        <p:spPr>
          <a:xfrm>
            <a:off x="2870737" y="345718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30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P</a:t>
            </a:r>
            <a:r>
              <a:rPr lang="pt-BR" sz="2000" dirty="0" smtClean="0">
                <a:latin typeface="Calibri" pitchFamily="34" charset="0"/>
              </a:rPr>
              <a:t>rotection</a:t>
            </a:r>
            <a:r>
              <a:rPr lang="pt-BR" sz="3500" dirty="0" smtClean="0">
                <a:latin typeface="Calibri" pitchFamily="34" charset="0"/>
              </a:rPr>
              <a:t> E</a:t>
            </a:r>
            <a:r>
              <a:rPr lang="pt-BR" sz="2000" dirty="0" smtClean="0">
                <a:latin typeface="Calibri" pitchFamily="34" charset="0"/>
              </a:rPr>
              <a:t>ngineering</a:t>
            </a:r>
            <a:r>
              <a:rPr lang="pt-BR" sz="3500" dirty="0" smtClean="0">
                <a:latin typeface="Calibri" pitchFamily="34" charset="0"/>
              </a:rPr>
              <a:t> D</a:t>
            </a:r>
            <a:r>
              <a:rPr lang="pt-BR" sz="2000" dirty="0" smtClean="0">
                <a:latin typeface="Calibri" pitchFamily="34" charset="0"/>
              </a:rPr>
              <a:t>iagnostic</a:t>
            </a:r>
            <a:r>
              <a:rPr lang="pt-BR" sz="3500" dirty="0" smtClean="0">
                <a:latin typeface="Calibri" pitchFamily="34" charset="0"/>
              </a:rPr>
              <a:t> A</a:t>
            </a:r>
            <a:r>
              <a:rPr lang="pt-BR" sz="2000" dirty="0" smtClean="0">
                <a:latin typeface="Calibri" pitchFamily="34" charset="0"/>
              </a:rPr>
              <a:t>gents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98151" y="2293001"/>
            <a:ext cx="2380341" cy="74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605" y="2469980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Agentes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Identificador, Recuperador, Interpretador, </a:t>
            </a:r>
            <a:r>
              <a:rPr lang="pt-BR" sz="1600" i="1" dirty="0" smtClean="0">
                <a:solidFill>
                  <a:sysClr val="windowText" lastClr="000000"/>
                </a:solidFill>
              </a:rPr>
              <a:t>Facilitator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61737" y="2822765"/>
            <a:ext cx="2380341" cy="740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18191" y="2999744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Tarefas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31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P</a:t>
            </a:r>
            <a:r>
              <a:rPr lang="pt-BR" sz="2000" dirty="0" smtClean="0">
                <a:latin typeface="Calibri" pitchFamily="34" charset="0"/>
              </a:rPr>
              <a:t>rotection</a:t>
            </a:r>
            <a:r>
              <a:rPr lang="pt-BR" sz="3500" dirty="0" smtClean="0">
                <a:latin typeface="Calibri" pitchFamily="34" charset="0"/>
              </a:rPr>
              <a:t> E</a:t>
            </a:r>
            <a:r>
              <a:rPr lang="pt-BR" sz="2000" dirty="0" smtClean="0">
                <a:latin typeface="Calibri" pitchFamily="34" charset="0"/>
              </a:rPr>
              <a:t>ngineering</a:t>
            </a:r>
            <a:r>
              <a:rPr lang="pt-BR" sz="3500" dirty="0" smtClean="0">
                <a:latin typeface="Calibri" pitchFamily="34" charset="0"/>
              </a:rPr>
              <a:t> D</a:t>
            </a:r>
            <a:r>
              <a:rPr lang="pt-BR" sz="2000" dirty="0" smtClean="0">
                <a:latin typeface="Calibri" pitchFamily="34" charset="0"/>
              </a:rPr>
              <a:t>iagnostic</a:t>
            </a:r>
            <a:r>
              <a:rPr lang="pt-BR" sz="3500" dirty="0" smtClean="0">
                <a:latin typeface="Calibri" pitchFamily="34" charset="0"/>
              </a:rPr>
              <a:t> A</a:t>
            </a:r>
            <a:r>
              <a:rPr lang="pt-BR" sz="2000" dirty="0" smtClean="0">
                <a:latin typeface="Calibri" pitchFamily="34" charset="0"/>
              </a:rPr>
              <a:t>gents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98151" y="2293001"/>
            <a:ext cx="2380341" cy="74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605" y="2469980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Agentes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Identificador, Recuperador, Interpretador, </a:t>
            </a:r>
            <a:r>
              <a:rPr lang="pt-BR" sz="1600" i="1" dirty="0" smtClean="0">
                <a:solidFill>
                  <a:sysClr val="windowText" lastClr="000000"/>
                </a:solidFill>
              </a:rPr>
              <a:t>Facilitator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61737" y="2822765"/>
            <a:ext cx="2380341" cy="740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18191" y="2999744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Tarefas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61605" y="3374297"/>
            <a:ext cx="2380341" cy="740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18059" y="3551276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Interação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Informar, Requisitar, Subscrever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32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P</a:t>
            </a:r>
            <a:r>
              <a:rPr lang="pt-BR" sz="2000" dirty="0" smtClean="0">
                <a:latin typeface="Calibri" pitchFamily="34" charset="0"/>
              </a:rPr>
              <a:t>rotection</a:t>
            </a:r>
            <a:r>
              <a:rPr lang="pt-BR" sz="3500" dirty="0" smtClean="0">
                <a:latin typeface="Calibri" pitchFamily="34" charset="0"/>
              </a:rPr>
              <a:t> E</a:t>
            </a:r>
            <a:r>
              <a:rPr lang="pt-BR" sz="2000" dirty="0" smtClean="0">
                <a:latin typeface="Calibri" pitchFamily="34" charset="0"/>
              </a:rPr>
              <a:t>ngineering</a:t>
            </a:r>
            <a:r>
              <a:rPr lang="pt-BR" sz="3500" dirty="0" smtClean="0">
                <a:latin typeface="Calibri" pitchFamily="34" charset="0"/>
              </a:rPr>
              <a:t> D</a:t>
            </a:r>
            <a:r>
              <a:rPr lang="pt-BR" sz="2000" dirty="0" smtClean="0">
                <a:latin typeface="Calibri" pitchFamily="34" charset="0"/>
              </a:rPr>
              <a:t>iagnostic</a:t>
            </a:r>
            <a:r>
              <a:rPr lang="pt-BR" sz="3500" dirty="0" smtClean="0">
                <a:latin typeface="Calibri" pitchFamily="34" charset="0"/>
              </a:rPr>
              <a:t> A</a:t>
            </a:r>
            <a:r>
              <a:rPr lang="pt-BR" sz="2000" dirty="0" smtClean="0">
                <a:latin typeface="Calibri" pitchFamily="34" charset="0"/>
              </a:rPr>
              <a:t>gents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98151" y="2293001"/>
            <a:ext cx="2380341" cy="74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605" y="2469980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Agentes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Identificador, Recuperador, Interpretador, </a:t>
            </a:r>
            <a:r>
              <a:rPr lang="pt-BR" sz="1600" i="1" dirty="0" smtClean="0">
                <a:solidFill>
                  <a:sysClr val="windowText" lastClr="000000"/>
                </a:solidFill>
              </a:rPr>
              <a:t>Facilitator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61737" y="2822765"/>
            <a:ext cx="2380341" cy="740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18191" y="2999744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Tarefas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61605" y="3374297"/>
            <a:ext cx="2380341" cy="740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18059" y="3551276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Interação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Informar, Requisitar, Subscrever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61522" y="3896829"/>
            <a:ext cx="2380341" cy="740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17976" y="4073808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Ontologia</a:t>
            </a:r>
          </a:p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Definição e revisão da estrutura (Agentes, comunicação, fatos)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559050" y="4357977"/>
            <a:ext cx="178432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74914" y="4348464"/>
            <a:ext cx="0" cy="44125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07138" y="5481638"/>
            <a:ext cx="1008754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Incidente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7821" y="4777701"/>
            <a:ext cx="1393380" cy="1753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ysClr val="windowText" lastClr="000000"/>
                </a:solidFill>
              </a:rPr>
              <a:t>Start_date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Start_time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Finish_date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Finish_time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SubA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SubB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Summary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49600" y="5459870"/>
            <a:ext cx="1371558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Fault Record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63087" y="4755933"/>
            <a:ext cx="1393380" cy="1753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ysClr val="windowText" lastClr="000000"/>
                </a:solidFill>
              </a:rPr>
              <a:t>Date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Time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DeviceID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DeviceName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DataFormat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RecordType</a:t>
            </a:r>
          </a:p>
          <a:p>
            <a:r>
              <a:rPr lang="pt-BR" sz="1600" dirty="0" smtClean="0">
                <a:solidFill>
                  <a:sysClr val="windowText" lastClr="000000"/>
                </a:solidFill>
              </a:rPr>
              <a:t>DataPath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4419551" y="4782461"/>
            <a:ext cx="132804" cy="1698172"/>
          </a:xfrm>
          <a:prstGeom prst="leftBrace">
            <a:avLst>
              <a:gd name="adj1" fmla="val 8333"/>
              <a:gd name="adj2" fmla="val 508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1828805" y="4804235"/>
            <a:ext cx="132804" cy="1698172"/>
          </a:xfrm>
          <a:prstGeom prst="leftBrace">
            <a:avLst>
              <a:gd name="adj1" fmla="val 8333"/>
              <a:gd name="adj2" fmla="val 508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33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P</a:t>
            </a:r>
            <a:r>
              <a:rPr lang="pt-BR" sz="2000" dirty="0" smtClean="0">
                <a:latin typeface="Calibri" pitchFamily="34" charset="0"/>
              </a:rPr>
              <a:t>rotection</a:t>
            </a:r>
            <a:r>
              <a:rPr lang="pt-BR" sz="3500" dirty="0" smtClean="0">
                <a:latin typeface="Calibri" pitchFamily="34" charset="0"/>
              </a:rPr>
              <a:t> E</a:t>
            </a:r>
            <a:r>
              <a:rPr lang="pt-BR" sz="2000" dirty="0" smtClean="0">
                <a:latin typeface="Calibri" pitchFamily="34" charset="0"/>
              </a:rPr>
              <a:t>ngineering</a:t>
            </a:r>
            <a:r>
              <a:rPr lang="pt-BR" sz="3500" dirty="0" smtClean="0">
                <a:latin typeface="Calibri" pitchFamily="34" charset="0"/>
              </a:rPr>
              <a:t> D</a:t>
            </a:r>
            <a:r>
              <a:rPr lang="pt-BR" sz="2000" dirty="0" smtClean="0">
                <a:latin typeface="Calibri" pitchFamily="34" charset="0"/>
              </a:rPr>
              <a:t>iagnostic</a:t>
            </a:r>
            <a:r>
              <a:rPr lang="pt-BR" sz="3500" dirty="0" smtClean="0">
                <a:latin typeface="Calibri" pitchFamily="34" charset="0"/>
              </a:rPr>
              <a:t> A</a:t>
            </a:r>
            <a:r>
              <a:rPr lang="pt-BR" sz="2000" dirty="0" smtClean="0">
                <a:latin typeface="Calibri" pitchFamily="34" charset="0"/>
              </a:rPr>
              <a:t>gents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98151" y="2293001"/>
            <a:ext cx="2380341" cy="74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605" y="2469980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Agentes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Identificador, Recuperador, Interpretador, </a:t>
            </a:r>
            <a:r>
              <a:rPr lang="pt-BR" sz="1600" i="1" dirty="0" smtClean="0">
                <a:solidFill>
                  <a:sysClr val="windowText" lastClr="000000"/>
                </a:solidFill>
              </a:rPr>
              <a:t>Facilitator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61737" y="2822765"/>
            <a:ext cx="2380341" cy="740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18191" y="2999744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Tarefas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61605" y="3374297"/>
            <a:ext cx="2380341" cy="740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18059" y="3551276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Interação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Informar, Requisitar, Subscrever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61522" y="3896829"/>
            <a:ext cx="2380341" cy="740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17976" y="4073808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Ontologia</a:t>
            </a:r>
          </a:p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Definição e revisão da estrutura (Agentes, comunicação, fatos)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61402" y="4433858"/>
            <a:ext cx="2380341" cy="740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17856" y="4610837"/>
            <a:ext cx="2496455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Implementação</a:t>
            </a:r>
          </a:p>
          <a:p>
            <a:pPr algn="ctr"/>
            <a:r>
              <a:rPr lang="pt-BR" sz="1600" dirty="0" smtClean="0">
                <a:solidFill>
                  <a:srgbClr val="FFFF00"/>
                </a:solidFill>
              </a:rPr>
              <a:t>Zeus (</a:t>
            </a:r>
            <a:r>
              <a:rPr lang="pt-BR" sz="1600" i="1" dirty="0" smtClean="0">
                <a:solidFill>
                  <a:srgbClr val="FFFF00"/>
                </a:solidFill>
              </a:rPr>
              <a:t>middleware </a:t>
            </a:r>
            <a:r>
              <a:rPr lang="pt-BR" sz="1600" dirty="0" smtClean="0">
                <a:solidFill>
                  <a:srgbClr val="FFFF00"/>
                </a:solidFill>
              </a:rPr>
              <a:t>Java)</a:t>
            </a:r>
            <a:endParaRPr lang="pt-BR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34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P</a:t>
            </a:r>
            <a:r>
              <a:rPr lang="pt-BR" sz="2000" dirty="0" smtClean="0">
                <a:latin typeface="Calibri" pitchFamily="34" charset="0"/>
              </a:rPr>
              <a:t>rotection</a:t>
            </a:r>
            <a:r>
              <a:rPr lang="pt-BR" sz="3500" dirty="0" smtClean="0">
                <a:latin typeface="Calibri" pitchFamily="34" charset="0"/>
              </a:rPr>
              <a:t> E</a:t>
            </a:r>
            <a:r>
              <a:rPr lang="pt-BR" sz="2000" dirty="0" smtClean="0">
                <a:latin typeface="Calibri" pitchFamily="34" charset="0"/>
              </a:rPr>
              <a:t>ngineering</a:t>
            </a:r>
            <a:r>
              <a:rPr lang="pt-BR" sz="3500" dirty="0" smtClean="0">
                <a:latin typeface="Calibri" pitchFamily="34" charset="0"/>
              </a:rPr>
              <a:t> D</a:t>
            </a:r>
            <a:r>
              <a:rPr lang="pt-BR" sz="2000" dirty="0" smtClean="0">
                <a:latin typeface="Calibri" pitchFamily="34" charset="0"/>
              </a:rPr>
              <a:t>iagnostic</a:t>
            </a:r>
            <a:r>
              <a:rPr lang="pt-BR" sz="3500" dirty="0" smtClean="0">
                <a:latin typeface="Calibri" pitchFamily="34" charset="0"/>
              </a:rPr>
              <a:t> A</a:t>
            </a:r>
            <a:r>
              <a:rPr lang="pt-BR" sz="2000" dirty="0" smtClean="0">
                <a:latin typeface="Calibri" pitchFamily="34" charset="0"/>
              </a:rPr>
              <a:t>gents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57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Estudo de caso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094" y="2216369"/>
            <a:ext cx="44577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658924" y="5537469"/>
            <a:ext cx="25561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r">
              <a:lnSpc>
                <a:spcPct val="150000"/>
              </a:lnSpc>
              <a:spcAft>
                <a:spcPts val="600"/>
              </a:spcAft>
            </a:pPr>
            <a:r>
              <a:rPr lang="es-PY" sz="1400" dirty="0" smtClean="0">
                <a:latin typeface="Calibri" pitchFamily="34" charset="0"/>
              </a:rPr>
              <a:t>Fonte: Hossak et al., 2003.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35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P</a:t>
            </a:r>
            <a:r>
              <a:rPr lang="pt-BR" sz="2000" dirty="0" smtClean="0">
                <a:latin typeface="Calibri" pitchFamily="34" charset="0"/>
              </a:rPr>
              <a:t>rotection</a:t>
            </a:r>
            <a:r>
              <a:rPr lang="pt-BR" sz="3500" dirty="0" smtClean="0">
                <a:latin typeface="Calibri" pitchFamily="34" charset="0"/>
              </a:rPr>
              <a:t> E</a:t>
            </a:r>
            <a:r>
              <a:rPr lang="pt-BR" sz="2000" dirty="0" smtClean="0">
                <a:latin typeface="Calibri" pitchFamily="34" charset="0"/>
              </a:rPr>
              <a:t>ngineering</a:t>
            </a:r>
            <a:r>
              <a:rPr lang="pt-BR" sz="3500" dirty="0" smtClean="0">
                <a:latin typeface="Calibri" pitchFamily="34" charset="0"/>
              </a:rPr>
              <a:t> D</a:t>
            </a:r>
            <a:r>
              <a:rPr lang="pt-BR" sz="2000" dirty="0" smtClean="0">
                <a:latin typeface="Calibri" pitchFamily="34" charset="0"/>
              </a:rPr>
              <a:t>iagnostic</a:t>
            </a:r>
            <a:r>
              <a:rPr lang="pt-BR" sz="3500" dirty="0" smtClean="0">
                <a:latin typeface="Calibri" pitchFamily="34" charset="0"/>
              </a:rPr>
              <a:t> A</a:t>
            </a:r>
            <a:r>
              <a:rPr lang="pt-BR" sz="2000" dirty="0" smtClean="0">
                <a:latin typeface="Calibri" pitchFamily="34" charset="0"/>
              </a:rPr>
              <a:t>gents</a:t>
            </a:r>
            <a:endParaRPr lang="pt-BR" sz="2000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7183" y="1780490"/>
            <a:ext cx="51625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658924" y="5537469"/>
            <a:ext cx="25561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r">
              <a:lnSpc>
                <a:spcPct val="150000"/>
              </a:lnSpc>
              <a:spcAft>
                <a:spcPts val="600"/>
              </a:spcAft>
            </a:pPr>
            <a:r>
              <a:rPr lang="es-PY" sz="1400" dirty="0" smtClean="0">
                <a:latin typeface="Calibri" pitchFamily="34" charset="0"/>
              </a:rPr>
              <a:t>Fonte: Hossak et al., 2003.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36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P</a:t>
            </a:r>
            <a:r>
              <a:rPr lang="pt-BR" sz="2000" dirty="0" smtClean="0">
                <a:latin typeface="Calibri" pitchFamily="34" charset="0"/>
              </a:rPr>
              <a:t>rotection</a:t>
            </a:r>
            <a:r>
              <a:rPr lang="pt-BR" sz="3500" dirty="0" smtClean="0">
                <a:latin typeface="Calibri" pitchFamily="34" charset="0"/>
              </a:rPr>
              <a:t> E</a:t>
            </a:r>
            <a:r>
              <a:rPr lang="pt-BR" sz="2000" dirty="0" smtClean="0">
                <a:latin typeface="Calibri" pitchFamily="34" charset="0"/>
              </a:rPr>
              <a:t>ngineering</a:t>
            </a:r>
            <a:r>
              <a:rPr lang="pt-BR" sz="3500" dirty="0" smtClean="0">
                <a:latin typeface="Calibri" pitchFamily="34" charset="0"/>
              </a:rPr>
              <a:t> D</a:t>
            </a:r>
            <a:r>
              <a:rPr lang="pt-BR" sz="2000" dirty="0" smtClean="0">
                <a:latin typeface="Calibri" pitchFamily="34" charset="0"/>
              </a:rPr>
              <a:t>iagnostic</a:t>
            </a:r>
            <a:r>
              <a:rPr lang="pt-BR" sz="3500" dirty="0" smtClean="0">
                <a:latin typeface="Calibri" pitchFamily="34" charset="0"/>
              </a:rPr>
              <a:t> A</a:t>
            </a:r>
            <a:r>
              <a:rPr lang="pt-BR" sz="2000" dirty="0" smtClean="0">
                <a:latin typeface="Calibri" pitchFamily="34" charset="0"/>
              </a:rPr>
              <a:t>gents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57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Estudo de caso.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3" y="3072713"/>
            <a:ext cx="5286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658924" y="5537469"/>
            <a:ext cx="25561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r">
              <a:lnSpc>
                <a:spcPct val="150000"/>
              </a:lnSpc>
              <a:spcAft>
                <a:spcPts val="600"/>
              </a:spcAft>
            </a:pPr>
            <a:r>
              <a:rPr lang="es-PY" sz="1400" dirty="0" smtClean="0">
                <a:latin typeface="Calibri" pitchFamily="34" charset="0"/>
              </a:rPr>
              <a:t>Fonte: Hossak et al., 2003.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37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2331881"/>
            <a:ext cx="9144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Práticas de SMAs</a:t>
            </a:r>
          </a:p>
          <a:p>
            <a:pPr algn="ctr"/>
            <a:r>
              <a:rPr lang="pt-BR" sz="3500" dirty="0" smtClean="0">
                <a:latin typeface="Calibri" pitchFamily="34" charset="0"/>
              </a:rPr>
              <a:t>em Sistemas </a:t>
            </a:r>
            <a:r>
              <a:rPr lang="pt-BR" sz="3500" dirty="0" smtClean="0">
                <a:latin typeface="Calibri" pitchFamily="34" charset="0"/>
              </a:rPr>
              <a:t>de Energia Elétrica</a:t>
            </a:r>
            <a:endParaRPr lang="pt-BR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38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ARCHON – integração de diversos SE de análise de faltas em SD (análise de alarmes, supervisor de disjuntores e identificador de área desligada). 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Pioneiro em mostrar benefícios de SMAs, demostrou capacidades de extensão (agente descargas atmosféricas)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39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ARCHON – integração de diversos SE de análise de faltas em SD (análise de alarmes, supervisor de disjuntores e identificador de área desligada). 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Pioneiro em mostrar benefícios de SMAs, demostrou capacidades de extensão (agente descargas atmosféricas)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0817" y="2557084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297" y="2917123"/>
            <a:ext cx="1143744" cy="18908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06841" y="3277164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Pré-Operação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4912" y="2873581"/>
            <a:ext cx="1134729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Relatório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561" y="3853228"/>
            <a:ext cx="216024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Pentagon 23"/>
          <p:cNvSpPr/>
          <p:nvPr/>
        </p:nvSpPr>
        <p:spPr>
          <a:xfrm>
            <a:off x="1502585" y="3853228"/>
            <a:ext cx="1368152" cy="504056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Equip. desligados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541" y="2557084"/>
            <a:ext cx="2187086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24" idx="3"/>
          </p:cNvCxnSpPr>
          <p:nvPr/>
        </p:nvCxnSpPr>
        <p:spPr>
          <a:xfrm flipV="1">
            <a:off x="2870737" y="3637204"/>
            <a:ext cx="936104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40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COMMAS – monitoramento de sequencia de partida de turbinas a gás e da condição de transformadores.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Agentes:  extrator de características, diagnosticador de defeitos e interface com Engenheiro.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IntelliTEAM II –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SMA comercial para restabelecimento automático,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planeja e executa restabelecimento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locais que negociam manobras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.</a:t>
            </a:r>
            <a:endParaRPr lang="es-PY" sz="28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41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COMMAS – monitoramento de sequencia de partida de turbinas a gás e da condição de transformadores.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Agentes:  extrator de características, diagnosticador de defeitos e interface com Engenheiro.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IntelliTEAM II –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SMA comercial para restabelecimento automático,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planeja e executa restabelecimento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locais que negociam manobras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.</a:t>
            </a:r>
            <a:endParaRPr lang="es-PY" sz="28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42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COMMAS – monitoramento de sequencia de partida de turbinas a gás e da condição de transformadores.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Agentes:  extrator de características, diagnosticador de defeitos e interface com Engenheiro.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IntelliTEAM II – </a:t>
            </a:r>
            <a:r>
              <a:rPr lang="es-PY" sz="2800" dirty="0" smtClean="0">
                <a:latin typeface="Calibri" pitchFamily="34" charset="0"/>
              </a:rPr>
              <a:t>SMA comercial para restabelecimento automático, </a:t>
            </a:r>
            <a:r>
              <a:rPr lang="es-PY" sz="2800" dirty="0" smtClean="0">
                <a:latin typeface="Calibri" pitchFamily="34" charset="0"/>
              </a:rPr>
              <a:t>planeja e executa restabelecimento</a:t>
            </a:r>
            <a:r>
              <a:rPr lang="es-PY" sz="2800" dirty="0" smtClean="0">
                <a:latin typeface="Calibri" pitchFamily="34" charset="0"/>
              </a:rPr>
              <a:t>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locais que negociam manobras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.</a:t>
            </a:r>
            <a:endParaRPr lang="es-PY" sz="28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43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COMMAS – monitoramento de sequencia de partida de turbinas a gás e da condição de transformadores.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Agentes:  extrator de características, diagnosticador de defeitos e interface com Engenheiro.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IntelliTEAM II –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SMA comercial para restabelecimento automático,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planeja e executa restabelecimento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Agentes </a:t>
            </a:r>
            <a:r>
              <a:rPr lang="es-PY" sz="2800" dirty="0" smtClean="0">
                <a:latin typeface="Calibri" pitchFamily="34" charset="0"/>
              </a:rPr>
              <a:t>locais que negociam manobras</a:t>
            </a:r>
            <a:r>
              <a:rPr lang="es-PY" sz="2800" dirty="0" smtClean="0">
                <a:latin typeface="Calibri" pitchFamily="34" charset="0"/>
              </a:rPr>
              <a:t>.</a:t>
            </a:r>
            <a:endParaRPr lang="es-PY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44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44631" y="1480726"/>
            <a:ext cx="8875711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SPID – identificar e </a:t>
            </a:r>
            <a:r>
              <a:rPr lang="es-PY" sz="2800" dirty="0" smtClean="0">
                <a:latin typeface="Calibri" pitchFamily="34" charset="0"/>
              </a:rPr>
              <a:t>falhas </a:t>
            </a:r>
            <a:r>
              <a:rPr lang="es-PY" sz="2800" dirty="0" smtClean="0">
                <a:latin typeface="Calibri" pitchFamily="34" charset="0"/>
              </a:rPr>
              <a:t>que possam deixar o sistema vulnerável a um desligamento em </a:t>
            </a:r>
            <a:r>
              <a:rPr lang="es-PY" sz="2800" dirty="0" smtClean="0">
                <a:latin typeface="Calibri" pitchFamily="34" charset="0"/>
              </a:rPr>
              <a:t>cascata.</a:t>
            </a:r>
            <a:endParaRPr lang="es-PY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Agentes: rápido/bloquear proteções, indicação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de posterior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análise, e análises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de longo termo (plano de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rest.).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PowerMatcher – solução comercial para gerenciamento de demanda. Agentes operação estocástica, dispositivo, itermitente, leiloeiro, concentrador e objetivo.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45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44631" y="1480726"/>
            <a:ext cx="8875711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SPID – identificar e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falhas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que possam deixar o sistema vulnerável a um desligamento em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cascata.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Agentes: rápido/bloquear proteções, indicação </a:t>
            </a:r>
            <a:r>
              <a:rPr lang="es-PY" sz="2800" dirty="0" smtClean="0">
                <a:latin typeface="Calibri" pitchFamily="34" charset="0"/>
              </a:rPr>
              <a:t>de posterior </a:t>
            </a:r>
            <a:r>
              <a:rPr lang="es-PY" sz="2800" dirty="0" smtClean="0">
                <a:latin typeface="Calibri" pitchFamily="34" charset="0"/>
              </a:rPr>
              <a:t>análise, e análises </a:t>
            </a:r>
            <a:r>
              <a:rPr lang="es-PY" sz="2800" dirty="0" smtClean="0">
                <a:latin typeface="Calibri" pitchFamily="34" charset="0"/>
              </a:rPr>
              <a:t>de longo termo (plano de </a:t>
            </a:r>
            <a:r>
              <a:rPr lang="es-PY" sz="2800" dirty="0" smtClean="0">
                <a:latin typeface="Calibri" pitchFamily="34" charset="0"/>
              </a:rPr>
              <a:t>rest.).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PowerMatcher – solução comercial para gerenciamento de demanda. Agentes operação estocástica, dispositivo, itermitente, leiloeiro, concentrador e objetivo.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46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44631" y="1480726"/>
            <a:ext cx="8875711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SPID – identificar e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falhas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que possam deixar o sistema vulnerável a um desligamento em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cascata.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Agentes: rápido/bloquear proteções, indicação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de posterior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análise, e análises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de longo termo (plano de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rest.).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PowerMatcher – solução comercial para gerenciamento de demanda.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 operação estocástica, dispositivo, itermitente, leiloeiro, concentrador e objetivo.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47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44631" y="1480726"/>
            <a:ext cx="8875711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SPID – identificar e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falhas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que possam deixar o sistema vulnerável a um desligamento em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cascata.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Agentes: rápido/bloquear proteções, indicação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de posterior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análise, e análises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de longo termo (plano de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rest.).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PowerMatcher – solução comercial para gerenciamento de demanda. </a:t>
            </a:r>
            <a:r>
              <a:rPr lang="es-PY" sz="2800" dirty="0" smtClean="0">
                <a:latin typeface="Calibri" pitchFamily="34" charset="0"/>
              </a:rPr>
              <a:t>Agentes operação estocástica, dispositivo, itermitente, leiloeiro, concentrador e objetivo.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48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44631" y="1480726"/>
            <a:ext cx="8875711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Aura-NMS </a:t>
            </a:r>
            <a:r>
              <a:rPr lang="es-PY" sz="2800" dirty="0" smtClean="0">
                <a:latin typeface="Calibri" pitchFamily="34" charset="0"/>
              </a:rPr>
              <a:t>– </a:t>
            </a:r>
            <a:r>
              <a:rPr lang="es-PY" sz="2800" dirty="0" smtClean="0">
                <a:latin typeface="Calibri" pitchFamily="34" charset="0"/>
              </a:rPr>
              <a:t>operação eficiente de sistemas de distribuição – controle de fluxos e de tensão.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INTEGRAL – controle distribuído de redes elétricas, permite diferenciar condições normais (mínimo custo), críticas (estabilidade) e emergência (restabelecimento).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SMART-GRID: vários artigos.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49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44631" y="1480726"/>
            <a:ext cx="8875711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Aura-NMS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–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operação eficiente de sistemas de distribuição – controle de fluxos e de tensão.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INTEGRAL – controle distribuído de redes elétricas, permite diferenciar condições normais (mínimo custo), críticas (estabilidade) e emergência (restabelecimento).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SMART-GRID: vários artigos.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0817" y="2557084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297" y="2917123"/>
            <a:ext cx="1143744" cy="18908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4912" y="2873581"/>
            <a:ext cx="1134729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Relatório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541" y="2557084"/>
            <a:ext cx="2187086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92286" y="2708647"/>
            <a:ext cx="21602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Pentagon 44"/>
          <p:cNvSpPr/>
          <p:nvPr/>
        </p:nvSpPr>
        <p:spPr>
          <a:xfrm flipH="1">
            <a:off x="6327069" y="2708646"/>
            <a:ext cx="1376517" cy="50405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Registros</a:t>
            </a:r>
          </a:p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Tipo falta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/>
          <p:cNvCxnSpPr>
            <a:stCxn id="45" idx="3"/>
          </p:cNvCxnSpPr>
          <p:nvPr/>
        </p:nvCxnSpPr>
        <p:spPr>
          <a:xfrm flipH="1">
            <a:off x="5188744" y="2960674"/>
            <a:ext cx="1138325" cy="78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811761" y="3754020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50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Aplicações dos SMAs em SEEs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44631" y="1480726"/>
            <a:ext cx="8875711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Aura-NMS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– 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operação eficiente de sistemas de distribuição – controle de fluxos e de tensão.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INTEGRAL – controle distribuído de redes elétricas, permite diferenciar condições normais (mínimo custo), críticas (estabilidade) e emergência (restabelecimento).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SMART-GRID: vários artigos.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51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Discussão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600" dirty="0" smtClean="0">
                <a:latin typeface="Calibri" pitchFamily="34" charset="0"/>
              </a:rPr>
              <a:t>Maior parte das aplicações emprega o JADE </a:t>
            </a:r>
            <a:r>
              <a:rPr lang="es-PY" sz="2600" dirty="0" smtClean="0">
                <a:latin typeface="Calibri" pitchFamily="34" charset="0"/>
              </a:rPr>
              <a:t>(arquitetura de containers, arquitetura dos agentes)</a:t>
            </a:r>
            <a:endParaRPr lang="es-PY" sz="2600" dirty="0" smtClean="0">
              <a:latin typeface="Calibri" pitchFamily="34" charset="0"/>
            </a:endParaRP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Nesses modelos sempre aparecem os agentes de serviços: NameServer (páginas brancas/agentes) e Directory Facilitator (páginas amarelas/serviços</a:t>
            </a: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), citados como obrigatórios pela norma FIPA-ACL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Ferramenta JADE Semantics Add On para conectar termos específicos das ontologias.</a:t>
            </a:r>
            <a:endParaRPr lang="es-PY" sz="26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52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Discussão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Maior parte das aplicações emprega o JADE </a:t>
            </a: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(arquitetura de containers, arquitetura dos agentes)</a:t>
            </a:r>
            <a:endParaRPr lang="es-PY" sz="26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600" dirty="0" smtClean="0">
                <a:latin typeface="Calibri" pitchFamily="34" charset="0"/>
              </a:rPr>
              <a:t>Nesses modelos sempre aparecem os agentes de serviços: NameServer (páginas brancas/agentes) e Directory Facilitator (páginas amarelas/serviços</a:t>
            </a:r>
            <a:r>
              <a:rPr lang="es-PY" sz="2600" dirty="0" smtClean="0">
                <a:latin typeface="Calibri" pitchFamily="34" charset="0"/>
              </a:rPr>
              <a:t>), citados por alguns autores como obrigatórios pela norma FIPA-ACL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Ferramenta JADE Semantics Add On para conectar termos específicos das ontologias.</a:t>
            </a:r>
            <a:endParaRPr lang="es-PY" sz="26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53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Discussão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Maior parte das aplicações emprega o JADE </a:t>
            </a: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(arquitetura de containers, arquitetura dos agentes)</a:t>
            </a:r>
            <a:endParaRPr lang="es-PY" sz="26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Nesses modelos sempre aparecem os agentes de serviços: NameServer (páginas brancas/agentes) e Directory Facilitator (páginas amarelas/serviços</a:t>
            </a:r>
            <a:r>
              <a:rPr lang="es-PY" sz="2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), citados como obrigatórios pela norma FIPA-ACL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600" dirty="0" smtClean="0">
                <a:latin typeface="Calibri" pitchFamily="34" charset="0"/>
              </a:rPr>
              <a:t>Citada também como vantajosa porque possui JADE “Semantics Add On” para conectar termos específicos das ontologias.</a:t>
            </a:r>
            <a:endParaRPr lang="es-PY" sz="2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54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Discussão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AgentSpeak/BDI: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	</a:t>
            </a:r>
            <a:r>
              <a:rPr lang="es-PY" sz="2800" dirty="0" smtClean="0">
                <a:latin typeface="Calibri" pitchFamily="34" charset="0"/>
              </a:rPr>
              <a:t>Vantagens</a:t>
            </a:r>
            <a:r>
              <a:rPr lang="es-PY" sz="2800" dirty="0" smtClean="0">
                <a:latin typeface="Calibri" pitchFamily="34" charset="0"/>
              </a:rPr>
              <a:t>?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	</a:t>
            </a:r>
            <a:r>
              <a:rPr lang="es-PY" sz="2800" dirty="0" smtClean="0">
                <a:latin typeface="Calibri" pitchFamily="34" charset="0"/>
              </a:rPr>
              <a:t>Desvantagens?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PEDA: usa o ZEUS.</a:t>
            </a:r>
            <a:endParaRPr lang="es-PY" sz="28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55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Discussão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AgentSpeak/BDI: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	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Vantagens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?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	</a:t>
            </a:r>
            <a:r>
              <a:rPr lang="es-PY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Desvantagens?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800" dirty="0" smtClean="0">
                <a:latin typeface="Calibri" pitchFamily="34" charset="0"/>
              </a:rPr>
              <a:t>PEDA: usa o ZEUS.</a:t>
            </a:r>
            <a:endParaRPr lang="es-PY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56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Discussão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ctr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Agente teórico vs. Agente prático: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Na prática, agentes não são perfeitamente oritentado a objetivos porque possuem um conjunto limitado de ações, que, se falham, dificultam atingir objetivo.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O estado da arte da decomposição de tarefas faz com que o detalhamento seja equivalente a propria execução da tarefa em si.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Objetivo: implementar mensagens para garantir “habilidade social” (que é limitada pela habilidade do programador na construção da ontologia)</a:t>
            </a:r>
            <a:endParaRPr lang="es-PY" sz="24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57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Discussão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79800" y="1480726"/>
            <a:ext cx="8875711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ctr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Agente teórico vs. Agente prático: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Na prática, agentes não são perfeitamente oritentado a objetivos porque possuem um conjunto limitado de ações, que, se falham, dificultam atingir objetivo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O estado da arte da decomposição de tarefas faz com que o detalhamento seja equivalente a propria execução da tarefa em si.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Objetivo: implementar mensagens para garantir “habilidade social” (que é limitada pela habilidade do programador na construção da ontologia)</a:t>
            </a:r>
            <a:endParaRPr lang="es-PY" sz="24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58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Discussão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03600" y="1347376"/>
            <a:ext cx="8875711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Consenso – agente encapsula alguma técnica de inteligência e apresenta autonomia por duas características: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Mantém uma linha de execução diferentes de outros programas (nenhum sistema externo faz chamadas à métodos ou objetos do agente, e vice-versa)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Sua interface com o mundo ocorre através de mensagens e ações tomadas baseadas na mudança do ambiente.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59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Considerações Finais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03600" y="1347376"/>
            <a:ext cx="8875711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Consenso – agente encapsula alguma técnica de inteligência e apresenta autonomia por duas características: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Mantém uma linha de execução diferentes de outros programas (nenhum sistema externo faz chamadas à métodos ou objetos do agente, e vice-versa)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Sua interface com o mundo ocorre através de mensagens e ações tomadas baseadas na mudança do ambiente.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6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0817" y="2557084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297" y="2917123"/>
            <a:ext cx="1143744" cy="18908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4912" y="2873581"/>
            <a:ext cx="1134729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Relatório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541" y="2557084"/>
            <a:ext cx="2187086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194300" y="3658048"/>
            <a:ext cx="1122941" cy="262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682458" y="3362479"/>
            <a:ext cx="21602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Pentagon 53"/>
          <p:cNvSpPr/>
          <p:nvPr/>
        </p:nvSpPr>
        <p:spPr>
          <a:xfrm flipH="1">
            <a:off x="6317241" y="3362478"/>
            <a:ext cx="1376517" cy="50405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Tempo de extinção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1761" y="3754020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60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Considerações Finais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03600" y="1347376"/>
            <a:ext cx="8875711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A forma como um agente mantém autonomia de outros agentes depende da plataforma: 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JADE não instancia agentes separados em diferentes linhas do sistema operacional-chaveia entre eles;</a:t>
            </a: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 mas a plataforma só suporta o agente (cria, destrói), não tem controle sobre ele;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 autonomia dos agentes apresenta benefícios para aplicações de engenharia: aplicações diferentes podem ser testados em sistemas isolados e depois implementados juntos para aplicações de campo.</a:t>
            </a:r>
            <a:endParaRPr lang="es-PY" sz="24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61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Considerações Finais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03600" y="1347376"/>
            <a:ext cx="8875711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 forma como um agente mantém autonomia de outros agentes depende da plataforma: 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JADE não instancia agentes separados em diferentes linhas do sistema operacional-chaveia entre eles;</a:t>
            </a:r>
            <a:r>
              <a:rPr lang="es-PY" sz="2400" dirty="0" smtClean="0">
                <a:latin typeface="Calibri" pitchFamily="34" charset="0"/>
              </a:rPr>
              <a:t> mas a plataforma só suporta o agente (cria, destrói), não tem controle sobre ele;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 autonomia dos agentes apresenta benefícios para aplicações de engenharia: aplicações diferentes podem ser testados em sistemas isolados e depois implementados juntos para aplicações de campo.</a:t>
            </a:r>
            <a:endParaRPr lang="es-PY" sz="2400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62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Considerações Finais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03600" y="1347376"/>
            <a:ext cx="8875711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A forma como um agente mantém autonomia de outros agentes depende da plataforma: 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JADE não instancia agentes separados em diferentes linhas do sistema operacional-chaveia entre eles;</a:t>
            </a:r>
            <a:r>
              <a:rPr lang="es-PY" sz="24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 mas a plataforma só suporta o agente (cria, destrói), não tem controle sobre ele;</a:t>
            </a:r>
          </a:p>
          <a:p>
            <a:pPr marL="354013" indent="-354013" algn="just">
              <a:lnSpc>
                <a:spcPct val="150000"/>
              </a:lnSpc>
              <a:spcAft>
                <a:spcPts val="600"/>
              </a:spcAft>
            </a:pPr>
            <a:r>
              <a:rPr lang="es-PY" sz="2400" dirty="0" smtClean="0">
                <a:latin typeface="Calibri" pitchFamily="34" charset="0"/>
              </a:rPr>
              <a:t>A autonomia dos agentes apresenta benefícios para aplicações de engenharia: aplicações diferentes podem ser testados em sistemas isolados e depois implementados juntos para aplicações de campo.</a:t>
            </a:r>
            <a:endParaRPr lang="es-PY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63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Bibliografia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03600" y="1347376"/>
            <a:ext cx="8875711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5113" indent="-265113" algn="just"/>
            <a:r>
              <a:rPr lang="pt-BR" sz="2000" dirty="0" smtClean="0"/>
              <a:t>HOSSACK, J., McARTHUR, S., McDONALD, J.</a:t>
            </a:r>
            <a:r>
              <a:rPr lang="pt-BR" sz="2000" i="1" dirty="0" smtClean="0"/>
              <a:t> </a:t>
            </a:r>
            <a:r>
              <a:rPr lang="pt-BR" sz="2000" dirty="0" smtClean="0"/>
              <a:t>A </a:t>
            </a:r>
            <a:r>
              <a:rPr lang="pt-BR" sz="2000" dirty="0" smtClean="0"/>
              <a:t>Multiagent Architecture for </a:t>
            </a:r>
            <a:r>
              <a:rPr lang="pt-BR" sz="2000" dirty="0" smtClean="0"/>
              <a:t>Protection  Engineering </a:t>
            </a:r>
            <a:r>
              <a:rPr lang="pt-BR" sz="2000" dirty="0" smtClean="0"/>
              <a:t>Diagnostic </a:t>
            </a:r>
            <a:r>
              <a:rPr lang="pt-BR" sz="2000" dirty="0" smtClean="0"/>
              <a:t>Assistance. </a:t>
            </a:r>
            <a:r>
              <a:rPr lang="pt-BR" sz="2000" b="1" dirty="0" smtClean="0"/>
              <a:t>IEEE Transactions on Power Systems</a:t>
            </a:r>
            <a:r>
              <a:rPr lang="pt-BR" sz="2000" dirty="0" smtClean="0"/>
              <a:t>, USA, v. </a:t>
            </a:r>
            <a:r>
              <a:rPr lang="pt-BR" sz="2000" dirty="0" smtClean="0"/>
              <a:t>18, </a:t>
            </a:r>
            <a:r>
              <a:rPr lang="pt-BR" sz="2000" dirty="0" smtClean="0"/>
              <a:t>n. </a:t>
            </a:r>
            <a:r>
              <a:rPr lang="pt-BR" sz="2000" dirty="0" smtClean="0"/>
              <a:t>2, </a:t>
            </a:r>
            <a:r>
              <a:rPr lang="pt-BR" sz="2000" dirty="0" smtClean="0"/>
              <a:t>p. </a:t>
            </a:r>
            <a:r>
              <a:rPr lang="pt-BR" sz="2000" dirty="0" smtClean="0"/>
              <a:t>May 2003.</a:t>
            </a:r>
          </a:p>
          <a:p>
            <a:pPr marL="265113" indent="-265113" algn="just"/>
            <a:endParaRPr lang="pt-BR" sz="2000" dirty="0" smtClean="0"/>
          </a:p>
          <a:p>
            <a:pPr marL="280988" indent="-280988" algn="just" hangingPunct="0"/>
            <a:r>
              <a:rPr lang="pt-BR" sz="2000" dirty="0" smtClean="0"/>
              <a:t>MCARTHUR</a:t>
            </a:r>
            <a:r>
              <a:rPr lang="pt-BR" sz="2000" dirty="0" smtClean="0"/>
              <a:t>, S. D. J.; DAVIDSON, E. M.; CATTERSON, V. M.; DIMEAS, A. L.; HATZIARGYRIOU, N. D.; PONCI, F.; FUNABASHI, T. Multi-Agents System for Power Engineergin Applications – Part I: Concepts, Approaches, and Technical Challenges. </a:t>
            </a:r>
            <a:r>
              <a:rPr lang="pt-BR" sz="2000" b="1" dirty="0" smtClean="0"/>
              <a:t>IEEE Transactions on Power Systems</a:t>
            </a:r>
            <a:r>
              <a:rPr lang="pt-BR" sz="2000" dirty="0" smtClean="0"/>
              <a:t>, USA, v. 22, n. 4, p. 1743–1752, November 2007.</a:t>
            </a:r>
            <a:endParaRPr lang="pt-BR" sz="2000" dirty="0" smtClean="0"/>
          </a:p>
          <a:p>
            <a:pPr marL="280988" indent="-280988" algn="just" hangingPunct="0"/>
            <a:endParaRPr lang="pt-BR" sz="2000" dirty="0" smtClean="0"/>
          </a:p>
          <a:p>
            <a:pPr marL="280988" indent="-280988" algn="just" hangingPunct="0"/>
            <a:r>
              <a:rPr lang="pt-BR" sz="2000" dirty="0" smtClean="0"/>
              <a:t>MCARTHUR</a:t>
            </a:r>
            <a:r>
              <a:rPr lang="pt-BR" sz="2000" dirty="0" smtClean="0"/>
              <a:t>, S. D. J.; DAVIDSON, E. M.; CATTERSON, V. M.; DIMEAS, A. L.; HATZIARGYRIOU, N. D.; PONCI, F.; FUNABASHI, T. Multi-Agents System for Power Engineergin Applications – Part II: Technologies, Standards and Tools for Building Multi-agent Systems. </a:t>
            </a:r>
            <a:r>
              <a:rPr lang="pt-BR" sz="2000" b="1" dirty="0" smtClean="0"/>
              <a:t>IEEE Transactions on Power Systems</a:t>
            </a:r>
            <a:r>
              <a:rPr lang="pt-BR" sz="2000" dirty="0" smtClean="0"/>
              <a:t>, USA, v. 22, n. 4, p. 1753–1759, November 2007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64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Bibliografia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03600" y="1347376"/>
            <a:ext cx="8875711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 algn="just"/>
            <a:r>
              <a:rPr lang="pt-BR" sz="2000" dirty="0" smtClean="0"/>
              <a:t>McArthur</a:t>
            </a:r>
            <a:r>
              <a:rPr lang="pt-BR" sz="2000" dirty="0" smtClean="0"/>
              <a:t>, S. D. J. </a:t>
            </a:r>
            <a:r>
              <a:rPr lang="pt-BR" sz="2000" dirty="0" smtClean="0"/>
              <a:t>Strachan</a:t>
            </a:r>
            <a:r>
              <a:rPr lang="pt-BR" sz="2000" dirty="0" smtClean="0"/>
              <a:t>, S. M. </a:t>
            </a:r>
            <a:r>
              <a:rPr lang="pt-BR" sz="2000" dirty="0" smtClean="0"/>
              <a:t> Jahn</a:t>
            </a:r>
            <a:r>
              <a:rPr lang="pt-BR" sz="2000" dirty="0" smtClean="0"/>
              <a:t>, G. </a:t>
            </a:r>
            <a:r>
              <a:rPr lang="pt-BR" sz="2000" dirty="0" smtClean="0"/>
              <a:t> The </a:t>
            </a:r>
            <a:r>
              <a:rPr lang="pt-BR" sz="2000" dirty="0" smtClean="0"/>
              <a:t>design of a </a:t>
            </a:r>
            <a:r>
              <a:rPr lang="pt-BR" sz="2000" dirty="0" smtClean="0"/>
              <a:t>multi-agent transformer condition </a:t>
            </a:r>
            <a:r>
              <a:rPr lang="pt-BR" sz="2000" dirty="0" smtClean="0"/>
              <a:t>monitoring system," IEEE Trans. Power Systems, vol</a:t>
            </a:r>
            <a:r>
              <a:rPr lang="pt-BR" sz="2000" dirty="0" smtClean="0"/>
              <a:t>. 19</a:t>
            </a:r>
            <a:r>
              <a:rPr lang="pt-BR" sz="2000" dirty="0" smtClean="0"/>
              <a:t>, no. 4, pp. </a:t>
            </a:r>
            <a:r>
              <a:rPr lang="pt-BR" sz="2000" dirty="0" smtClean="0"/>
              <a:t>1845-1852, Nov</a:t>
            </a:r>
            <a:r>
              <a:rPr lang="pt-BR" sz="2000" dirty="0" smtClean="0"/>
              <a:t>. 2004</a:t>
            </a:r>
            <a:r>
              <a:rPr lang="pt-BR" sz="2000" dirty="0" smtClean="0"/>
              <a:t>.</a:t>
            </a:r>
          </a:p>
          <a:p>
            <a:pPr marL="354013" indent="-354013" algn="just"/>
            <a:endParaRPr lang="pt-BR" sz="2000" dirty="0" smtClean="0"/>
          </a:p>
          <a:p>
            <a:pPr marL="354013" indent="-354013" algn="just"/>
            <a:r>
              <a:rPr lang="pt-BR" sz="2000" dirty="0" smtClean="0"/>
              <a:t>Jennings</a:t>
            </a:r>
            <a:r>
              <a:rPr lang="pt-BR" sz="2000" dirty="0" smtClean="0"/>
              <a:t>, N. R. </a:t>
            </a:r>
            <a:r>
              <a:rPr lang="pt-BR" sz="2000" dirty="0" smtClean="0"/>
              <a:t>Corera</a:t>
            </a:r>
            <a:r>
              <a:rPr lang="pt-BR" sz="2000" dirty="0" smtClean="0"/>
              <a:t>, J. M. </a:t>
            </a:r>
            <a:r>
              <a:rPr lang="pt-BR" sz="2000" dirty="0" smtClean="0"/>
              <a:t>Laresgoiti</a:t>
            </a:r>
            <a:r>
              <a:rPr lang="pt-BR" sz="2000" dirty="0" smtClean="0"/>
              <a:t>, I. </a:t>
            </a:r>
            <a:r>
              <a:rPr lang="pt-BR" sz="2000" dirty="0" smtClean="0"/>
              <a:t>Mamdani</a:t>
            </a:r>
            <a:r>
              <a:rPr lang="pt-BR" sz="2000" dirty="0" smtClean="0"/>
              <a:t>, E. H. </a:t>
            </a:r>
            <a:r>
              <a:rPr lang="pt-BR" sz="2000" dirty="0" smtClean="0"/>
              <a:t>Perriollat</a:t>
            </a:r>
            <a:r>
              <a:rPr lang="pt-BR" sz="2000" dirty="0" smtClean="0"/>
              <a:t>, F. </a:t>
            </a:r>
            <a:r>
              <a:rPr lang="pt-BR" sz="2000" dirty="0" smtClean="0"/>
              <a:t>Skarek</a:t>
            </a:r>
            <a:r>
              <a:rPr lang="pt-BR" sz="2000" dirty="0" smtClean="0"/>
              <a:t>, P. </a:t>
            </a:r>
            <a:r>
              <a:rPr lang="pt-BR" sz="2000" dirty="0" smtClean="0"/>
              <a:t>Varga</a:t>
            </a:r>
            <a:r>
              <a:rPr lang="pt-BR" sz="2000" dirty="0" smtClean="0"/>
              <a:t>, L. Z. </a:t>
            </a:r>
            <a:r>
              <a:rPr lang="pt-BR" sz="2000" dirty="0" smtClean="0"/>
              <a:t>Using </a:t>
            </a:r>
            <a:r>
              <a:rPr lang="pt-BR" sz="2000" dirty="0" smtClean="0"/>
              <a:t>ARCHON to develop real-world </a:t>
            </a:r>
            <a:r>
              <a:rPr lang="pt-BR" sz="2000" dirty="0" smtClean="0"/>
              <a:t>DAI applications </a:t>
            </a:r>
            <a:r>
              <a:rPr lang="pt-BR" sz="2000" dirty="0" smtClean="0"/>
              <a:t>for electricity </a:t>
            </a:r>
            <a:r>
              <a:rPr lang="pt-BR" sz="2000" dirty="0" smtClean="0"/>
              <a:t>trans-portation </a:t>
            </a:r>
            <a:r>
              <a:rPr lang="pt-BR" sz="2000" dirty="0" smtClean="0"/>
              <a:t>management and </a:t>
            </a:r>
            <a:r>
              <a:rPr lang="pt-BR" sz="2000" dirty="0" smtClean="0"/>
              <a:t>particle accelerator </a:t>
            </a:r>
            <a:r>
              <a:rPr lang="pt-BR" sz="2000" dirty="0" smtClean="0"/>
              <a:t>control," IEEE Expert, vol. 11, pp. </a:t>
            </a:r>
            <a:r>
              <a:rPr lang="pt-BR" sz="2000" dirty="0" smtClean="0"/>
              <a:t>64-70, 1996.</a:t>
            </a:r>
          </a:p>
          <a:p>
            <a:pPr marL="354013" indent="-354013" algn="just"/>
            <a:endParaRPr lang="pt-BR" sz="2000" dirty="0" smtClean="0"/>
          </a:p>
          <a:p>
            <a:pPr marL="354013" indent="-354013" algn="just"/>
            <a:r>
              <a:rPr lang="pt-BR" sz="2000" dirty="0" smtClean="0"/>
              <a:t>Davidson</a:t>
            </a:r>
            <a:r>
              <a:rPr lang="pt-BR" sz="2000" dirty="0" smtClean="0"/>
              <a:t>, E. M. </a:t>
            </a:r>
            <a:r>
              <a:rPr lang="pt-BR" sz="2000" dirty="0" smtClean="0"/>
              <a:t>McArthur</a:t>
            </a:r>
            <a:r>
              <a:rPr lang="pt-BR" sz="2000" dirty="0" smtClean="0"/>
              <a:t>, S. D. J. </a:t>
            </a:r>
            <a:r>
              <a:rPr lang="pt-BR" sz="2000" dirty="0" smtClean="0"/>
              <a:t>McDonald</a:t>
            </a:r>
            <a:r>
              <a:rPr lang="pt-BR" sz="2000" dirty="0" smtClean="0"/>
              <a:t>, J. R. </a:t>
            </a:r>
            <a:r>
              <a:rPr lang="pt-BR" sz="2000" dirty="0" smtClean="0"/>
              <a:t>Cumming</a:t>
            </a:r>
            <a:r>
              <a:rPr lang="pt-BR" sz="2000" dirty="0" smtClean="0"/>
              <a:t>, T. </a:t>
            </a:r>
            <a:r>
              <a:rPr lang="pt-BR" sz="2000" dirty="0" smtClean="0"/>
              <a:t>Watt</a:t>
            </a:r>
            <a:r>
              <a:rPr lang="pt-BR" sz="2000" dirty="0" smtClean="0"/>
              <a:t>, </a:t>
            </a:r>
            <a:r>
              <a:rPr lang="pt-BR" sz="2000" dirty="0" smtClean="0"/>
              <a:t>I</a:t>
            </a:r>
            <a:r>
              <a:rPr lang="pt-BR" sz="2000" dirty="0" smtClean="0"/>
              <a:t>. </a:t>
            </a:r>
            <a:r>
              <a:rPr lang="pt-BR" sz="2000" dirty="0" smtClean="0"/>
              <a:t>Applying multi-agent </a:t>
            </a:r>
            <a:r>
              <a:rPr lang="pt-BR" sz="2000" dirty="0" smtClean="0"/>
              <a:t>system technology in practice: automated management and analysis of </a:t>
            </a:r>
            <a:r>
              <a:rPr lang="pt-BR" sz="2000" dirty="0" smtClean="0"/>
              <a:t>SCADA and </a:t>
            </a:r>
            <a:r>
              <a:rPr lang="pt-BR" sz="2000" dirty="0" smtClean="0"/>
              <a:t>digital fault recorder data," IEEE Trans. Power Systems, vol. 21, no. 2, pp. </a:t>
            </a:r>
            <a:r>
              <a:rPr lang="pt-BR" sz="2000" dirty="0" smtClean="0"/>
              <a:t>559-567, May </a:t>
            </a:r>
            <a:r>
              <a:rPr lang="pt-BR" sz="2000" dirty="0" smtClean="0"/>
              <a:t>2006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0817" y="2557084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297" y="2917123"/>
            <a:ext cx="1143744" cy="18908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4912" y="2873581"/>
            <a:ext cx="1134729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Relatório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541" y="2557084"/>
            <a:ext cx="2187086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Straight Arrow Connector 50"/>
          <p:cNvCxnSpPr>
            <a:stCxn id="56" idx="3"/>
          </p:cNvCxnSpPr>
          <p:nvPr/>
        </p:nvCxnSpPr>
        <p:spPr>
          <a:xfrm flipH="1" flipV="1">
            <a:off x="5200650" y="4000500"/>
            <a:ext cx="1116591" cy="248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682458" y="3996643"/>
            <a:ext cx="21602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Pentagon 55"/>
          <p:cNvSpPr/>
          <p:nvPr/>
        </p:nvSpPr>
        <p:spPr>
          <a:xfrm flipH="1">
            <a:off x="6317241" y="3996642"/>
            <a:ext cx="1376517" cy="50405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Equipes tempo real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1761" y="3754020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0817" y="2557084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297" y="2917123"/>
            <a:ext cx="1143744" cy="18908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4912" y="2873581"/>
            <a:ext cx="1134729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Relatório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541" y="2557084"/>
            <a:ext cx="2187086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1761" y="3754020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97206" y="4630807"/>
            <a:ext cx="216024" cy="504056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Pentagon 38"/>
          <p:cNvSpPr/>
          <p:nvPr/>
        </p:nvSpPr>
        <p:spPr>
          <a:xfrm flipH="1">
            <a:off x="6331989" y="4630806"/>
            <a:ext cx="1376517" cy="504056"/>
          </a:xfrm>
          <a:prstGeom prst="homePlat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Diagnóstico da Proteção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>
            <a:endCxn id="39" idx="3"/>
          </p:cNvCxnSpPr>
          <p:nvPr/>
        </p:nvCxnSpPr>
        <p:spPr>
          <a:xfrm>
            <a:off x="5204460" y="4130040"/>
            <a:ext cx="1127529" cy="752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357313"/>
            <a:ext cx="8001000" cy="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C6DF-3BDA-40EE-B339-DD376002B717}" type="slidenum">
              <a:rPr lang="pt-BR"/>
              <a:pPr>
                <a:defRPr/>
              </a:pPr>
              <a:t>9</a:t>
            </a:fld>
            <a:endParaRPr lang="pt-BR"/>
          </a:p>
        </p:txBody>
      </p:sp>
      <p:sp>
        <p:nvSpPr>
          <p:cNvPr id="14341" name="CaixaDeTexto 5"/>
          <p:cNvSpPr txBox="1">
            <a:spLocks noChangeArrowheads="1"/>
          </p:cNvSpPr>
          <p:nvPr/>
        </p:nvSpPr>
        <p:spPr bwMode="auto">
          <a:xfrm>
            <a:off x="0" y="340901"/>
            <a:ext cx="9144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500" dirty="0" smtClean="0">
                <a:latin typeface="Calibri" pitchFamily="34" charset="0"/>
              </a:rPr>
              <a:t>Introdução</a:t>
            </a:r>
            <a:endParaRPr lang="pt-BR" sz="35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0817" y="2557084"/>
            <a:ext cx="2304256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297" y="2917123"/>
            <a:ext cx="1143744" cy="18908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4912" y="2873581"/>
            <a:ext cx="1134729" cy="4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Relatório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541" y="2557084"/>
            <a:ext cx="2187086" cy="37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Análise de perturbação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01933" y="4230876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Providências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5711</TotalTime>
  <Words>5168</Words>
  <Application>Microsoft Office PowerPoint</Application>
  <PresentationFormat>On-screen Show (4:3)</PresentationFormat>
  <Paragraphs>567</Paragraphs>
  <Slides>64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</dc:creator>
  <cp:lastModifiedBy>Jonas</cp:lastModifiedBy>
  <cp:revision>555</cp:revision>
  <dcterms:created xsi:type="dcterms:W3CDTF">2009-11-21T17:55:47Z</dcterms:created>
  <dcterms:modified xsi:type="dcterms:W3CDTF">2014-11-18T19:10:08Z</dcterms:modified>
</cp:coreProperties>
</file>