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92" r:id="rId4"/>
    <p:sldId id="326" r:id="rId5"/>
    <p:sldId id="350" r:id="rId6"/>
    <p:sldId id="352" r:id="rId7"/>
    <p:sldId id="351" r:id="rId8"/>
    <p:sldId id="347" r:id="rId9"/>
    <p:sldId id="315" r:id="rId10"/>
    <p:sldId id="329" r:id="rId11"/>
    <p:sldId id="353" r:id="rId12"/>
    <p:sldId id="333" r:id="rId13"/>
    <p:sldId id="330" r:id="rId14"/>
    <p:sldId id="362" r:id="rId15"/>
    <p:sldId id="358" r:id="rId16"/>
    <p:sldId id="354" r:id="rId17"/>
    <p:sldId id="364" r:id="rId18"/>
    <p:sldId id="355" r:id="rId19"/>
    <p:sldId id="365" r:id="rId20"/>
    <p:sldId id="356" r:id="rId21"/>
    <p:sldId id="363" r:id="rId22"/>
    <p:sldId id="361" r:id="rId23"/>
    <p:sldId id="357" r:id="rId24"/>
    <p:sldId id="360" r:id="rId25"/>
    <p:sldId id="359" r:id="rId26"/>
    <p:sldId id="338" r:id="rId27"/>
    <p:sldId id="340" r:id="rId28"/>
    <p:sldId id="366" r:id="rId29"/>
    <p:sldId id="367" r:id="rId30"/>
    <p:sldId id="344" r:id="rId31"/>
    <p:sldId id="34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olina" initials="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42" autoAdjust="0"/>
    <p:restoredTop sz="94660"/>
  </p:normalViewPr>
  <p:slideViewPr>
    <p:cSldViewPr>
      <p:cViewPr>
        <p:scale>
          <a:sx n="70" d="100"/>
          <a:sy n="70" d="100"/>
        </p:scale>
        <p:origin x="-1272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90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C3665-1B89-4A9A-88B1-3C32060B5024}" type="datetimeFigureOut">
              <a:rPr lang="pt-BR" smtClean="0"/>
              <a:t>24/11/2014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F4A7F-DABB-4123-BD66-AA279310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305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A7B73-0DDC-41B8-9F15-654722BA0975}" type="datetimeFigureOut">
              <a:rPr lang="pt-BR" smtClean="0"/>
              <a:t>24/11/2014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AFCE9-2F8A-4048-AF5B-52C126D97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346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FCE9-2F8A-4048-AF5B-52C126D97F6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877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AFCE9-2F8A-4048-AF5B-52C126D97F6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18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EBCF478-80EF-4C3D-B9BD-A09B75BB2EBA}" type="datetime1">
              <a:rPr lang="en-US" smtClean="0"/>
              <a:t>11/24/2014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D537E9E-C605-432B-82EF-7AA0C05E403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3932-1E4C-45B4-9220-133277502ADA}" type="datetime1">
              <a:rPr lang="en-US" smtClean="0"/>
              <a:t>11/24/2014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3D537E9E-C605-432B-82EF-7AA0C05E403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7E44-0A7F-4840-86D6-C1667BAAE02B}" type="datetime1">
              <a:rPr lang="en-US" smtClean="0"/>
              <a:t>11/24/2014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3D537E9E-C605-432B-82EF-7AA0C05E403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557808"/>
          </a:xfrm>
        </p:spPr>
        <p:txBody>
          <a:bodyPr/>
          <a:lstStyle>
            <a:lvl1pPr>
              <a:defRPr sz="2400"/>
            </a:lvl1pPr>
          </a:lstStyle>
          <a:p>
            <a:r>
              <a:rPr kumimoji="0" lang="pt-BR" dirty="0" smtClean="0"/>
              <a:t>Clique para editar o título mestre</a:t>
            </a:r>
            <a:endParaRPr kumimoji="0"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 eaLnBrk="1" latinLnBrk="0" hangingPunct="1"/>
            <a:r>
              <a:rPr lang="pt-BR" dirty="0" smtClean="0"/>
              <a:t>Clique para editar 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3E1B-4406-498A-9DD3-15B0B6AA0AC3}" type="datetime1">
              <a:rPr lang="en-US" smtClean="0"/>
              <a:t>11/24/2014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3"/>
          </p:nvPr>
        </p:nvSpPr>
        <p:spPr>
          <a:xfrm>
            <a:off x="468312" y="1700213"/>
            <a:ext cx="8136135" cy="360362"/>
          </a:xfrm>
        </p:spPr>
        <p:txBody>
          <a:bodyPr>
            <a:noAutofit/>
          </a:bodyPr>
          <a:lstStyle>
            <a:lvl1pPr marL="109728" indent="0">
              <a:buNone/>
              <a:defRPr kumimoji="0" lang="pt-BR" sz="16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F84-E25F-482A-8BC8-183D40397E3E}" type="datetime1">
              <a:rPr lang="en-US" smtClean="0"/>
              <a:t>11/24/2014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3D537E9E-C605-432B-82EF-7AA0C05E403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3225-A958-4B19-A0EF-99B2CBBE0774}" type="datetime1">
              <a:rPr lang="en-US" smtClean="0"/>
              <a:t>11/24/2014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3D537E9E-C605-432B-82EF-7AA0C05E403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2A57EA-6111-4725-878F-5A306FDBFAFB}" type="datetime1">
              <a:rPr lang="en-US" smtClean="0"/>
              <a:t>11/24/2014</a:t>
            </a:fld>
            <a:endParaRPr lang="en-US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rtlCol="0"/>
          <a:lstStyle/>
          <a:p>
            <a:fld id="{3D537E9E-C605-432B-82EF-7AA0C05E403F}" type="slidenum">
              <a:rPr lang="en-US" smtClean="0"/>
              <a:t>‹nº›</a:t>
            </a:fld>
            <a:endParaRPr lang="en-US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CE51AC6-C1C8-4868-A605-73D12A9C0E03}" type="datetime1">
              <a:rPr lang="en-US" smtClean="0"/>
              <a:t>11/24/2014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3D537E9E-C605-432B-82EF-7AA0C05E403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CD6C-82C9-453D-BB33-5406F5DF3F63}" type="datetime1">
              <a:rPr lang="en-US" smtClean="0"/>
              <a:t>11/24/2014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3D537E9E-C605-432B-82EF-7AA0C05E403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4389-54FD-4649-BD5F-7F88E6CC0F75}" type="datetime1">
              <a:rPr lang="en-US" smtClean="0"/>
              <a:t>11/24/2014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3D537E9E-C605-432B-82EF-7AA0C05E403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EC8E-62F6-4C4E-8949-86567A60E7F4}" type="datetime1">
              <a:rPr lang="en-US" smtClean="0"/>
              <a:t>11/24/2014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3D537E9E-C605-432B-82EF-7AA0C05E403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D053F32-83C4-4455-84B9-317F8E8AE585}" type="datetime1">
              <a:rPr lang="en-US" smtClean="0"/>
              <a:t>11/24/2014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Espaço Reservado para Número de Slide 5"/>
          <p:cNvSpPr txBox="1">
            <a:spLocks/>
          </p:cNvSpPr>
          <p:nvPr userDrawn="1"/>
        </p:nvSpPr>
        <p:spPr>
          <a:xfrm>
            <a:off x="8470578" y="6492328"/>
            <a:ext cx="679845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537E9E-C605-432B-82EF-7AA0C05E403F}" type="slidenum">
              <a:rPr lang="en-US" smtClean="0"/>
              <a:pPr algn="r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1124745"/>
            <a:ext cx="8686800" cy="2592287"/>
          </a:xfrm>
        </p:spPr>
        <p:txBody>
          <a:bodyPr>
            <a:normAutofit/>
          </a:bodyPr>
          <a:lstStyle/>
          <a:p>
            <a:r>
              <a:rPr lang="en-US" dirty="0" err="1" smtClean="0"/>
              <a:t>Aplicações</a:t>
            </a:r>
            <a:r>
              <a:rPr lang="en-US" dirty="0" smtClean="0"/>
              <a:t> de SMA </a:t>
            </a:r>
            <a:r>
              <a:rPr lang="en-US" dirty="0" err="1" smtClean="0"/>
              <a:t>em</a:t>
            </a:r>
            <a:r>
              <a:rPr lang="en-US" dirty="0" smtClean="0"/>
              <a:t> Smart Grid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4149080"/>
            <a:ext cx="8363272" cy="27089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 smtClean="0">
                <a:solidFill>
                  <a:schemeClr val="tx1"/>
                </a:solidFill>
              </a:rPr>
              <a:t>Seminário SMA – DAS – PPGEAS – UFSC</a:t>
            </a:r>
          </a:p>
          <a:p>
            <a:pPr>
              <a:defRPr/>
            </a:pPr>
            <a:endParaRPr lang="pt-BR" sz="16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pt-BR" sz="1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pt-BR" sz="1600" i="1" dirty="0" smtClean="0">
                <a:solidFill>
                  <a:schemeClr val="tx1"/>
                </a:solidFill>
              </a:rPr>
              <a:t>Aluno</a:t>
            </a:r>
            <a:r>
              <a:rPr lang="pt-BR" sz="1600" dirty="0" smtClean="0">
                <a:solidFill>
                  <a:schemeClr val="tx1"/>
                </a:solidFill>
              </a:rPr>
              <a:t>: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smtClean="0">
                <a:solidFill>
                  <a:schemeClr val="tx1"/>
                </a:solidFill>
              </a:rPr>
              <a:t>Roger Daniel F. Ferreira</a:t>
            </a:r>
          </a:p>
          <a:p>
            <a:pPr>
              <a:defRPr/>
            </a:pPr>
            <a:endParaRPr lang="pt-BR" sz="12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pt-BR" sz="1600" dirty="0" smtClean="0">
                <a:solidFill>
                  <a:schemeClr val="tx1"/>
                </a:solidFill>
              </a:rPr>
              <a:t>26/11/2014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7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88"/>
            <a:ext cx="8229600" cy="476760"/>
          </a:xfrm>
        </p:spPr>
        <p:txBody>
          <a:bodyPr anchor="b">
            <a:no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Aplicações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395536" y="647984"/>
            <a:ext cx="8496944" cy="360362"/>
          </a:xfrm>
        </p:spPr>
        <p:txBody>
          <a:bodyPr/>
          <a:lstStyle/>
          <a:p>
            <a:r>
              <a:rPr lang="pt-BR" sz="2400" dirty="0" smtClean="0"/>
              <a:t>Aplicações de SMA em </a:t>
            </a:r>
            <a:r>
              <a:rPr lang="pt-BR" sz="2400" dirty="0" err="1" smtClean="0"/>
              <a:t>Smart</a:t>
            </a:r>
            <a:r>
              <a:rPr lang="pt-BR" sz="2400" dirty="0" smtClean="0"/>
              <a:t> Grids</a:t>
            </a:r>
            <a:endParaRPr lang="en-US" sz="2400" dirty="0"/>
          </a:p>
        </p:txBody>
      </p:sp>
      <p:sp>
        <p:nvSpPr>
          <p:cNvPr id="2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517232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Entre </a:t>
            </a:r>
            <a:r>
              <a:rPr lang="pt-BR" sz="2400" dirty="0"/>
              <a:t>estas, destacam-se (BROWN, 2008; WEI; YU-HUI; JIE-LIN, 2009</a:t>
            </a:r>
            <a:r>
              <a:rPr lang="pt-BR" sz="2400" dirty="0" smtClean="0"/>
              <a:t>) [1]:</a:t>
            </a:r>
            <a:endParaRPr lang="pt-BR" sz="2400" dirty="0"/>
          </a:p>
          <a:p>
            <a:pPr lvl="1"/>
            <a:r>
              <a:rPr lang="pt-BR" sz="2000" dirty="0" smtClean="0"/>
              <a:t>Auto </a:t>
            </a:r>
            <a:r>
              <a:rPr lang="pt-BR" sz="2000" dirty="0"/>
              <a:t>recuperação do sistema;</a:t>
            </a:r>
          </a:p>
          <a:p>
            <a:pPr lvl="1"/>
            <a:r>
              <a:rPr lang="pt-BR" sz="2000" dirty="0" smtClean="0"/>
              <a:t>Alta </a:t>
            </a:r>
            <a:r>
              <a:rPr lang="pt-BR" sz="2000" dirty="0"/>
              <a:t>qualidade da energia entregue;</a:t>
            </a:r>
          </a:p>
          <a:p>
            <a:pPr lvl="1"/>
            <a:r>
              <a:rPr lang="pt-BR" sz="2000" dirty="0" smtClean="0"/>
              <a:t>Resistência </a:t>
            </a:r>
            <a:r>
              <a:rPr lang="pt-BR" sz="2000" dirty="0"/>
              <a:t>a ataques cibernéticos;</a:t>
            </a:r>
          </a:p>
          <a:p>
            <a:pPr lvl="1"/>
            <a:r>
              <a:rPr lang="pt-BR" sz="2000" dirty="0" smtClean="0"/>
              <a:t>Possibilidade </a:t>
            </a:r>
            <a:r>
              <a:rPr lang="pt-BR" sz="2000" dirty="0"/>
              <a:t>de utilização em larga escala de geração distribuída;</a:t>
            </a:r>
          </a:p>
          <a:p>
            <a:pPr lvl="1"/>
            <a:r>
              <a:rPr lang="pt-BR" sz="2000" dirty="0" smtClean="0"/>
              <a:t>Acomodação </a:t>
            </a:r>
            <a:r>
              <a:rPr lang="pt-BR" sz="2000" dirty="0"/>
              <a:t>de equipamentos para estoque de energia;</a:t>
            </a:r>
          </a:p>
          <a:p>
            <a:pPr lvl="1"/>
            <a:r>
              <a:rPr lang="pt-BR" sz="2000" dirty="0" smtClean="0"/>
              <a:t>Controle </a:t>
            </a:r>
            <a:r>
              <a:rPr lang="pt-BR" sz="2000" dirty="0"/>
              <a:t>e acompanhamento pormenorizado do consumo por </a:t>
            </a:r>
            <a:r>
              <a:rPr lang="pt-BR" sz="2000" dirty="0" smtClean="0"/>
              <a:t>parte </a:t>
            </a:r>
            <a:r>
              <a:rPr lang="pt-BR" sz="2000" dirty="0"/>
              <a:t>do usuário;</a:t>
            </a:r>
          </a:p>
          <a:p>
            <a:pPr lvl="1"/>
            <a:r>
              <a:rPr lang="pt-BR" sz="2000" dirty="0" smtClean="0"/>
              <a:t>Maior </a:t>
            </a:r>
            <a:r>
              <a:rPr lang="pt-BR" sz="2000" dirty="0"/>
              <a:t>acompanhamento da demanda dos usuários pelas empresas de distribuição;</a:t>
            </a:r>
          </a:p>
          <a:p>
            <a:pPr lvl="1"/>
            <a:r>
              <a:rPr lang="pt-BR" sz="2000" dirty="0" smtClean="0"/>
              <a:t>Reconfiguração </a:t>
            </a:r>
            <a:r>
              <a:rPr lang="pt-BR" sz="2000" dirty="0"/>
              <a:t>do sistema de distribuição a partir de medições observadas “on-line</a:t>
            </a:r>
            <a:r>
              <a:rPr lang="pt-BR" sz="2000" dirty="0" smtClean="0"/>
              <a:t>”; e</a:t>
            </a:r>
            <a:endParaRPr lang="pt-BR" sz="2000" dirty="0"/>
          </a:p>
          <a:p>
            <a:pPr lvl="1"/>
            <a:r>
              <a:rPr lang="pt-BR" sz="2000" dirty="0" smtClean="0"/>
              <a:t>Minimização </a:t>
            </a:r>
            <a:r>
              <a:rPr lang="pt-BR" sz="2000" dirty="0"/>
              <a:t>dos custos de operação e manutenção.</a:t>
            </a:r>
          </a:p>
        </p:txBody>
      </p:sp>
    </p:spTree>
    <p:extLst>
      <p:ext uri="{BB962C8B-B14F-4D97-AF65-F5344CB8AC3E}">
        <p14:creationId xmlns:p14="http://schemas.microsoft.com/office/powerpoint/2010/main" val="329441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88"/>
            <a:ext cx="8229600" cy="476760"/>
          </a:xfrm>
        </p:spPr>
        <p:txBody>
          <a:bodyPr anchor="b">
            <a:no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Aplicações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395536" y="647984"/>
            <a:ext cx="8568952" cy="360362"/>
          </a:xfrm>
        </p:spPr>
        <p:txBody>
          <a:bodyPr/>
          <a:lstStyle/>
          <a:p>
            <a:r>
              <a:rPr lang="pt-BR" sz="2400" dirty="0" err="1" smtClean="0"/>
              <a:t>Smar</a:t>
            </a:r>
            <a:r>
              <a:rPr lang="pt-BR" sz="2400" dirty="0" smtClean="0"/>
              <a:t> Grids estão divididos em camadas [1]</a:t>
            </a: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30" y="1268760"/>
            <a:ext cx="7764402" cy="5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2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7200" y="2401887"/>
            <a:ext cx="8458200" cy="147002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 smtClean="0"/>
              <a:t>Parte II – Estado da Arte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4627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88"/>
            <a:ext cx="8229600" cy="476760"/>
          </a:xfrm>
        </p:spPr>
        <p:txBody>
          <a:bodyPr anchor="b">
            <a:no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Trabalhos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12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039977"/>
              </p:ext>
            </p:extLst>
          </p:nvPr>
        </p:nvGraphicFramePr>
        <p:xfrm>
          <a:off x="395536" y="836713"/>
          <a:ext cx="8424936" cy="5976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00"/>
                <a:gridCol w="6624736"/>
              </a:tblGrid>
              <a:tr h="4180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b="1" i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2013</a:t>
                      </a:r>
                      <a:endParaRPr kumimoji="0" lang="en-US" sz="1600" b="1" i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i="1" dirty="0" smtClean="0">
                          <a:effectLst/>
                        </a:rPr>
                        <a:t>Descrição</a:t>
                      </a:r>
                      <a:endParaRPr lang="en-US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3989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Trabalho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Multi-Agent Systems (MAS) controlled Smart Grid – A Review</a:t>
                      </a:r>
                      <a:endParaRPr kumimoji="0" lang="pt-BR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Autores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Mahesh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Narkhede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S.Chatterji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Smarajit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Ghosh</a:t>
                      </a:r>
                      <a:endParaRPr kumimoji="0"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Evento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ICRTET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2013 - International Conference on Recent Trends in Engineering &amp; Technology</a:t>
                      </a:r>
                      <a:endParaRPr kumimoji="0"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Problema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Aplicações de SMA na operação e controle</a:t>
                      </a:r>
                      <a:r>
                        <a:rPr kumimoji="0" lang="pt-BR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pt-BR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</a:t>
                      </a:r>
                      <a:r>
                        <a:rPr kumimoji="0" lang="pt-BR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Grid</a:t>
                      </a:r>
                      <a:endParaRPr kumimoji="0"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262712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Áreas</a:t>
                      </a:r>
                      <a:r>
                        <a:rPr kumimoji="0" lang="pt-BR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aplicação:</a:t>
                      </a:r>
                    </a:p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 Demand Response</a:t>
                      </a:r>
                    </a:p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Microgrid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Operation and Control</a:t>
                      </a:r>
                    </a:p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 Service Restoration</a:t>
                      </a:r>
                    </a:p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4) Smart Grid control</a:t>
                      </a:r>
                    </a:p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5) Spot Market Mechanism</a:t>
                      </a:r>
                    </a:p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6) VPP control</a:t>
                      </a:r>
                    </a:p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7) Economic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Disptach</a:t>
                      </a:r>
                      <a:endParaRPr kumimoji="0"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1440160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Referencia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285750" indent="-28575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6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Multi-Agent Systems for Power Engineering </a:t>
                      </a:r>
                      <a:r>
                        <a:rPr kumimoji="0" lang="pt-BR" sz="16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Applications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—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I: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Concepts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Approaches,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Technical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Challenges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- 2007</a:t>
                      </a:r>
                      <a:endParaRPr kumimoji="0"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Multi-Agent Systems for Power Engineering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Applications — Part II: Technologies, Standards, and Tools for Building Multi-agent Systems - 2007</a:t>
                      </a:r>
                      <a:endParaRPr kumimoji="0"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2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88"/>
            <a:ext cx="8229600" cy="476760"/>
          </a:xfrm>
        </p:spPr>
        <p:txBody>
          <a:bodyPr anchor="b">
            <a:no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Trabalhos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12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416146"/>
              </p:ext>
            </p:extLst>
          </p:nvPr>
        </p:nvGraphicFramePr>
        <p:xfrm>
          <a:off x="395536" y="836713"/>
          <a:ext cx="8424936" cy="3900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00"/>
                <a:gridCol w="6624736"/>
              </a:tblGrid>
              <a:tr h="4180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b="1" i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2010</a:t>
                      </a:r>
                      <a:endParaRPr kumimoji="0" lang="en-US" sz="1600" b="1" i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i="1" dirty="0" smtClean="0">
                          <a:effectLst/>
                        </a:rPr>
                        <a:t>Descrição</a:t>
                      </a:r>
                      <a:endParaRPr lang="en-US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3989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Trabalho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Multi-agent</a:t>
                      </a:r>
                      <a:r>
                        <a:rPr kumimoji="0" lang="pt-BR" sz="160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60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</a:t>
                      </a:r>
                      <a:r>
                        <a:rPr kumimoji="0" lang="pt-BR" sz="160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60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fault</a:t>
                      </a:r>
                      <a:r>
                        <a:rPr kumimoji="0" lang="pt-BR" sz="160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60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kumimoji="0" lang="pt-BR" sz="160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60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r>
                        <a:rPr kumimoji="0" lang="pt-BR" sz="160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kumimoji="0" lang="pt-BR" sz="160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</a:t>
                      </a:r>
                      <a:r>
                        <a:rPr kumimoji="0" lang="pt-BR" sz="160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60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Distribution</a:t>
                      </a:r>
                      <a:r>
                        <a:rPr kumimoji="0" lang="pt-BR" sz="160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Grid</a:t>
                      </a:r>
                      <a:endParaRPr kumimoji="0" lang="pt-BR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Autores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Qingle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Pang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Houlei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Gao, Xian Min Jiang</a:t>
                      </a:r>
                      <a:endParaRPr kumimoji="0"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Evento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DPSP 2010 - Developments in Power System Protection</a:t>
                      </a:r>
                      <a:endParaRPr kumimoji="0"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Problema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Localização de falta baseado em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multiagentes</a:t>
                      </a:r>
                      <a:endParaRPr kumimoji="0"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Infraestrutura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Comunicação entre os agentes “nós” é via IEC  61850 sobre TCP IP.</a:t>
                      </a:r>
                    </a:p>
                  </a:txBody>
                  <a:tcPr marL="68580" marR="68580" marT="0" marB="0"/>
                </a:tc>
              </a:tr>
              <a:tr h="968567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Abordagem / Funcionamento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Agentes:</a:t>
                      </a:r>
                      <a:r>
                        <a:rPr kumimoji="0" lang="pt-BR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cada unidade de distribuição inteligente.</a:t>
                      </a:r>
                    </a:p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Obtêm informações da rede entre nós vizinhos para localizar a seção onde a falta ocorreu.</a:t>
                      </a:r>
                      <a:endParaRPr kumimoji="0"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699311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pt-BR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simulação mostram que o sistema permite obter localização precisas das faltas e possui maior robustez.</a:t>
                      </a:r>
                      <a:endParaRPr kumimoji="0"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82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88"/>
            <a:ext cx="8229600" cy="476760"/>
          </a:xfrm>
        </p:spPr>
        <p:txBody>
          <a:bodyPr anchor="b">
            <a:no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Trabalhos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77" y="1283350"/>
            <a:ext cx="6672791" cy="5399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7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88"/>
            <a:ext cx="8229600" cy="476760"/>
          </a:xfrm>
        </p:spPr>
        <p:txBody>
          <a:bodyPr anchor="b">
            <a:no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Trabalhos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12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672662"/>
              </p:ext>
            </p:extLst>
          </p:nvPr>
        </p:nvGraphicFramePr>
        <p:xfrm>
          <a:off x="395536" y="836713"/>
          <a:ext cx="8424936" cy="40190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00"/>
                <a:gridCol w="6624736"/>
              </a:tblGrid>
              <a:tr h="4180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i="1" dirty="0" smtClean="0">
                          <a:effectLst/>
                        </a:rPr>
                        <a:t>IEEE 2011</a:t>
                      </a:r>
                      <a:endParaRPr lang="en-US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i="1" dirty="0" smtClean="0">
                          <a:effectLst/>
                        </a:rPr>
                        <a:t>Descrição</a:t>
                      </a:r>
                      <a:endParaRPr lang="en-US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3989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Trabalho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Market-</a:t>
                      </a:r>
                      <a:r>
                        <a:rPr kumimoji="0" lang="pt-BR" sz="16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Oriented</a:t>
                      </a:r>
                      <a:r>
                        <a:rPr kumimoji="0" lang="pt-BR" sz="16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6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  <a:r>
                        <a:rPr kumimoji="0" lang="pt-BR" sz="16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kumimoji="0" lang="pt-BR" sz="16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Microgrids</a:t>
                      </a:r>
                      <a:r>
                        <a:rPr kumimoji="0" lang="pt-BR" sz="16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6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kumimoji="0" lang="pt-BR" sz="16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6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Multi-Agent</a:t>
                      </a:r>
                      <a:r>
                        <a:rPr kumimoji="0" lang="pt-BR" sz="16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Systems</a:t>
                      </a:r>
                      <a:endParaRPr kumimoji="0" lang="pt-BR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Autores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M.A. López, S. Martín, J.A. Aguado, S. de la Torre</a:t>
                      </a: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Evento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2011</a:t>
                      </a:r>
                      <a:r>
                        <a:rPr kumimoji="0" lang="pt-BR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Engineering, Energy and Electrical Drives</a:t>
                      </a:r>
                      <a:endParaRPr kumimoji="0"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Problema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Leilão de Operação de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Microgrides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 SMA</a:t>
                      </a:r>
                      <a:endParaRPr kumimoji="0"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Infraestrutura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Jade</a:t>
                      </a:r>
                    </a:p>
                  </a:txBody>
                  <a:tcPr marL="68580" marR="68580" marT="0" marB="0"/>
                </a:tc>
              </a:tr>
              <a:tr h="968567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Abordagem / Funcionamento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tipos de agentes: Demanda;</a:t>
                      </a:r>
                      <a:r>
                        <a:rPr kumimoji="0" lang="pt-BR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Geração; Renovável.</a:t>
                      </a:r>
                    </a:p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kumimoji="0" lang="pt-BR" sz="1600" i="1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auction</a:t>
                      </a:r>
                      <a:r>
                        <a:rPr kumimoji="0" lang="pt-BR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600" i="1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</a:t>
                      </a:r>
                      <a:r>
                        <a:rPr kumimoji="0" lang="pt-BR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é determinado por uma função polinomial de 3º grau. Cada agente resolve um problema otimização.</a:t>
                      </a:r>
                      <a:endParaRPr kumimoji="0"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699311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pt-BR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testes são apresentados para um </a:t>
                      </a:r>
                      <a:r>
                        <a:rPr kumimoji="0" lang="pt-BR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MicroGrid</a:t>
                      </a:r>
                      <a:r>
                        <a:rPr kumimoji="0" lang="pt-BR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ilustrativo, operação descentralizada, e comparados com os obtidos para uma operação centralizada.</a:t>
                      </a:r>
                      <a:endParaRPr kumimoji="0"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3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3" b="8239"/>
          <a:stretch/>
        </p:blipFill>
        <p:spPr bwMode="auto">
          <a:xfrm>
            <a:off x="683568" y="764704"/>
            <a:ext cx="7791446" cy="5949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88"/>
            <a:ext cx="8229600" cy="476760"/>
          </a:xfrm>
        </p:spPr>
        <p:txBody>
          <a:bodyPr anchor="b">
            <a:no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Trabalhos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8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88"/>
            <a:ext cx="8229600" cy="476760"/>
          </a:xfrm>
        </p:spPr>
        <p:txBody>
          <a:bodyPr anchor="b">
            <a:no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Trabalhos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12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253796"/>
              </p:ext>
            </p:extLst>
          </p:nvPr>
        </p:nvGraphicFramePr>
        <p:xfrm>
          <a:off x="395536" y="836713"/>
          <a:ext cx="8424936" cy="4104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00"/>
                <a:gridCol w="6624736"/>
              </a:tblGrid>
              <a:tr h="4180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i="1" dirty="0" smtClean="0">
                          <a:effectLst/>
                        </a:rPr>
                        <a:t>IEEE 2011</a:t>
                      </a:r>
                      <a:endParaRPr lang="en-US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i="1" dirty="0" smtClean="0">
                          <a:effectLst/>
                        </a:rPr>
                        <a:t>Descrição</a:t>
                      </a:r>
                      <a:endParaRPr lang="en-US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3989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Trabalho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Multi-Agent</a:t>
                      </a:r>
                      <a:r>
                        <a:rPr kumimoji="0" lang="pt-BR" sz="16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System for </a:t>
                      </a:r>
                      <a:r>
                        <a:rPr kumimoji="0" lang="pt-BR" sz="16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Demand</a:t>
                      </a:r>
                      <a:r>
                        <a:rPr kumimoji="0" lang="pt-BR" sz="16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6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</a:t>
                      </a:r>
                      <a:r>
                        <a:rPr kumimoji="0" lang="pt-BR" sz="16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Management in </a:t>
                      </a:r>
                      <a:r>
                        <a:rPr kumimoji="0" lang="pt-BR" sz="16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</a:t>
                      </a:r>
                      <a:r>
                        <a:rPr kumimoji="0" lang="pt-BR" sz="16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Grid</a:t>
                      </a:r>
                      <a:endParaRPr kumimoji="0" lang="pt-BR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Autores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T.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Logenthiran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Dipti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Srinivasan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Zong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Shun</a:t>
                      </a:r>
                      <a:endParaRPr kumimoji="0" lang="es-E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Evento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PEDS 2011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Power Electronics and Drive Systems</a:t>
                      </a:r>
                      <a:endParaRPr kumimoji="0"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Problema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Gestão pelo lado da demanda</a:t>
                      </a:r>
                      <a:r>
                        <a:rPr kumimoji="0" lang="pt-BR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mitigar pico de demanda</a:t>
                      </a:r>
                      <a:endParaRPr kumimoji="0"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Infraestrutura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Comunicação FIPA – “</a:t>
                      </a:r>
                      <a:r>
                        <a:rPr kumimoji="0" lang="pt-BR" sz="16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Jade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kumimoji="0" lang="pt-BR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968567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Abordagem / Funcionamento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Agentes: Carga, Gerador, DSM.</a:t>
                      </a:r>
                    </a:p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Agentes são capazes de mudar a demanda de energia dentro de certos</a:t>
                      </a:r>
                      <a:r>
                        <a:rPr kumimoji="0" lang="pt-BR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limites de horas de pico para minimizar custo operacional do sistema.</a:t>
                      </a:r>
                      <a:endParaRPr kumimoji="0"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903641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 de simulação mostram que a abordagem proposta fornece uma curva</a:t>
                      </a:r>
                      <a:r>
                        <a:rPr kumimoji="0" lang="pt-BR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carga suavizada para o todo o sistema e reduz os custos operacionais e o pico de demanda.</a:t>
                      </a:r>
                      <a:endParaRPr kumimoji="0"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38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88"/>
            <a:ext cx="8229600" cy="476760"/>
          </a:xfrm>
        </p:spPr>
        <p:txBody>
          <a:bodyPr anchor="b">
            <a:no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Trabalhos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9"/>
          <a:stretch/>
        </p:blipFill>
        <p:spPr bwMode="auto">
          <a:xfrm>
            <a:off x="179235" y="1027458"/>
            <a:ext cx="8785254" cy="542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63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557808"/>
          </a:xfrm>
        </p:spPr>
        <p:txBody>
          <a:bodyPr/>
          <a:lstStyle/>
          <a:p>
            <a:r>
              <a:rPr lang="pt-BR" dirty="0" smtClean="0"/>
              <a:t>Agenda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9685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Parte I</a:t>
            </a:r>
          </a:p>
          <a:p>
            <a:pPr lvl="1"/>
            <a:r>
              <a:rPr lang="en-US" sz="2400" dirty="0" err="1" smtClean="0"/>
              <a:t>Introdução</a:t>
            </a:r>
            <a:r>
              <a:rPr lang="en-US" sz="2400" dirty="0" smtClean="0"/>
              <a:t> &amp; </a:t>
            </a:r>
            <a:r>
              <a:rPr lang="en-US" sz="2400" dirty="0" err="1" smtClean="0"/>
              <a:t>Motivação</a:t>
            </a:r>
            <a:endParaRPr lang="en-US" sz="2400" dirty="0" smtClean="0"/>
          </a:p>
          <a:p>
            <a:pPr lvl="1"/>
            <a:r>
              <a:rPr lang="en-US" sz="2400" dirty="0" err="1" smtClean="0"/>
              <a:t>Aplicações</a:t>
            </a:r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en-US" sz="2800" dirty="0" smtClean="0"/>
              <a:t>Parte </a:t>
            </a:r>
            <a:r>
              <a:rPr lang="en-US" sz="2800" dirty="0"/>
              <a:t>II</a:t>
            </a:r>
          </a:p>
          <a:p>
            <a:pPr lvl="1"/>
            <a:r>
              <a:rPr lang="en-US" sz="2400" dirty="0" smtClean="0"/>
              <a:t>Estado da Arte</a:t>
            </a:r>
          </a:p>
          <a:p>
            <a:pPr lvl="2"/>
            <a:r>
              <a:rPr lang="en-US" sz="2200" dirty="0" err="1" smtClean="0"/>
              <a:t>Problema</a:t>
            </a:r>
            <a:r>
              <a:rPr lang="en-US" sz="2200" dirty="0" smtClean="0"/>
              <a:t>, </a:t>
            </a:r>
            <a:r>
              <a:rPr lang="en-US" sz="2200" dirty="0" err="1" smtClean="0"/>
              <a:t>Funcionamento</a:t>
            </a:r>
            <a:r>
              <a:rPr lang="en-US" sz="2200" dirty="0" smtClean="0"/>
              <a:t>, </a:t>
            </a:r>
            <a:r>
              <a:rPr lang="en-US" sz="2200" dirty="0" err="1" smtClean="0"/>
              <a:t>Desafios</a:t>
            </a:r>
            <a:r>
              <a:rPr lang="en-US" sz="2200" dirty="0" smtClean="0"/>
              <a:t>, </a:t>
            </a:r>
            <a:r>
              <a:rPr lang="en-US" sz="2200" dirty="0" err="1" smtClean="0"/>
              <a:t>Vantagens</a:t>
            </a:r>
            <a:r>
              <a:rPr lang="en-US" sz="2200" dirty="0" smtClean="0"/>
              <a:t>, </a:t>
            </a:r>
            <a:r>
              <a:rPr lang="en-US" sz="2200" dirty="0" err="1" smtClean="0"/>
              <a:t>Desvantagens</a:t>
            </a:r>
            <a:r>
              <a:rPr lang="en-US" sz="2200" dirty="0" smtClean="0"/>
              <a:t>, </a:t>
            </a:r>
            <a:r>
              <a:rPr lang="en-US" sz="2200" dirty="0" err="1" smtClean="0"/>
              <a:t>Pesquisas</a:t>
            </a:r>
            <a:endParaRPr lang="en-US" sz="2200" dirty="0" smtClean="0"/>
          </a:p>
          <a:p>
            <a:pPr lvl="1"/>
            <a:r>
              <a:rPr lang="en-US" sz="2400" dirty="0" err="1" smtClean="0"/>
              <a:t>Trabalhos</a:t>
            </a:r>
            <a:endParaRPr lang="en-US" sz="2400" dirty="0" smtClean="0"/>
          </a:p>
          <a:p>
            <a:pPr marL="365760" lvl="1" indent="-256032">
              <a:spcBef>
                <a:spcPts val="600"/>
              </a:spcBef>
              <a:buClr>
                <a:schemeClr val="accent3"/>
              </a:buClr>
              <a:buFont typeface="Georgia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Parte III</a:t>
            </a:r>
          </a:p>
          <a:p>
            <a:pPr lvl="1"/>
            <a:r>
              <a:rPr lang="en-US" sz="2400" dirty="0" err="1" smtClean="0"/>
              <a:t>Conclusões</a:t>
            </a:r>
            <a:endParaRPr lang="en-US" sz="2400" dirty="0" smtClean="0"/>
          </a:p>
          <a:p>
            <a:pPr lvl="1"/>
            <a:r>
              <a:rPr lang="en-US" sz="2400" dirty="0" smtClean="0"/>
              <a:t>Debate</a:t>
            </a:r>
          </a:p>
        </p:txBody>
      </p:sp>
    </p:spTree>
    <p:extLst>
      <p:ext uri="{BB962C8B-B14F-4D97-AF65-F5344CB8AC3E}">
        <p14:creationId xmlns:p14="http://schemas.microsoft.com/office/powerpoint/2010/main" val="410231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88"/>
            <a:ext cx="8229600" cy="476760"/>
          </a:xfrm>
        </p:spPr>
        <p:txBody>
          <a:bodyPr anchor="b">
            <a:no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Trabalhos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12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529867"/>
              </p:ext>
            </p:extLst>
          </p:nvPr>
        </p:nvGraphicFramePr>
        <p:xfrm>
          <a:off x="395536" y="836713"/>
          <a:ext cx="8424936" cy="44862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00"/>
                <a:gridCol w="6624736"/>
              </a:tblGrid>
              <a:tr h="4180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i="1" dirty="0" smtClean="0">
                          <a:effectLst/>
                        </a:rPr>
                        <a:t>IEEE 2013</a:t>
                      </a:r>
                      <a:endParaRPr lang="en-US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i="1" dirty="0" smtClean="0">
                          <a:effectLst/>
                        </a:rPr>
                        <a:t>Descrição</a:t>
                      </a:r>
                      <a:endParaRPr lang="en-US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3989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Trabalho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Demonstration of a Multi-Agent-Based Control System for Active Electric Power Distribution Grids</a:t>
                      </a:r>
                      <a:endParaRPr kumimoji="0" lang="pt-BR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Autores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Alexander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Prostejovsky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Munir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Merdan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Georg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Schitter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Aris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Dimeas</a:t>
                      </a:r>
                      <a:endParaRPr kumimoji="0"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Evento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IWIES 2013 - Intelligent Energy Systems </a:t>
                      </a:r>
                      <a:endParaRPr kumimoji="0"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Problema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operação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autônoma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escalável</a:t>
                      </a:r>
                      <a:endParaRPr kumimoji="0"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Infraestrutura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Jade, OPC</a:t>
                      </a:r>
                    </a:p>
                  </a:txBody>
                  <a:tcPr marL="68580" marR="68580" marT="0" marB="0"/>
                </a:tc>
              </a:tr>
              <a:tr h="968567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Abordagem / Funcionamento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Agentes:</a:t>
                      </a:r>
                      <a:r>
                        <a:rPr kumimoji="0" lang="pt-BR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Bus (BAG), Linha (LNAG), Fornecimento (SAG), </a:t>
                      </a:r>
                      <a:r>
                        <a:rPr kumimoji="0" lang="pt-BR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kumimoji="0" lang="pt-BR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(LAG), Armazenamento (STAG), Rede (GAG), Chave (SWAG)</a:t>
                      </a:r>
                      <a:endParaRPr kumimoji="0"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699311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agentes controlam os equipamentos para reagirem às mudanças no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Grid, demonstrando assim a viabilidade</a:t>
                      </a:r>
                      <a:r>
                        <a:rPr kumimoji="0" lang="pt-BR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aplicação do sistema de controle em uma configuração de pequena escala de uma rede elétrica.</a:t>
                      </a:r>
                      <a:endParaRPr kumimoji="0"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56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88"/>
            <a:ext cx="8229600" cy="476760"/>
          </a:xfrm>
        </p:spPr>
        <p:txBody>
          <a:bodyPr anchor="b">
            <a:no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Trabalhos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7726402" cy="5492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87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88"/>
            <a:ext cx="8229600" cy="476760"/>
          </a:xfrm>
        </p:spPr>
        <p:txBody>
          <a:bodyPr anchor="b">
            <a:no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Trabalhos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72267"/>
            <a:ext cx="9056618" cy="4921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25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88"/>
            <a:ext cx="8229600" cy="476760"/>
          </a:xfrm>
        </p:spPr>
        <p:txBody>
          <a:bodyPr anchor="b">
            <a:no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Trabalhos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12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098236"/>
              </p:ext>
            </p:extLst>
          </p:nvPr>
        </p:nvGraphicFramePr>
        <p:xfrm>
          <a:off x="395536" y="836713"/>
          <a:ext cx="8424936" cy="4013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00"/>
                <a:gridCol w="6624736"/>
              </a:tblGrid>
              <a:tr h="4180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i="1" dirty="0" smtClean="0">
                          <a:effectLst/>
                        </a:rPr>
                        <a:t>IEEE 2009</a:t>
                      </a:r>
                      <a:endParaRPr lang="en-US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i="1" dirty="0" smtClean="0">
                          <a:effectLst/>
                        </a:rPr>
                        <a:t>Descrição</a:t>
                      </a:r>
                      <a:endParaRPr lang="en-US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3989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Trabalho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6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Multi-Agent Systems in a Distributed Smart </a:t>
                      </a:r>
                      <a:r>
                        <a:rPr kumimoji="0" lang="pt-BR" sz="16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Grid: Design </a:t>
                      </a:r>
                      <a:r>
                        <a:rPr kumimoji="0" lang="pt-BR" sz="16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kumimoji="0" lang="pt-BR" sz="16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6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</a:t>
                      </a:r>
                      <a:endParaRPr kumimoji="0" lang="pt-BR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Autores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Pipattanasomporn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pt-BR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H.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Feroze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S.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Rahman</a:t>
                      </a:r>
                      <a:endParaRPr kumimoji="0"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Evento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PSCE 2009 – Power Systems Conference</a:t>
                      </a:r>
                      <a:r>
                        <a:rPr kumimoji="0" lang="de-DE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Exposition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Problema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Projeto e Implementação de SMA para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Grid distribuído</a:t>
                      </a:r>
                      <a:endParaRPr kumimoji="0"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Infraestrutura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Zeus,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Matlab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Simulink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Servidor TCP/IP</a:t>
                      </a:r>
                    </a:p>
                  </a:txBody>
                  <a:tcPr marL="68580" marR="68580" marT="0" marB="0"/>
                </a:tc>
              </a:tr>
              <a:tr h="968567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Abordagem / Funcionamento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Agentes:</a:t>
                      </a:r>
                      <a:r>
                        <a:rPr kumimoji="0" lang="pt-BR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  <a:r>
                        <a:rPr kumimoji="0" lang="pt-BR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DER, </a:t>
                      </a:r>
                      <a:r>
                        <a:rPr kumimoji="0" lang="pt-BR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kumimoji="0" lang="pt-BR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pt-BR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kumimoji="0" lang="pt-BR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Ambiente</a:t>
                      </a:r>
                      <a:r>
                        <a:rPr kumimoji="0" lang="pt-BR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IDAPS: </a:t>
                      </a:r>
                      <a:r>
                        <a:rPr kumimoji="0" lang="pt-BR" sz="16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Intelligent</a:t>
                      </a:r>
                      <a:r>
                        <a:rPr kumimoji="0" lang="pt-BR" sz="16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6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Distributed</a:t>
                      </a:r>
                      <a:r>
                        <a:rPr kumimoji="0" lang="pt-BR" sz="16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6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Autonomous</a:t>
                      </a:r>
                      <a:r>
                        <a:rPr kumimoji="0" lang="pt-BR" sz="1600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6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System</a:t>
                      </a:r>
                    </a:p>
                    <a:p>
                      <a:endParaRPr kumimoji="0" lang="pt-BR" sz="16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699311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 como tecnologia para gerenciar operação de um </a:t>
                      </a:r>
                      <a:r>
                        <a:rPr kumimoji="0" lang="pt-B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microgrid</a:t>
                      </a: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31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88"/>
            <a:ext cx="8229600" cy="476760"/>
          </a:xfrm>
        </p:spPr>
        <p:txBody>
          <a:bodyPr anchor="b">
            <a:no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Trabalhos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1" y="801300"/>
            <a:ext cx="8166695" cy="5724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7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0"/>
          <a:stretch/>
        </p:blipFill>
        <p:spPr bwMode="auto">
          <a:xfrm>
            <a:off x="323528" y="653796"/>
            <a:ext cx="8525594" cy="5924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88"/>
            <a:ext cx="8229600" cy="476760"/>
          </a:xfrm>
        </p:spPr>
        <p:txBody>
          <a:bodyPr anchor="b">
            <a:no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Trabalhos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4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7200" y="2401887"/>
            <a:ext cx="8458200" cy="203522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 smtClean="0"/>
              <a:t>Parte III – Conclusões &amp; Debate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63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88"/>
            <a:ext cx="8229600" cy="476760"/>
          </a:xfrm>
        </p:spPr>
        <p:txBody>
          <a:bodyPr anchor="b">
            <a:no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Conclusões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395536" y="647984"/>
            <a:ext cx="8136135" cy="360362"/>
          </a:xfrm>
        </p:spPr>
        <p:txBody>
          <a:bodyPr/>
          <a:lstStyle/>
          <a:p>
            <a:r>
              <a:rPr lang="pt-BR" sz="2400" dirty="0" smtClean="0"/>
              <a:t>Trabalhos em </a:t>
            </a:r>
            <a:r>
              <a:rPr lang="pt-BR" sz="2400" dirty="0" err="1" smtClean="0"/>
              <a:t>Smart</a:t>
            </a:r>
            <a:r>
              <a:rPr lang="pt-BR" sz="2400" dirty="0" smtClean="0"/>
              <a:t> Grid – </a:t>
            </a:r>
            <a:r>
              <a:rPr lang="pt-BR" sz="2400" dirty="0" err="1" smtClean="0"/>
              <a:t>Survey</a:t>
            </a:r>
            <a:r>
              <a:rPr lang="pt-BR" sz="2400" dirty="0" smtClean="0"/>
              <a:t> 2013 [4]</a:t>
            </a:r>
            <a:endParaRPr lang="en-US" sz="2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421251"/>
              </p:ext>
            </p:extLst>
          </p:nvPr>
        </p:nvGraphicFramePr>
        <p:xfrm>
          <a:off x="457200" y="1255492"/>
          <a:ext cx="8424936" cy="5413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8616"/>
                <a:gridCol w="5966320"/>
              </a:tblGrid>
              <a:tr h="4180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i="1" dirty="0" smtClean="0">
                          <a:effectLst/>
                        </a:rPr>
                        <a:t>Área de Aplicação</a:t>
                      </a:r>
                      <a:endParaRPr lang="en-US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i="1" dirty="0" smtClean="0">
                          <a:effectLst/>
                        </a:rPr>
                        <a:t>Artigos</a:t>
                      </a:r>
                      <a:endParaRPr lang="en-US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3989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Demand</a:t>
                      </a: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Rehan</a:t>
                      </a:r>
                      <a:r>
                        <a:rPr kumimoji="0"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Fazal</a:t>
                      </a:r>
                      <a:r>
                        <a:rPr kumimoji="0"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 in [7] </a:t>
                      </a:r>
                      <a:endParaRPr kumimoji="0"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Microgrid</a:t>
                      </a:r>
                      <a:r>
                        <a:rPr kumimoji="0" lang="pt-BR" sz="16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pt-BR" sz="1600" b="1" kern="12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  <a:r>
                        <a:rPr kumimoji="0" lang="pt-BR" sz="16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kumimoji="0" lang="pt-BR" sz="1600" b="1" kern="12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r>
                        <a:rPr kumimoji="0" lang="nl-NL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Mingzhu Lu et al in [8], </a:t>
                      </a:r>
                      <a:r>
                        <a:rPr kumimoji="0" lang="pt-BR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Dimeas</a:t>
                      </a:r>
                      <a:r>
                        <a:rPr kumimoji="0"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 in [9]-[13], </a:t>
                      </a:r>
                      <a:r>
                        <a:rPr kumimoji="0" lang="nl-NL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J. Oyarzabal et al in [14], </a:t>
                      </a:r>
                      <a:r>
                        <a:rPr kumimoji="0" lang="pt-BR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Zhenhua</a:t>
                      </a:r>
                      <a:r>
                        <a:rPr kumimoji="0"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Jiang in [15], </a:t>
                      </a:r>
                      <a:r>
                        <a:rPr kumimoji="0" lang="fr-F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S. J. Chatzivasiliadis et al in [16], </a:t>
                      </a:r>
                      <a:r>
                        <a:rPr kumimoji="0" lang="nl-NL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T. Logenthiran et al in [17], </a:t>
                      </a:r>
                    </a:p>
                    <a:p>
                      <a:pPr marL="0" indent="0">
                        <a:buNone/>
                      </a:pPr>
                      <a:r>
                        <a:rPr kumimoji="0" lang="nl-NL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Zhang Jian et al in [18], </a:t>
                      </a:r>
                      <a:r>
                        <a:rPr kumimoji="0" lang="pt-BR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Wen-Di</a:t>
                      </a:r>
                      <a:r>
                        <a:rPr kumimoji="0"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Zheng</a:t>
                      </a:r>
                      <a:r>
                        <a:rPr kumimoji="0"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 in [19], </a:t>
                      </a:r>
                      <a:r>
                        <a:rPr kumimoji="0" lang="it-IT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Tinghua Li et al in [20], </a:t>
                      </a:r>
                      <a:r>
                        <a:rPr kumimoji="0" lang="nl-NL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T. Logenthiran, et al in [21]-[22], </a:t>
                      </a:r>
                      <a:r>
                        <a:rPr kumimoji="0"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H. N. Aung et al in [23], C.M. </a:t>
                      </a:r>
                      <a:r>
                        <a:rPr kumimoji="0" lang="pt-BR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Colson</a:t>
                      </a:r>
                      <a:r>
                        <a:rPr kumimoji="0"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 in [24], </a:t>
                      </a:r>
                      <a:r>
                        <a:rPr kumimoji="0" lang="it-IT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Niannian Cai et al in [25], </a:t>
                      </a:r>
                      <a:r>
                        <a:rPr kumimoji="0"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Mao </a:t>
                      </a:r>
                      <a:r>
                        <a:rPr kumimoji="0" lang="pt-BR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Meiqin</a:t>
                      </a:r>
                      <a:r>
                        <a:rPr kumimoji="0"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 in [26], </a:t>
                      </a:r>
                      <a:r>
                        <a:rPr kumimoji="0" lang="it-IT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Massimo Cossentino et al in [27], </a:t>
                      </a:r>
                      <a:r>
                        <a:rPr kumimoji="0"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A.L. </a:t>
                      </a:r>
                      <a:r>
                        <a:rPr kumimoji="0" lang="pt-BR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Kulasekera</a:t>
                      </a:r>
                      <a:r>
                        <a:rPr kumimoji="0"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 in [28], H. S. V. S. </a:t>
                      </a:r>
                      <a:r>
                        <a:rPr kumimoji="0" lang="pt-BR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Kumar</a:t>
                      </a:r>
                      <a:r>
                        <a:rPr kumimoji="0"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Nunna</a:t>
                      </a:r>
                      <a:r>
                        <a:rPr kumimoji="0"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 in [29], </a:t>
                      </a:r>
                      <a:r>
                        <a:rPr kumimoji="0" lang="pt-BR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Thillainathan</a:t>
                      </a:r>
                      <a:r>
                        <a:rPr kumimoji="0"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Logenthiran</a:t>
                      </a:r>
                      <a:r>
                        <a:rPr kumimoji="0"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 in [30]</a:t>
                      </a:r>
                      <a:endParaRPr kumimoji="0"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r>
                        <a:rPr kumimoji="0" lang="pt-BR" sz="16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600" b="1" kern="12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Restoration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X. D. Li et al in [31], Peng Li et al in [32], </a:t>
                      </a:r>
                      <a:r>
                        <a:rPr kumimoji="0" lang="pt-BR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Yinliang</a:t>
                      </a:r>
                      <a:r>
                        <a:rPr kumimoji="0"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Xu</a:t>
                      </a:r>
                      <a:r>
                        <a:rPr kumimoji="0"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 in [33], </a:t>
                      </a:r>
                      <a:r>
                        <a:rPr kumimoji="0" lang="pt-BR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Seetaram</a:t>
                      </a:r>
                      <a:r>
                        <a:rPr kumimoji="0"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Alwala</a:t>
                      </a:r>
                      <a:r>
                        <a:rPr kumimoji="0"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in </a:t>
                      </a:r>
                      <a:r>
                        <a:rPr kumimoji="0" lang="pt-BR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0"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[34]</a:t>
                      </a:r>
                      <a:endParaRPr kumimoji="0"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</a:t>
                      </a:r>
                      <a:r>
                        <a:rPr kumimoji="0" lang="pt-BR" sz="16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Grid </a:t>
                      </a:r>
                      <a:r>
                        <a:rPr kumimoji="0" lang="pt-BR" sz="1600" b="1" kern="12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M. Pipattanasomporn et al in [35], </a:t>
                      </a:r>
                      <a:r>
                        <a:rPr kumimoji="0" lang="nl-NL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T. Logenthiran et al in [36]</a:t>
                      </a:r>
                      <a:endParaRPr kumimoji="0"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Spot Market </a:t>
                      </a:r>
                      <a:r>
                        <a:rPr kumimoji="0" lang="pt-BR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Mechanism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T. Funabashi et al in [37], </a:t>
                      </a:r>
                      <a:r>
                        <a:rPr kumimoji="0" lang="nl-NL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Rui Duan et al in [38]-[39]</a:t>
                      </a:r>
                      <a:endParaRPr kumimoji="0" lang="pt-BR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608527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VPP </a:t>
                      </a:r>
                      <a:r>
                        <a:rPr kumimoji="0" lang="pt-BR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r>
                        <a:rPr kumimoji="0"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L. </a:t>
                      </a:r>
                      <a:r>
                        <a:rPr kumimoji="0" lang="pt-BR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Dimeas</a:t>
                      </a:r>
                      <a:r>
                        <a:rPr kumimoji="0"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 in [40], Isabel Praça et al in [41], </a:t>
                      </a:r>
                      <a:r>
                        <a:rPr kumimoji="0" lang="it-IT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M. Pipattanasomporn et al in [42]</a:t>
                      </a:r>
                      <a:endParaRPr kumimoji="0" lang="pt-BR" sz="16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36990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Economic</a:t>
                      </a:r>
                      <a:r>
                        <a:rPr kumimoji="0" lang="pt-BR" sz="16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600" b="1" kern="12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Dispatch</a:t>
                      </a:r>
                      <a:endParaRPr kumimoji="0" lang="pt-BR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53975" marT="0" marB="0"/>
                </a:tc>
                <a:tc>
                  <a:txBody>
                    <a:bodyPr/>
                    <a:lstStyle/>
                    <a:p>
                      <a:r>
                        <a:rPr kumimoji="0" lang="it-IT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Niannian Cai et al in [43]</a:t>
                      </a:r>
                      <a:endParaRPr kumimoji="0" lang="pt-BR" sz="16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6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517232"/>
          </a:xfrm>
        </p:spPr>
        <p:txBody>
          <a:bodyPr>
            <a:normAutofit/>
          </a:bodyPr>
          <a:lstStyle/>
          <a:p>
            <a:r>
              <a:rPr lang="pt-BR" sz="2400" dirty="0" smtClean="0"/>
              <a:t>Pesquisa de 1998 em diante – agentes em sistemas de potência:</a:t>
            </a:r>
          </a:p>
          <a:p>
            <a:pPr lvl="1"/>
            <a:r>
              <a:rPr lang="pt-BR" sz="2000" dirty="0"/>
              <a:t>ISAP – </a:t>
            </a:r>
            <a:r>
              <a:rPr lang="pt-BR" sz="2000" dirty="0" err="1"/>
              <a:t>Intelligent</a:t>
            </a:r>
            <a:r>
              <a:rPr lang="pt-BR" sz="2000" dirty="0"/>
              <a:t> </a:t>
            </a:r>
            <a:r>
              <a:rPr lang="en-US" sz="2000" dirty="0"/>
              <a:t>Systems </a:t>
            </a:r>
            <a:r>
              <a:rPr lang="en-US" sz="2000" dirty="0"/>
              <a:t>Application to Power </a:t>
            </a:r>
            <a:r>
              <a:rPr lang="en-US" sz="2000" dirty="0"/>
              <a:t>Systems</a:t>
            </a:r>
            <a:endParaRPr lang="pt-BR" sz="2000" dirty="0"/>
          </a:p>
          <a:p>
            <a:pPr lvl="1"/>
            <a:r>
              <a:rPr lang="en-US" sz="2000" dirty="0"/>
              <a:t>IEEE Power Systems, Power Delivery, Energy Conversion, Evolutionary Computing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88"/>
            <a:ext cx="8229600" cy="476760"/>
          </a:xfrm>
        </p:spPr>
        <p:txBody>
          <a:bodyPr anchor="b">
            <a:no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Conclusões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395536" y="647984"/>
            <a:ext cx="8136135" cy="360362"/>
          </a:xfrm>
        </p:spPr>
        <p:txBody>
          <a:bodyPr/>
          <a:lstStyle/>
          <a:p>
            <a:r>
              <a:rPr lang="pt-BR" sz="2400" dirty="0" smtClean="0"/>
              <a:t>Trabalhos em Sistemas de Potência [5]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2976"/>
            <a:ext cx="6712402" cy="360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79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248472"/>
          </a:xfrm>
        </p:spPr>
        <p:txBody>
          <a:bodyPr>
            <a:normAutofit/>
          </a:bodyPr>
          <a:lstStyle/>
          <a:p>
            <a:r>
              <a:rPr lang="pt-BR" sz="2400" dirty="0" smtClean="0"/>
              <a:t>Fatos</a:t>
            </a:r>
          </a:p>
          <a:p>
            <a:pPr lvl="1"/>
            <a:r>
              <a:rPr lang="pt-BR" sz="2000" dirty="0" smtClean="0"/>
              <a:t>Foco maior em </a:t>
            </a:r>
            <a:r>
              <a:rPr lang="pt-BR" sz="2000" dirty="0" err="1" smtClean="0"/>
              <a:t>Microgrids</a:t>
            </a:r>
            <a:endParaRPr lang="pt-BR" sz="2000" dirty="0" smtClean="0"/>
          </a:p>
          <a:p>
            <a:pPr lvl="1"/>
            <a:r>
              <a:rPr lang="pt-BR" sz="2000" dirty="0" smtClean="0"/>
              <a:t>Jade / FIPA</a:t>
            </a:r>
          </a:p>
          <a:p>
            <a:pPr lvl="1"/>
            <a:r>
              <a:rPr lang="pt-BR" sz="2000" dirty="0" smtClean="0"/>
              <a:t>Zeus</a:t>
            </a: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Percepções</a:t>
            </a:r>
          </a:p>
          <a:p>
            <a:pPr lvl="1"/>
            <a:r>
              <a:rPr lang="pt-BR" sz="2000" dirty="0" smtClean="0"/>
              <a:t>Ambientes intrinsicamente distribuídos</a:t>
            </a:r>
          </a:p>
          <a:p>
            <a:pPr lvl="1"/>
            <a:r>
              <a:rPr lang="pt-BR" sz="2000" dirty="0" smtClean="0"/>
              <a:t>SMA como solução para </a:t>
            </a:r>
            <a:r>
              <a:rPr lang="pt-BR" sz="2000" dirty="0" smtClean="0">
                <a:solidFill>
                  <a:srgbClr val="FF0000"/>
                </a:solidFill>
              </a:rPr>
              <a:t>integração </a:t>
            </a:r>
            <a:r>
              <a:rPr lang="pt-BR" sz="2000" dirty="0"/>
              <a:t>e </a:t>
            </a:r>
            <a:r>
              <a:rPr lang="pt-BR" sz="2000" dirty="0" smtClean="0">
                <a:solidFill>
                  <a:srgbClr val="FF0000"/>
                </a:solidFill>
              </a:rPr>
              <a:t>comunicação</a:t>
            </a:r>
          </a:p>
          <a:p>
            <a:pPr lvl="1"/>
            <a:r>
              <a:rPr lang="pt-BR" sz="2000" dirty="0"/>
              <a:t>Arquiteturas </a:t>
            </a:r>
            <a:r>
              <a:rPr lang="pt-BR" sz="2000" dirty="0" smtClean="0"/>
              <a:t>SOA e </a:t>
            </a:r>
            <a:r>
              <a:rPr lang="pt-BR" sz="2000" dirty="0"/>
              <a:t>Objetos Distribuídos (CORBA</a:t>
            </a:r>
            <a:r>
              <a:rPr lang="pt-BR" sz="2000" dirty="0" smtClean="0"/>
              <a:t>) poderiam resolver também</a:t>
            </a:r>
            <a:endParaRPr lang="pt-BR" sz="2000" dirty="0">
              <a:solidFill>
                <a:srgbClr val="FF0000"/>
              </a:solidFill>
            </a:endParaRP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SMA é só isso !?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88"/>
            <a:ext cx="8229600" cy="476760"/>
          </a:xfrm>
        </p:spPr>
        <p:txBody>
          <a:bodyPr anchor="b">
            <a:no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Debate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395536" y="647984"/>
            <a:ext cx="8136135" cy="360362"/>
          </a:xfrm>
        </p:spPr>
        <p:txBody>
          <a:bodyPr/>
          <a:lstStyle/>
          <a:p>
            <a:r>
              <a:rPr lang="pt-BR" sz="2400" dirty="0" smtClean="0"/>
              <a:t>Observações na aplicação em </a:t>
            </a:r>
            <a:r>
              <a:rPr lang="pt-BR" sz="2400" dirty="0" err="1" smtClean="0"/>
              <a:t>Smart</a:t>
            </a:r>
            <a:r>
              <a:rPr lang="pt-BR" sz="2400" dirty="0" smtClean="0"/>
              <a:t> Grid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66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7200" y="2401887"/>
            <a:ext cx="8458200" cy="147002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 smtClean="0"/>
              <a:t>Parte I – Introdução, Motivação &amp; Aplicações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6099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88"/>
            <a:ext cx="8229600" cy="476760"/>
          </a:xfrm>
        </p:spPr>
        <p:txBody>
          <a:bodyPr anchor="b">
            <a:no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Referências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51520" y="764704"/>
            <a:ext cx="8712968" cy="58326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lvl="1" indent="0">
              <a:buClr>
                <a:schemeClr val="accent3"/>
              </a:buClr>
              <a:buNone/>
            </a:pPr>
            <a:r>
              <a:rPr lang="pt-BR" sz="2000" dirty="0" smtClean="0">
                <a:solidFill>
                  <a:schemeClr val="tx1"/>
                </a:solidFill>
              </a:rPr>
              <a:t>[1] Aplicações de SMA em </a:t>
            </a:r>
            <a:r>
              <a:rPr lang="pt-BR" sz="2000" dirty="0" err="1" smtClean="0">
                <a:solidFill>
                  <a:schemeClr val="tx1"/>
                </a:solidFill>
              </a:rPr>
              <a:t>Smart</a:t>
            </a:r>
            <a:r>
              <a:rPr lang="pt-BR" sz="2000" dirty="0" smtClean="0">
                <a:solidFill>
                  <a:schemeClr val="tx1"/>
                </a:solidFill>
              </a:rPr>
              <a:t> Grids. Fausto Augusto de Souza.</a:t>
            </a:r>
          </a:p>
          <a:p>
            <a:pPr marL="109728" lvl="1" indent="0">
              <a:buClr>
                <a:schemeClr val="accent3"/>
              </a:buClr>
              <a:buNone/>
            </a:pPr>
            <a:r>
              <a:rPr lang="pt-BR" sz="2000" dirty="0" smtClean="0">
                <a:solidFill>
                  <a:schemeClr val="tx1"/>
                </a:solidFill>
              </a:rPr>
              <a:t>[2] Network Management: </a:t>
            </a:r>
            <a:r>
              <a:rPr lang="pt-BR" sz="2000" dirty="0" err="1" smtClean="0">
                <a:solidFill>
                  <a:schemeClr val="tx1"/>
                </a:solidFill>
              </a:rPr>
              <a:t>Smart</a:t>
            </a:r>
            <a:r>
              <a:rPr lang="pt-BR" sz="2000" dirty="0" smtClean="0">
                <a:solidFill>
                  <a:schemeClr val="tx1"/>
                </a:solidFill>
              </a:rPr>
              <a:t> Grid </a:t>
            </a:r>
            <a:r>
              <a:rPr lang="pt-BR" sz="2000" dirty="0" err="1" smtClean="0">
                <a:solidFill>
                  <a:schemeClr val="tx1"/>
                </a:solidFill>
              </a:rPr>
              <a:t>Overiew</a:t>
            </a:r>
            <a:r>
              <a:rPr lang="pt-BR" sz="2000" dirty="0" smtClean="0">
                <a:solidFill>
                  <a:schemeClr val="tx1"/>
                </a:solidFill>
              </a:rPr>
              <a:t>. ABB. ABB </a:t>
            </a:r>
            <a:r>
              <a:rPr lang="pt-BR" sz="2000" dirty="0" err="1" smtClean="0">
                <a:solidFill>
                  <a:schemeClr val="tx1"/>
                </a:solidFill>
              </a:rPr>
              <a:t>LatAm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User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Group</a:t>
            </a:r>
            <a:r>
              <a:rPr lang="pt-BR" sz="2000" dirty="0" smtClean="0">
                <a:solidFill>
                  <a:schemeClr val="tx1"/>
                </a:solidFill>
              </a:rPr>
              <a:t> Meeting. 2009.</a:t>
            </a:r>
          </a:p>
          <a:p>
            <a:pPr marL="109728" lvl="1" indent="0">
              <a:buClr>
                <a:schemeClr val="accent3"/>
              </a:buClr>
              <a:buNone/>
            </a:pPr>
            <a:r>
              <a:rPr lang="pt-BR" sz="2000" dirty="0" smtClean="0">
                <a:solidFill>
                  <a:schemeClr val="tx1"/>
                </a:solidFill>
              </a:rPr>
              <a:t>[3] SCADA/EMS/GMS </a:t>
            </a:r>
            <a:r>
              <a:rPr lang="pt-BR" sz="2000" dirty="0" err="1" smtClean="0">
                <a:solidFill>
                  <a:schemeClr val="tx1"/>
                </a:solidFill>
              </a:rPr>
              <a:t>Trends</a:t>
            </a:r>
            <a:r>
              <a:rPr lang="pt-BR" sz="2000" dirty="0" smtClean="0">
                <a:solidFill>
                  <a:schemeClr val="tx1"/>
                </a:solidFill>
              </a:rPr>
              <a:t>. David Cáceres. </a:t>
            </a:r>
            <a:r>
              <a:rPr lang="pt-BR" sz="2000" dirty="0" err="1" smtClean="0">
                <a:solidFill>
                  <a:schemeClr val="tx1"/>
                </a:solidFill>
              </a:rPr>
              <a:t>Kema</a:t>
            </a:r>
            <a:r>
              <a:rPr lang="pt-BR" sz="2000" dirty="0">
                <a:solidFill>
                  <a:schemeClr val="tx1"/>
                </a:solidFill>
              </a:rPr>
              <a:t>. ABB </a:t>
            </a:r>
            <a:r>
              <a:rPr lang="pt-BR" sz="2000" dirty="0" err="1">
                <a:solidFill>
                  <a:schemeClr val="tx1"/>
                </a:solidFill>
              </a:rPr>
              <a:t>LatAm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User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Group</a:t>
            </a:r>
            <a:r>
              <a:rPr lang="pt-BR" sz="2000" dirty="0">
                <a:solidFill>
                  <a:schemeClr val="tx1"/>
                </a:solidFill>
              </a:rPr>
              <a:t> Meeting. 2010</a:t>
            </a:r>
            <a:r>
              <a:rPr lang="pt-BR" sz="2000" dirty="0" smtClean="0">
                <a:solidFill>
                  <a:schemeClr val="tx1"/>
                </a:solidFill>
              </a:rPr>
              <a:t>.</a:t>
            </a:r>
          </a:p>
          <a:p>
            <a:pPr marL="109728" lvl="1" indent="0">
              <a:buClr>
                <a:schemeClr val="accent3"/>
              </a:buClr>
              <a:buNone/>
            </a:pPr>
            <a:r>
              <a:rPr lang="pt-BR" sz="2000" dirty="0" smtClean="0">
                <a:solidFill>
                  <a:schemeClr val="tx1"/>
                </a:solidFill>
              </a:rPr>
              <a:t>[4] </a:t>
            </a:r>
            <a:r>
              <a:rPr lang="en-US" sz="2000" dirty="0">
                <a:solidFill>
                  <a:schemeClr val="dk1"/>
                </a:solidFill>
              </a:rPr>
              <a:t>Multi-Agent Systems (MAS) controlled Smart Grid – A </a:t>
            </a:r>
            <a:r>
              <a:rPr lang="en-US" sz="2000" dirty="0" smtClean="0">
                <a:solidFill>
                  <a:schemeClr val="dk1"/>
                </a:solidFill>
              </a:rPr>
              <a:t>Review</a:t>
            </a:r>
            <a:r>
              <a:rPr lang="pt-BR" sz="2000" dirty="0" smtClean="0">
                <a:solidFill>
                  <a:schemeClr val="tx1"/>
                </a:solidFill>
              </a:rPr>
              <a:t>. 2013.</a:t>
            </a:r>
          </a:p>
          <a:p>
            <a:pPr marL="109728" lvl="1" indent="0">
              <a:buClr>
                <a:schemeClr val="accent3"/>
              </a:buClr>
              <a:buNone/>
            </a:pPr>
            <a:r>
              <a:rPr lang="pt-BR" sz="2000" dirty="0" smtClean="0">
                <a:solidFill>
                  <a:schemeClr val="tx1"/>
                </a:solidFill>
              </a:rPr>
              <a:t>[5] </a:t>
            </a:r>
            <a:r>
              <a:rPr lang="en-US" sz="2000" dirty="0">
                <a:solidFill>
                  <a:schemeClr val="dk1"/>
                </a:solidFill>
              </a:rPr>
              <a:t>Multi-Agent Systems for Power Engineering </a:t>
            </a:r>
            <a:r>
              <a:rPr lang="pt-BR" sz="2000" dirty="0" err="1">
                <a:solidFill>
                  <a:schemeClr val="dk1"/>
                </a:solidFill>
              </a:rPr>
              <a:t>Applications</a:t>
            </a:r>
            <a:r>
              <a:rPr lang="pt-BR" sz="2000" dirty="0">
                <a:solidFill>
                  <a:schemeClr val="dk1"/>
                </a:solidFill>
              </a:rPr>
              <a:t> </a:t>
            </a:r>
            <a:r>
              <a:rPr lang="pt-BR" sz="2000" dirty="0">
                <a:solidFill>
                  <a:schemeClr val="dk1"/>
                </a:solidFill>
              </a:rPr>
              <a:t>— </a:t>
            </a:r>
            <a:r>
              <a:rPr lang="pt-BR" sz="2000" dirty="0" err="1">
                <a:solidFill>
                  <a:schemeClr val="dk1"/>
                </a:solidFill>
              </a:rPr>
              <a:t>Part</a:t>
            </a:r>
            <a:r>
              <a:rPr lang="pt-BR" sz="2000" dirty="0">
                <a:solidFill>
                  <a:schemeClr val="dk1"/>
                </a:solidFill>
              </a:rPr>
              <a:t> I: </a:t>
            </a:r>
            <a:r>
              <a:rPr lang="pt-BR" sz="2000" dirty="0" err="1">
                <a:solidFill>
                  <a:schemeClr val="dk1"/>
                </a:solidFill>
              </a:rPr>
              <a:t>Concepts</a:t>
            </a:r>
            <a:r>
              <a:rPr lang="pt-BR" sz="2000" dirty="0">
                <a:solidFill>
                  <a:schemeClr val="dk1"/>
                </a:solidFill>
              </a:rPr>
              <a:t>, Approaches, </a:t>
            </a:r>
            <a:r>
              <a:rPr lang="pt-BR" sz="2000" dirty="0" err="1">
                <a:solidFill>
                  <a:schemeClr val="dk1"/>
                </a:solidFill>
              </a:rPr>
              <a:t>and</a:t>
            </a:r>
            <a:r>
              <a:rPr lang="pt-BR" sz="2000" dirty="0">
                <a:solidFill>
                  <a:schemeClr val="dk1"/>
                </a:solidFill>
              </a:rPr>
              <a:t> </a:t>
            </a:r>
            <a:r>
              <a:rPr lang="pt-BR" sz="2000" dirty="0" err="1">
                <a:solidFill>
                  <a:schemeClr val="dk1"/>
                </a:solidFill>
              </a:rPr>
              <a:t>Technical</a:t>
            </a:r>
            <a:r>
              <a:rPr lang="pt-BR" sz="2000" dirty="0">
                <a:solidFill>
                  <a:schemeClr val="dk1"/>
                </a:solidFill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</a:rPr>
              <a:t>Challenges</a:t>
            </a:r>
            <a:r>
              <a:rPr lang="pt-BR" sz="2000" dirty="0" smtClean="0">
                <a:solidFill>
                  <a:schemeClr val="dk1"/>
                </a:solidFill>
              </a:rPr>
              <a:t>. 2007.</a:t>
            </a:r>
            <a:endParaRPr lang="en-US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8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7200" y="1916832"/>
            <a:ext cx="8458200" cy="325936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 smtClean="0"/>
              <a:t>Grato pela Atenção!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31" y="518521"/>
            <a:ext cx="1047542" cy="142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76230"/>
            <a:ext cx="1220713" cy="111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1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88"/>
            <a:ext cx="8229600" cy="476760"/>
          </a:xfrm>
        </p:spPr>
        <p:txBody>
          <a:bodyPr anchor="b">
            <a:no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</a:rPr>
              <a:t>Smart</a:t>
            </a:r>
            <a:r>
              <a:rPr lang="pt-BR" sz="3200" dirty="0" smtClean="0">
                <a:solidFill>
                  <a:schemeClr val="bg1"/>
                </a:solidFill>
              </a:rPr>
              <a:t> Grid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395536" y="647984"/>
            <a:ext cx="8136135" cy="360362"/>
          </a:xfrm>
        </p:spPr>
        <p:txBody>
          <a:bodyPr/>
          <a:lstStyle/>
          <a:p>
            <a:r>
              <a:rPr lang="pt-BR" sz="2400" dirty="0" smtClean="0"/>
              <a:t>Contextualização</a:t>
            </a:r>
            <a:endParaRPr lang="en-US" sz="2400" dirty="0"/>
          </a:p>
        </p:txBody>
      </p:sp>
      <p:sp>
        <p:nvSpPr>
          <p:cNvPr id="2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33768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Conceito </a:t>
            </a:r>
            <a:r>
              <a:rPr lang="pt-BR" sz="2400" dirty="0"/>
              <a:t>de </a:t>
            </a:r>
            <a:r>
              <a:rPr lang="pt-BR" sz="2400" i="1" dirty="0" err="1"/>
              <a:t>smart</a:t>
            </a:r>
            <a:r>
              <a:rPr lang="pt-BR" sz="2400" i="1" dirty="0"/>
              <a:t> grid,</a:t>
            </a:r>
            <a:r>
              <a:rPr lang="pt-BR" sz="2400" dirty="0"/>
              <a:t> ou “redes elétricas inteligentes”, este conceito é muito amplo, que reuni aplicações nas mais diversas áreas do setor elétrico, </a:t>
            </a:r>
            <a:r>
              <a:rPr lang="pt-BR" sz="2400" dirty="0" smtClean="0"/>
              <a:t>como [1]:</a:t>
            </a:r>
            <a:endParaRPr lang="pt-BR" sz="2400" dirty="0"/>
          </a:p>
          <a:p>
            <a:pPr lvl="1"/>
            <a:r>
              <a:rPr lang="pt-BR" sz="2200" dirty="0" smtClean="0"/>
              <a:t>Eficiência </a:t>
            </a:r>
            <a:r>
              <a:rPr lang="pt-BR" sz="2200" dirty="0"/>
              <a:t>energética;</a:t>
            </a:r>
          </a:p>
          <a:p>
            <a:pPr lvl="1"/>
            <a:r>
              <a:rPr lang="pt-BR" sz="2200" dirty="0"/>
              <a:t>Integração de geração distribuída;</a:t>
            </a:r>
          </a:p>
          <a:p>
            <a:pPr lvl="1"/>
            <a:r>
              <a:rPr lang="pt-BR" sz="2200" dirty="0"/>
              <a:t>Controle de demanda;</a:t>
            </a:r>
          </a:p>
          <a:p>
            <a:pPr lvl="1"/>
            <a:r>
              <a:rPr lang="pt-BR" sz="2200" dirty="0"/>
              <a:t>Medição eletrônica</a:t>
            </a:r>
            <a:r>
              <a:rPr lang="pt-BR" sz="2200" dirty="0" smtClean="0"/>
              <a:t>; e</a:t>
            </a:r>
            <a:endParaRPr lang="pt-BR" sz="2200" dirty="0"/>
          </a:p>
          <a:p>
            <a:pPr lvl="1"/>
            <a:r>
              <a:rPr lang="pt-BR" sz="2200" dirty="0" smtClean="0"/>
              <a:t>Automação</a:t>
            </a:r>
          </a:p>
          <a:p>
            <a:pPr lvl="1"/>
            <a:endParaRPr lang="pt-BR" sz="2400" dirty="0"/>
          </a:p>
          <a:p>
            <a:r>
              <a:rPr lang="pt-BR" sz="2400" dirty="0"/>
              <a:t> No segmento de automação se encontram os principais desafios e as oportunidades de implantação deste novo conceito dentro do sistema elétrico</a:t>
            </a:r>
          </a:p>
        </p:txBody>
      </p:sp>
    </p:spTree>
    <p:extLst>
      <p:ext uri="{BB962C8B-B14F-4D97-AF65-F5344CB8AC3E}">
        <p14:creationId xmlns:p14="http://schemas.microsoft.com/office/powerpoint/2010/main" val="28579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-88"/>
            <a:ext cx="8229600" cy="476760"/>
          </a:xfrm>
        </p:spPr>
        <p:txBody>
          <a:bodyPr anchor="b">
            <a:no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</a:rPr>
              <a:t>Smart</a:t>
            </a:r>
            <a:r>
              <a:rPr lang="pt-BR" sz="3200" dirty="0" smtClean="0">
                <a:solidFill>
                  <a:schemeClr val="bg1"/>
                </a:solidFill>
              </a:rPr>
              <a:t> Grid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395536" y="647984"/>
            <a:ext cx="8568952" cy="360362"/>
          </a:xfrm>
        </p:spPr>
        <p:txBody>
          <a:bodyPr/>
          <a:lstStyle/>
          <a:p>
            <a:r>
              <a:rPr lang="pt-BR" sz="2400" dirty="0" smtClean="0"/>
              <a:t>O que é ou o que consiste a rede elétrica? [1]</a:t>
            </a:r>
            <a:endParaRPr lang="en-US" sz="24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" y="1270550"/>
            <a:ext cx="9123962" cy="525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484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-88"/>
            <a:ext cx="8229600" cy="476760"/>
          </a:xfrm>
        </p:spPr>
        <p:txBody>
          <a:bodyPr anchor="b">
            <a:no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</a:rPr>
              <a:t>Smart</a:t>
            </a:r>
            <a:r>
              <a:rPr lang="pt-BR" sz="3200" dirty="0" smtClean="0">
                <a:solidFill>
                  <a:schemeClr val="bg1"/>
                </a:solidFill>
              </a:rPr>
              <a:t> Grid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395536" y="647984"/>
            <a:ext cx="8568952" cy="360362"/>
          </a:xfrm>
        </p:spPr>
        <p:txBody>
          <a:bodyPr/>
          <a:lstStyle/>
          <a:p>
            <a:r>
              <a:rPr lang="pt-BR" sz="2400" dirty="0" smtClean="0"/>
              <a:t>Visão – mais do que TI e medidores inteligentes! [2]</a:t>
            </a:r>
            <a:endParaRPr 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76" y="1124744"/>
            <a:ext cx="8433453" cy="5378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18101"/>
            <a:ext cx="5715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8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-88"/>
            <a:ext cx="8229600" cy="476760"/>
          </a:xfrm>
        </p:spPr>
        <p:txBody>
          <a:bodyPr anchor="b">
            <a:no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</a:rPr>
              <a:t>Smart</a:t>
            </a:r>
            <a:r>
              <a:rPr lang="pt-BR" sz="3200" dirty="0" smtClean="0">
                <a:solidFill>
                  <a:schemeClr val="bg1"/>
                </a:solidFill>
              </a:rPr>
              <a:t> Grid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395536" y="647984"/>
            <a:ext cx="8568952" cy="360362"/>
          </a:xfrm>
        </p:spPr>
        <p:txBody>
          <a:bodyPr/>
          <a:lstStyle/>
          <a:p>
            <a:r>
              <a:rPr lang="pt-BR" sz="2400" dirty="0" smtClean="0"/>
              <a:t>Requisitos – integração do fornecimento ao consumo [2]</a:t>
            </a:r>
            <a:endParaRPr lang="en-US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18101"/>
            <a:ext cx="5715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00174"/>
            <a:ext cx="8915042" cy="476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81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806737" cy="493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88"/>
            <a:ext cx="8229600" cy="476760"/>
          </a:xfrm>
        </p:spPr>
        <p:txBody>
          <a:bodyPr anchor="b">
            <a:no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</a:rPr>
              <a:t>Smart</a:t>
            </a:r>
            <a:r>
              <a:rPr lang="pt-BR" sz="3200" dirty="0" smtClean="0">
                <a:solidFill>
                  <a:schemeClr val="bg1"/>
                </a:solidFill>
              </a:rPr>
              <a:t> Grid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395536" y="647984"/>
            <a:ext cx="8568952" cy="360362"/>
          </a:xfrm>
        </p:spPr>
        <p:txBody>
          <a:bodyPr/>
          <a:lstStyle/>
          <a:p>
            <a:r>
              <a:rPr lang="pt-BR" sz="2400" dirty="0" smtClean="0"/>
              <a:t>Conceito – não existe definição universal clara [3]</a:t>
            </a:r>
            <a:endParaRPr lang="en-US" sz="2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70476"/>
            <a:ext cx="7143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8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88"/>
            <a:ext cx="8229600" cy="476760"/>
          </a:xfrm>
        </p:spPr>
        <p:txBody>
          <a:bodyPr anchor="b">
            <a:no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</a:rPr>
              <a:t>Smart</a:t>
            </a:r>
            <a:r>
              <a:rPr lang="pt-BR" sz="3200" dirty="0" smtClean="0">
                <a:solidFill>
                  <a:schemeClr val="bg1"/>
                </a:solidFill>
              </a:rPr>
              <a:t> Grid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395536" y="647984"/>
            <a:ext cx="8568952" cy="360362"/>
          </a:xfrm>
        </p:spPr>
        <p:txBody>
          <a:bodyPr/>
          <a:lstStyle/>
          <a:p>
            <a:r>
              <a:rPr lang="pt-BR" sz="2400" dirty="0" smtClean="0"/>
              <a:t>Integração de Informação – Nível Enterprise [3]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8896739" cy="3856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70476"/>
            <a:ext cx="7143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05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6806</TotalTime>
  <Words>1502</Words>
  <Application>Microsoft Office PowerPoint</Application>
  <PresentationFormat>Apresentação na tela (4:3)</PresentationFormat>
  <Paragraphs>218</Paragraphs>
  <Slides>31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Urbano</vt:lpstr>
      <vt:lpstr>Aplicações de SMA em Smart Grid</vt:lpstr>
      <vt:lpstr>Agenda</vt:lpstr>
      <vt:lpstr>Apresentação do PowerPoint</vt:lpstr>
      <vt:lpstr>Smart Grid</vt:lpstr>
      <vt:lpstr>Smart Grid</vt:lpstr>
      <vt:lpstr>Smart Grid</vt:lpstr>
      <vt:lpstr>Smart Grid</vt:lpstr>
      <vt:lpstr>Smart Grid</vt:lpstr>
      <vt:lpstr>Smart Grid</vt:lpstr>
      <vt:lpstr>Aplicações</vt:lpstr>
      <vt:lpstr>Aplicações</vt:lpstr>
      <vt:lpstr>Apresentação do PowerPoint</vt:lpstr>
      <vt:lpstr>Trabalhos</vt:lpstr>
      <vt:lpstr>Trabalhos</vt:lpstr>
      <vt:lpstr>Trabalhos</vt:lpstr>
      <vt:lpstr>Trabalhos</vt:lpstr>
      <vt:lpstr>Trabalhos</vt:lpstr>
      <vt:lpstr>Trabalhos</vt:lpstr>
      <vt:lpstr>Trabalhos</vt:lpstr>
      <vt:lpstr>Trabalhos</vt:lpstr>
      <vt:lpstr>Trabalhos</vt:lpstr>
      <vt:lpstr>Trabalhos</vt:lpstr>
      <vt:lpstr>Trabalhos</vt:lpstr>
      <vt:lpstr>Trabalhos</vt:lpstr>
      <vt:lpstr>Trabalhos</vt:lpstr>
      <vt:lpstr>Apresentação do PowerPoint</vt:lpstr>
      <vt:lpstr>Conclusões</vt:lpstr>
      <vt:lpstr>Conclusões</vt:lpstr>
      <vt:lpstr>Debate</vt:lpstr>
      <vt:lpstr>Referências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OPC</dc:title>
  <dc:creator>user</dc:creator>
  <cp:lastModifiedBy>Roger Ferreira</cp:lastModifiedBy>
  <cp:revision>141</cp:revision>
  <dcterms:created xsi:type="dcterms:W3CDTF">2014-08-26T13:49:18Z</dcterms:created>
  <dcterms:modified xsi:type="dcterms:W3CDTF">2014-11-24T22:46:33Z</dcterms:modified>
</cp:coreProperties>
</file>