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00" r:id="rId3"/>
    <p:sldId id="416" r:id="rId4"/>
    <p:sldId id="417" r:id="rId5"/>
    <p:sldId id="384" r:id="rId6"/>
    <p:sldId id="385" r:id="rId7"/>
    <p:sldId id="418" r:id="rId8"/>
    <p:sldId id="419" r:id="rId9"/>
    <p:sldId id="422" r:id="rId10"/>
    <p:sldId id="420" r:id="rId11"/>
    <p:sldId id="421" r:id="rId12"/>
    <p:sldId id="423" r:id="rId13"/>
    <p:sldId id="357" r:id="rId14"/>
    <p:sldId id="392" r:id="rId15"/>
    <p:sldId id="393" r:id="rId16"/>
    <p:sldId id="389" r:id="rId17"/>
    <p:sldId id="400" r:id="rId18"/>
    <p:sldId id="401" r:id="rId19"/>
    <p:sldId id="399" r:id="rId20"/>
    <p:sldId id="398" r:id="rId21"/>
    <p:sldId id="405" r:id="rId22"/>
    <p:sldId id="414" r:id="rId23"/>
    <p:sldId id="415" r:id="rId24"/>
    <p:sldId id="394" r:id="rId25"/>
    <p:sldId id="395" r:id="rId26"/>
    <p:sldId id="397" r:id="rId27"/>
    <p:sldId id="3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48"/>
    <a:srgbClr val="001236"/>
    <a:srgbClr val="000D26"/>
    <a:srgbClr val="E6EDFA"/>
    <a:srgbClr val="D7E2F7"/>
    <a:srgbClr val="595959"/>
    <a:srgbClr val="FFC000"/>
    <a:srgbClr val="186DDF"/>
    <a:srgbClr val="0D66D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0" autoAdjust="0"/>
    <p:restoredTop sz="96187" autoAdjust="0"/>
  </p:normalViewPr>
  <p:slideViewPr>
    <p:cSldViewPr snapToGrid="0">
      <p:cViewPr varScale="1">
        <p:scale>
          <a:sx n="106" d="100"/>
          <a:sy n="10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3-4FA2-91E0-3B083A03312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3-4FA2-91E0-3B083A033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ED-4B98-9CCB-C990164B46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ED-4B98-9CCB-C990164B4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7-4544-9126-110E76A0B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7-4544-9126-110E76A0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9-496B-9362-F7306889D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9-496B-9362-F7306889D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5-4DFB-A120-FBD92F2A5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5-4DFB-A120-FBD92F2A5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2"/>
        <c:overlap val="-10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6-43A8-AE95-B35508ABE027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6-43A8-AE95-B35508ABE0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6-43A8-AE95-B35508ABE027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46-43A8-AE95-B35508ABE027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46-43A8-AE95-B35508ABE027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46-43A8-AE95-B35508ABE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6-4B36-9000-5D833973B72D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6-4B36-9000-5D833973B72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06-4B36-9000-5D833973B72D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06-4B36-9000-5D833973B72D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06-4B36-9000-5D833973B72D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06-4B36-9000-5D833973B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1B-44A6-8458-6027E78D0FD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B-44A6-8458-6027E78D0FD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B-44A6-8458-6027E78D0FD0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1B-44A6-8458-6027E78D0FD0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1B-44A6-8458-6027E78D0FD0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1B-44A6-8458-6027E78D0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C-4336-BB4F-16AF3E6BE7B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C-4336-BB4F-16AF3E6BE7B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C-4336-BB4F-16AF3E6BE7BB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C-4336-BB4F-16AF3E6BE7BB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9C-4336-BB4F-16AF3E6BE7BB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9C-4336-BB4F-16AF3E6BE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취업률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20-24세 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20-24세 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3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5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11.xml"/><Relationship Id="rId5" Type="http://schemas.openxmlformats.org/officeDocument/2006/relationships/image" Target="../media/image2.png"/><Relationship Id="rId10" Type="http://schemas.openxmlformats.org/officeDocument/2006/relationships/chart" Target="../charts/chart10.xml"/><Relationship Id="rId4" Type="http://schemas.openxmlformats.org/officeDocument/2006/relationships/image" Target="../media/image1.png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13.xml"/><Relationship Id="rId4" Type="http://schemas.openxmlformats.org/officeDocument/2006/relationships/image" Target="../media/image1.png"/><Relationship Id="rId9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5.xml"/><Relationship Id="rId5" Type="http://schemas.openxmlformats.org/officeDocument/2006/relationships/image" Target="../media/image2.png"/><Relationship Id="rId10" Type="http://schemas.openxmlformats.org/officeDocument/2006/relationships/chart" Target="../charts/chart4.xml"/><Relationship Id="rId4" Type="http://schemas.openxmlformats.org/officeDocument/2006/relationships/image" Target="../media/image1.pn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8.xml"/><Relationship Id="rId4" Type="http://schemas.openxmlformats.org/officeDocument/2006/relationships/image" Target="../media/image1.png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</a:t>
              </a:r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85328" y="2203500"/>
            <a:ext cx="6334773" cy="2399267"/>
            <a:chOff x="2118348" y="2610705"/>
            <a:chExt cx="6334773" cy="2399267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평균 임금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6" name="차트 175"/>
              <p:cNvGraphicFramePr/>
              <p:nvPr>
                <p:extLst>
                  <p:ext uri="{D42A27DB-BD31-4B8C-83A1-F6EECF244321}">
                    <p14:modId xmlns:p14="http://schemas.microsoft.com/office/powerpoint/2010/main" val="920754537"/>
                  </p:ext>
                </p:extLst>
              </p:nvPr>
            </p:nvGraphicFramePr>
            <p:xfrm>
              <a:off x="2299328" y="3144323"/>
              <a:ext cx="3348782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pSp>
            <p:nvGrpSpPr>
              <p:cNvPr id="177" name="그룹 176"/>
              <p:cNvGrpSpPr/>
              <p:nvPr/>
            </p:nvGrpSpPr>
            <p:grpSpPr>
              <a:xfrm>
                <a:off x="5746002" y="3465651"/>
                <a:ext cx="2707119" cy="1506101"/>
                <a:chOff x="5839309" y="3749109"/>
                <a:chExt cx="2707119" cy="1506101"/>
              </a:xfrm>
            </p:grpSpPr>
            <p:grpSp>
              <p:nvGrpSpPr>
                <p:cNvPr id="178" name="그룹 177"/>
                <p:cNvGrpSpPr/>
                <p:nvPr/>
              </p:nvGrpSpPr>
              <p:grpSpPr>
                <a:xfrm>
                  <a:off x="5873217" y="3749109"/>
                  <a:ext cx="2425817" cy="630942"/>
                  <a:chOff x="6836338" y="3250210"/>
                  <a:chExt cx="2425817" cy="630942"/>
                </a:xfrm>
              </p:grpSpPr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2AAFED9-B25B-80FE-0243-9B9B3A6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6338" y="3250210"/>
                    <a:ext cx="1185000" cy="630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남성</a:t>
                    </a:r>
                    <a:endPara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endParaRPr lang="en-US" altLang="ko-KR" sz="3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r>
                      <a:rPr lang="en-US" altLang="ko-KR" sz="2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260</a:t>
                    </a:r>
                    <a:r>
                      <a:rPr lang="en-US" altLang="ko-KR" sz="1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만원</a:t>
                    </a:r>
                    <a:endPara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82AAFED9-B25B-80FE-0243-9B9B3A6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155" y="3250210"/>
                    <a:ext cx="1185000" cy="630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여성</a:t>
                    </a:r>
                    <a:endPara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endParaRPr lang="en-US" altLang="ko-KR" sz="3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r>
                      <a:rPr lang="en-US" altLang="ko-KR" sz="2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240 </a:t>
                    </a:r>
                    <a:r>
                      <a:rPr lang="ko-KR" altLang="en-US" sz="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만원</a:t>
                    </a:r>
                    <a:endPara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</p:txBody>
              </p:sp>
            </p:grp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5839309" y="4503666"/>
                  <a:ext cx="151559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남성과 여성의 </a:t>
                  </a:r>
                  <a:r>
                    <a:rPr lang="en-US" altLang="ko-KR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1</a:t>
                  </a:r>
                  <a:r>
                    <a:rPr lang="ko-KR" altLang="en-US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인당</a:t>
                  </a:r>
                  <a:endParaRPr lang="en-US" altLang="ko-KR" sz="9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  <a:p>
                  <a:pPr algn="ctr"/>
                  <a:r>
                    <a:rPr lang="ko-KR" altLang="en-US" sz="11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평균 임금 성별 격차</a:t>
                  </a:r>
                  <a:endParaRPr lang="en-US" altLang="ko-KR" sz="11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6973164" y="4491551"/>
                  <a:ext cx="151559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2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1.08</a:t>
                  </a:r>
                  <a:r>
                    <a:rPr lang="en-US" altLang="ko-KR" sz="8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배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7170250" y="5055155"/>
                  <a:ext cx="1376178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※ </a:t>
                  </a:r>
                  <a:r>
                    <a:rPr lang="ko-KR" altLang="en-US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해당 데이터는 예시입니다</a:t>
                  </a:r>
                  <a:r>
                    <a:rPr lang="en-US" altLang="ko-KR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.</a:t>
                  </a:r>
                  <a:endPara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729058" y="3251657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767158" y="4089857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28357" y="4744570"/>
            <a:ext cx="6544507" cy="3105037"/>
            <a:chOff x="2168057" y="2148542"/>
            <a:chExt cx="6544507" cy="3105037"/>
          </a:xfrm>
        </p:grpSpPr>
        <p:sp>
          <p:nvSpPr>
            <p:cNvPr id="201" name="직사각형 200"/>
            <p:cNvSpPr/>
            <p:nvPr/>
          </p:nvSpPr>
          <p:spPr>
            <a:xfrm>
              <a:off x="2186890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2535283" y="4314319"/>
              <a:ext cx="2388984" cy="569387"/>
              <a:chOff x="2594551" y="2779492"/>
              <a:chExt cx="2388984" cy="569387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20-24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70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20-24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고용형태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206" name="차트 205"/>
            <p:cNvGraphicFramePr/>
            <p:nvPr>
              <p:extLst>
                <p:ext uri="{D42A27DB-BD31-4B8C-83A1-F6EECF244321}">
                  <p14:modId xmlns:p14="http://schemas.microsoft.com/office/powerpoint/2010/main" val="2696422216"/>
                </p:ext>
              </p:extLst>
            </p:nvPr>
          </p:nvGraphicFramePr>
          <p:xfrm>
            <a:off x="2572068" y="2580445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07" name="직사각형 206"/>
            <p:cNvSpPr/>
            <p:nvPr/>
          </p:nvSpPr>
          <p:spPr>
            <a:xfrm>
              <a:off x="5415865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5764258" y="4285744"/>
              <a:ext cx="2388984" cy="630942"/>
              <a:chOff x="2594551" y="2779492"/>
              <a:chExt cx="2388984" cy="630942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근로시간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212" name="차트 211"/>
            <p:cNvGraphicFramePr/>
            <p:nvPr>
              <p:extLst>
                <p:ext uri="{D42A27DB-BD31-4B8C-83A1-F6EECF244321}">
                  <p14:modId xmlns:p14="http://schemas.microsoft.com/office/powerpoint/2010/main" val="1126132059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336386" y="5053524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307210" y="270288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580704" y="2674170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577623" y="4179814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97685" y="416973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91" name="타원 290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1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80" name="이등변 삼각형 17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</a:t>
              </a:r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2" name="직사각형 161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80866" y="5053524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15657" y="2148542"/>
            <a:ext cx="6401687" cy="2890747"/>
            <a:chOff x="2168057" y="2148542"/>
            <a:chExt cx="6401687" cy="2890747"/>
          </a:xfrm>
        </p:grpSpPr>
        <p:sp>
          <p:nvSpPr>
            <p:cNvPr id="110" name="직사각형 109"/>
            <p:cNvSpPr/>
            <p:nvPr/>
          </p:nvSpPr>
          <p:spPr>
            <a:xfrm>
              <a:off x="2186890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2535283" y="4314319"/>
              <a:ext cx="2388984" cy="569387"/>
              <a:chOff x="2594551" y="2779492"/>
              <a:chExt cx="2388984" cy="56938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20-24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70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20-24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고용형태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15" name="차트 114"/>
            <p:cNvGraphicFramePr/>
            <p:nvPr>
              <p:extLst>
                <p:ext uri="{D42A27DB-BD31-4B8C-83A1-F6EECF244321}">
                  <p14:modId xmlns:p14="http://schemas.microsoft.com/office/powerpoint/2010/main" val="3556300918"/>
                </p:ext>
              </p:extLst>
            </p:nvPr>
          </p:nvGraphicFramePr>
          <p:xfrm>
            <a:off x="2572068" y="2580445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16" name="직사각형 115"/>
            <p:cNvSpPr/>
            <p:nvPr/>
          </p:nvSpPr>
          <p:spPr>
            <a:xfrm>
              <a:off x="5415865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64258" y="4285744"/>
              <a:ext cx="2388984" cy="630942"/>
              <a:chOff x="2594551" y="2779492"/>
              <a:chExt cx="2388984" cy="63094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근로시간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21" name="차트 120"/>
            <p:cNvGraphicFramePr/>
            <p:nvPr>
              <p:extLst>
                <p:ext uri="{D42A27DB-BD31-4B8C-83A1-F6EECF244321}">
                  <p14:modId xmlns:p14="http://schemas.microsoft.com/office/powerpoint/2010/main" val="3085377500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307210" y="270288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580704" y="2674170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577623" y="4179814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97685" y="416973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81" name="타원 180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34" name="이등변 삼각형 233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47" name="이등변 삼각형 246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</a:t>
              </a:r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06" name="직사각형 205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65275" y="2256103"/>
            <a:ext cx="4250130" cy="2818127"/>
            <a:chOff x="2255775" y="2952904"/>
            <a:chExt cx="4250130" cy="2818127"/>
          </a:xfrm>
        </p:grpSpPr>
        <p:grpSp>
          <p:nvGrpSpPr>
            <p:cNvPr id="166" name="그룹 165"/>
            <p:cNvGrpSpPr/>
            <p:nvPr/>
          </p:nvGrpSpPr>
          <p:grpSpPr>
            <a:xfrm>
              <a:off x="2303542" y="2952904"/>
              <a:ext cx="1673569" cy="308352"/>
              <a:chOff x="2687216" y="3438722"/>
              <a:chExt cx="1531199" cy="307777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831750" y="3438722"/>
                <a:ext cx="1386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혼인율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687216" y="3536496"/>
                <a:ext cx="93307" cy="933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직사각형 168"/>
            <p:cNvSpPr/>
            <p:nvPr/>
          </p:nvSpPr>
          <p:spPr>
            <a:xfrm>
              <a:off x="2258311" y="3322955"/>
              <a:ext cx="2859934" cy="243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0" name="차트 169"/>
            <p:cNvGraphicFramePr/>
            <p:nvPr>
              <p:extLst>
                <p:ext uri="{D42A27DB-BD31-4B8C-83A1-F6EECF244321}">
                  <p14:modId xmlns:p14="http://schemas.microsoft.com/office/powerpoint/2010/main" val="1733265060"/>
                </p:ext>
              </p:extLst>
            </p:nvPr>
          </p:nvGraphicFramePr>
          <p:xfrm>
            <a:off x="2405525" y="3599559"/>
            <a:ext cx="2630150" cy="1428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3758530" y="5078534"/>
              <a:ext cx="1185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6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6.6</a:t>
              </a:r>
              <a:r>
                <a:rPr lang="en-US" altLang="ko-KR" sz="1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488232" y="5046485"/>
              <a:ext cx="1185000" cy="723932"/>
              <a:chOff x="2262348" y="4727190"/>
              <a:chExt cx="1185000" cy="722581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262348" y="4727190"/>
                <a:ext cx="1185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379734" y="4958247"/>
                <a:ext cx="950229" cy="49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2.6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3862040" y="333984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6136" y="336122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55775" y="356775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6262607" y="3412796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9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203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298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초기 진입 화면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선택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0250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일회성으로 정보 입력하여 기능 실행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닫기 버튼 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5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38454" y="2626408"/>
            <a:ext cx="4828671" cy="2880914"/>
            <a:chOff x="1976212" y="2950356"/>
            <a:chExt cx="4828671" cy="2880914"/>
          </a:xfrm>
        </p:grpSpPr>
        <p:sp>
          <p:nvSpPr>
            <p:cNvPr id="3" name="직사각형 2"/>
            <p:cNvSpPr/>
            <p:nvPr/>
          </p:nvSpPr>
          <p:spPr>
            <a:xfrm>
              <a:off x="1976212" y="3061877"/>
              <a:ext cx="4753155" cy="2769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486982" y="3188352"/>
              <a:ext cx="90031" cy="91657"/>
              <a:chOff x="6198281" y="3530604"/>
              <a:chExt cx="110454" cy="112449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198281" y="3530604"/>
                <a:ext cx="110295" cy="110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6203043" y="3530604"/>
                <a:ext cx="105692" cy="112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19783" y="3518628"/>
              <a:ext cx="3466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해당 기능은 몇 가지 정보 입력 후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가능합니다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40997" y="4242631"/>
              <a:ext cx="3023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정보를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입력하실 경우 최초 입력한 정보를</a:t>
              </a:r>
              <a:endPara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저장하여 계속 사용하실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48271" y="4964852"/>
              <a:ext cx="3409036" cy="354754"/>
              <a:chOff x="2551798" y="4964852"/>
              <a:chExt cx="3409036" cy="354754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551798" y="4964852"/>
                <a:ext cx="1605192" cy="354754"/>
                <a:chOff x="4201430" y="5273504"/>
                <a:chExt cx="1605192" cy="35475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비회원으로 진행하기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279930" y="4964852"/>
                <a:ext cx="1680904" cy="354754"/>
                <a:chOff x="4201430" y="5273504"/>
                <a:chExt cx="1605192" cy="354754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로그인 </a:t>
                  </a:r>
                  <a:r>
                    <a:rPr lang="en-US" altLang="ko-KR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/ </a:t>
                  </a:r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회원가입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545079" y="48360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4295693" y="4857734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561585" y="295035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587484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7486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20095"/>
              </p:ext>
            </p:extLst>
          </p:nvPr>
        </p:nvGraphicFramePr>
        <p:xfrm>
          <a:off x="8840764" y="711200"/>
          <a:ext cx="3287735" cy="590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캘린더 아이콘 선택 시 캘린더 노출하여 날짜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 미만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 선택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(1~5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3112"/>
              </p:ext>
            </p:extLst>
          </p:nvPr>
        </p:nvGraphicFramePr>
        <p:xfrm>
          <a:off x="3441964" y="3107172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1359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66616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113030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6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175" y="1938784"/>
            <a:ext cx="5091606" cy="4479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490019" y="2218651"/>
            <a:ext cx="90031" cy="91657"/>
            <a:chOff x="6198281" y="3530604"/>
            <a:chExt cx="110454" cy="1124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198281" y="3530604"/>
              <a:ext cx="110295" cy="110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203043" y="3530604"/>
              <a:ext cx="105692" cy="112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210200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77471" y="5772625"/>
            <a:ext cx="2157015" cy="376948"/>
            <a:chOff x="1788035" y="5716745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5716745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5759025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803798" y="2572164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232531" y="4276463"/>
            <a:ext cx="4243972" cy="491927"/>
            <a:chOff x="2232531" y="4376967"/>
            <a:chExt cx="4243972" cy="49192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51914" y="3565032"/>
            <a:ext cx="4321133" cy="491927"/>
            <a:chOff x="2151914" y="3657548"/>
            <a:chExt cx="4321133" cy="491927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65E862A-5967-4F44-9ACC-D5260F7ED5CB}"/>
                </a:ext>
              </a:extLst>
            </p:cNvPr>
            <p:cNvGrpSpPr/>
            <p:nvPr/>
          </p:nvGrpSpPr>
          <p:grpSpPr>
            <a:xfrm>
              <a:off x="2229075" y="3657548"/>
              <a:ext cx="4243972" cy="491927"/>
              <a:chOff x="2328771" y="2832593"/>
              <a:chExt cx="4243972" cy="49192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8FB8811-5EFE-491C-870F-848C4DEAE6CB}"/>
                  </a:ext>
                </a:extLst>
              </p:cNvPr>
              <p:cNvGrpSpPr/>
              <p:nvPr/>
            </p:nvGrpSpPr>
            <p:grpSpPr>
              <a:xfrm>
                <a:off x="2328771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4D65D50-77F9-488B-9918-18BEC42B585C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15470E7-4EC4-48F4-BB78-618BD6BE797F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D38A349-512B-4408-A9B0-CFF6265FBDC1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학력</a:t>
                  </a: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7D649567-95ED-4DF2-BA32-CC1C4729A477}"/>
                  </a:ext>
                </a:extLst>
              </p:cNvPr>
              <p:cNvGrpSpPr/>
              <p:nvPr/>
            </p:nvGrpSpPr>
            <p:grpSpPr>
              <a:xfrm>
                <a:off x="3730673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B3513C4-1B55-4203-B747-CF058D35D28B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F336D39-C93D-45AE-B0DE-F206D1393C11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1634A6D-433B-45E3-9A9E-76114D81DD0B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거주지역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B68DC742-E042-4848-AC8A-7A8DC8EEE163}"/>
                  </a:ext>
                </a:extLst>
              </p:cNvPr>
              <p:cNvGrpSpPr/>
              <p:nvPr/>
            </p:nvGrpSpPr>
            <p:grpSpPr>
              <a:xfrm>
                <a:off x="5160094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09D8571-55F2-4408-B6DD-11B966A58AC8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D62577-C6B1-431B-A0EF-F0C8440EE718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0207E62-A6F8-4A2C-A6DD-B520F782EA6E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혼인 상태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3449317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908F2468-ED7F-434B-9863-A552EA85292A}"/>
                </a:ext>
              </a:extLst>
            </p:cNvPr>
            <p:cNvSpPr/>
            <p:nvPr/>
          </p:nvSpPr>
          <p:spPr>
            <a:xfrm rot="10800000">
              <a:off x="4877712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F58159CC-953A-441E-ABB9-D72BA225C314}"/>
                </a:ext>
              </a:extLst>
            </p:cNvPr>
            <p:cNvSpPr/>
            <p:nvPr/>
          </p:nvSpPr>
          <p:spPr>
            <a:xfrm rot="10800000">
              <a:off x="6312330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51914" y="379578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2006842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97433" y="59801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2243431" y="3319979"/>
            <a:ext cx="2548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이름을 입력해 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32530" y="4987895"/>
            <a:ext cx="4337402" cy="539733"/>
            <a:chOff x="2232530" y="5056475"/>
            <a:chExt cx="4337402" cy="539733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0" y="5056475"/>
              <a:ext cx="43374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</a:t>
              </a:r>
              <a:r>
                <a:rPr lang="en-US" altLang="ko-KR" sz="8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불만족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2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대체로 불만족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3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4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대체로 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5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r>
                <a:rPr lang="ko-KR" altLang="en-US" sz="10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endParaRPr lang="ko-KR" altLang="en-US" sz="10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295877" y="5297616"/>
              <a:ext cx="4191104" cy="298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2483665" y="5363103"/>
              <a:ext cx="459560" cy="167619"/>
              <a:chOff x="401233" y="4509508"/>
              <a:chExt cx="459560" cy="167619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1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3173523" y="5363103"/>
              <a:ext cx="459560" cy="167619"/>
              <a:chOff x="401233" y="4509508"/>
              <a:chExt cx="459560" cy="167619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2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3863381" y="5363103"/>
              <a:ext cx="459560" cy="167619"/>
              <a:chOff x="401233" y="4509508"/>
              <a:chExt cx="459560" cy="167619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3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4553239" y="5363103"/>
              <a:ext cx="459560" cy="167619"/>
              <a:chOff x="401233" y="4509508"/>
              <a:chExt cx="459560" cy="167619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5243096" y="5363103"/>
              <a:ext cx="459560" cy="167619"/>
              <a:chOff x="401233" y="4509508"/>
              <a:chExt cx="459560" cy="16761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5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2183446" y="2849633"/>
            <a:ext cx="4466488" cy="495895"/>
            <a:chOff x="2175826" y="2918213"/>
            <a:chExt cx="4466488" cy="4958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39827" y="291821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36642" y="3150149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12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출생 연도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59728" y="3150414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pic>
          <p:nvPicPr>
            <p:cNvPr id="92" name="그림 9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F40859-1B2A-46E9-A403-75FCC2BD3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524" y="3163847"/>
              <a:ext cx="221851" cy="221851"/>
            </a:xfrm>
            <a:prstGeom prst="rect">
              <a:avLst/>
            </a:prstGeom>
          </p:spPr>
        </p:pic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399016" y="3076007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137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2228" y="3150414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75826" y="3077427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6" name="타원 155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3316671" y="32968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82128" y="2787355"/>
            <a:ext cx="1648556" cy="261610"/>
            <a:chOff x="3457589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637202" y="3290911"/>
              <a:ext cx="12893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908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6739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취업자의 경우 월임금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제외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36923"/>
              </p:ext>
            </p:extLst>
          </p:nvPr>
        </p:nvGraphicFramePr>
        <p:xfrm>
          <a:off x="3441964" y="3307043"/>
          <a:ext cx="1728884" cy="2058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4679197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85456"/>
              <a:ext cx="164855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나와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유사한 조건인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사람의 만족도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32297" y="6097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9491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6699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사용자와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유사한 조건을 가진 사람들의 삶의 만족도에 영향을 미치는 요인 상위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요인에 대해서 비중이 높은 항목을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5997981" y="2259117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434529" y="42687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845347" y="57416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97221"/>
              </p:ext>
            </p:extLst>
          </p:nvPr>
        </p:nvGraphicFramePr>
        <p:xfrm>
          <a:off x="8840764" y="711200"/>
          <a:ext cx="3287735" cy="5922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가지 이상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경우 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하나의 항목만 선택 가능합니다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알림 창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클릭 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항목을 기준으로 비교 분석 그래프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 바는 화면 왼쪽에 고정되며 스크롤이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26492" cy="3955629"/>
            <a:chOff x="2061625" y="2610705"/>
            <a:chExt cx="6426492" cy="3955629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136391" y="2610705"/>
              <a:ext cx="1515593" cy="307777"/>
              <a:chOff x="2645840" y="3438722"/>
              <a:chExt cx="1386665" cy="307777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645840" y="3438722"/>
                <a:ext cx="1386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2687216" y="3536496"/>
                <a:ext cx="93307" cy="933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>
              <p:extLst>
                <p:ext uri="{D42A27DB-BD31-4B8C-83A1-F6EECF244321}">
                  <p14:modId xmlns:p14="http://schemas.microsoft.com/office/powerpoint/2010/main" val="990710697"/>
                </p:ext>
              </p:extLst>
            </p:nvPr>
          </p:nvGraphicFramePr>
          <p:xfrm>
            <a:off x="2464555" y="347630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>
              <p:extLst>
                <p:ext uri="{D42A27DB-BD31-4B8C-83A1-F6EECF244321}">
                  <p14:modId xmlns:p14="http://schemas.microsoft.com/office/powerpoint/2010/main" val="437709509"/>
                </p:ext>
              </p:extLst>
            </p:nvPr>
          </p:nvGraphicFramePr>
          <p:xfrm>
            <a:off x="5480816" y="347573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427787" y="3153753"/>
              <a:ext cx="12531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5419210" y="3153455"/>
              <a:ext cx="12531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삶의 만족도는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  <a:p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삶의 만족도는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709464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02900" y="5695399"/>
              <a:ext cx="226093" cy="2260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3152247"/>
            <a:chOff x="109144" y="2793574"/>
            <a:chExt cx="1534527" cy="315224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376598" y="62461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343" name="그룹 342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347" name="이등변 삼각형 34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8" name="이등변 삼각형 34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</a:t>
              </a:r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364" name="직사각형 36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2722" y="2154833"/>
            <a:ext cx="6344942" cy="4603210"/>
            <a:chOff x="2166058" y="2611457"/>
            <a:chExt cx="6344942" cy="4603210"/>
          </a:xfrm>
        </p:grpSpPr>
        <p:sp>
          <p:nvSpPr>
            <p:cNvPr id="138" name="직사각형 137"/>
            <p:cNvSpPr/>
            <p:nvPr/>
          </p:nvSpPr>
          <p:spPr>
            <a:xfrm>
              <a:off x="2169948" y="2924519"/>
              <a:ext cx="6177103" cy="1880323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2256174" y="3107213"/>
              <a:ext cx="1973572" cy="1514935"/>
              <a:chOff x="2256174" y="3090283"/>
              <a:chExt cx="1973572" cy="1514935"/>
            </a:xfrm>
          </p:grpSpPr>
          <p:graphicFrame>
            <p:nvGraphicFramePr>
              <p:cNvPr id="140" name="차트 139"/>
              <p:cNvGraphicFramePr/>
              <p:nvPr/>
            </p:nvGraphicFramePr>
            <p:xfrm>
              <a:off x="2256174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616405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275281" y="3107213"/>
              <a:ext cx="1973572" cy="1514935"/>
              <a:chOff x="4275281" y="3090283"/>
              <a:chExt cx="1973572" cy="1514935"/>
            </a:xfrm>
          </p:grpSpPr>
          <p:graphicFrame>
            <p:nvGraphicFramePr>
              <p:cNvPr id="143" name="차트 142"/>
              <p:cNvGraphicFramePr/>
              <p:nvPr/>
            </p:nvGraphicFramePr>
            <p:xfrm>
              <a:off x="4275281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4635512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cxnSp>
          <p:nvCxnSpPr>
            <p:cNvPr id="145" name="직선 연결선 144"/>
            <p:cNvCxnSpPr/>
            <p:nvPr/>
          </p:nvCxnSpPr>
          <p:spPr>
            <a:xfrm>
              <a:off x="6530965" y="3471868"/>
              <a:ext cx="0" cy="785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6882993" y="3180697"/>
              <a:ext cx="1185000" cy="1367966"/>
              <a:chOff x="6882993" y="3250210"/>
              <a:chExt cx="1185000" cy="136796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ko-KR" altLang="en-US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ko-KR" altLang="en-US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987234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ko-KR" altLang="en-US" sz="1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ko-KR" altLang="en-US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70165" y="2611457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169948" y="5021282"/>
              <a:ext cx="6177103" cy="2193385"/>
              <a:chOff x="2169948" y="5021282"/>
              <a:chExt cx="6177103" cy="219338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169948" y="5334344"/>
                <a:ext cx="6177103" cy="1880323"/>
              </a:xfrm>
              <a:prstGeom prst="rect">
                <a:avLst/>
              </a:prstGeom>
              <a:solidFill>
                <a:schemeClr val="bg1"/>
              </a:solidFill>
              <a:ln cap="flat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2256174" y="5517038"/>
                <a:ext cx="1973572" cy="1514935"/>
                <a:chOff x="2256174" y="3090283"/>
                <a:chExt cx="1973572" cy="1514935"/>
              </a:xfrm>
            </p:grpSpPr>
            <p:graphicFrame>
              <p:nvGraphicFramePr>
                <p:cNvPr id="162" name="차트 161"/>
                <p:cNvGraphicFramePr/>
                <p:nvPr/>
              </p:nvGraphicFramePr>
              <p:xfrm>
                <a:off x="2256174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2616405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4275281" y="5517038"/>
                <a:ext cx="1973572" cy="1514935"/>
                <a:chOff x="4275281" y="3090283"/>
                <a:chExt cx="1973572" cy="1514935"/>
              </a:xfrm>
            </p:grpSpPr>
            <p:graphicFrame>
              <p:nvGraphicFramePr>
                <p:cNvPr id="160" name="차트 159"/>
                <p:cNvGraphicFramePr/>
                <p:nvPr/>
              </p:nvGraphicFramePr>
              <p:xfrm>
                <a:off x="4275281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4635512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6530965" y="5881693"/>
                <a:ext cx="0" cy="78562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>
                <a:off x="6882993" y="5590522"/>
                <a:ext cx="1185000" cy="1367966"/>
                <a:chOff x="6882993" y="3250210"/>
                <a:chExt cx="1185000" cy="1367966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만족</a:t>
                  </a:r>
                  <a:r>
                    <a:rPr lang="ko-KR" altLang="en-US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987234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보통</a:t>
                  </a:r>
                  <a:r>
                    <a:rPr lang="ko-KR" altLang="en-US" sz="16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70165" y="5021282"/>
                <a:ext cx="24228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환경 </a:t>
                </a:r>
                <a:r>
                  <a:rPr lang="ko-KR" altLang="en-US" sz="12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만족도</a:t>
                </a:r>
                <a:endPara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34822" y="481473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6058" y="4601867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806" y="702135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80679" y="3127085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6691239" y="3077574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80679" y="5527385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6691239" y="5477874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351" name="타원 350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</a:t>
              </a:r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848157"/>
            <a:chOff x="2061625" y="2610705"/>
            <a:chExt cx="6426492" cy="384815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181622" y="2610705"/>
              <a:ext cx="1673569" cy="307777"/>
              <a:chOff x="2687216" y="3438722"/>
              <a:chExt cx="1531199" cy="307777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831750" y="3438722"/>
                <a:ext cx="1386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취업률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2687216" y="3536496"/>
                <a:ext cx="93307" cy="933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8693" y="5689421"/>
              <a:ext cx="5800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55.0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245373"/>
              <a:chOff x="2427787" y="3153455"/>
              <a:chExt cx="5741126" cy="2245373"/>
            </a:xfrm>
          </p:grpSpPr>
          <p:graphicFrame>
            <p:nvGraphicFramePr>
              <p:cNvPr id="116" name="차트 115"/>
              <p:cNvGraphicFramePr/>
              <p:nvPr/>
            </p:nvGraphicFramePr>
            <p:xfrm>
              <a:off x="2464555" y="347630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17" name="차트 116"/>
              <p:cNvGraphicFramePr/>
              <p:nvPr/>
            </p:nvGraphicFramePr>
            <p:xfrm>
              <a:off x="5480816" y="347573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56780" y="5647160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3248</Words>
  <Application>Microsoft Office PowerPoint</Application>
  <PresentationFormat>와이드스크린</PresentationFormat>
  <Paragraphs>1214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user</cp:lastModifiedBy>
  <cp:revision>1634</cp:revision>
  <dcterms:created xsi:type="dcterms:W3CDTF">2023-05-26T05:47:42Z</dcterms:created>
  <dcterms:modified xsi:type="dcterms:W3CDTF">2023-07-14T05:07:00Z</dcterms:modified>
</cp:coreProperties>
</file>