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300" r:id="rId3"/>
    <p:sldId id="417" r:id="rId4"/>
    <p:sldId id="432" r:id="rId5"/>
    <p:sldId id="439" r:id="rId6"/>
    <p:sldId id="429" r:id="rId7"/>
    <p:sldId id="433" r:id="rId8"/>
    <p:sldId id="418" r:id="rId9"/>
    <p:sldId id="419" r:id="rId10"/>
    <p:sldId id="437" r:id="rId11"/>
    <p:sldId id="438" r:id="rId12"/>
    <p:sldId id="422" r:id="rId13"/>
    <p:sldId id="389" r:id="rId14"/>
    <p:sldId id="400" r:id="rId15"/>
    <p:sldId id="401" r:id="rId16"/>
    <p:sldId id="399" r:id="rId17"/>
    <p:sldId id="398" r:id="rId18"/>
    <p:sldId id="405" r:id="rId19"/>
    <p:sldId id="414" r:id="rId20"/>
    <p:sldId id="415" r:id="rId21"/>
    <p:sldId id="394" r:id="rId22"/>
    <p:sldId id="395" r:id="rId23"/>
    <p:sldId id="397" r:id="rId24"/>
    <p:sldId id="39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6DD"/>
    <a:srgbClr val="454545"/>
    <a:srgbClr val="F1F3F4"/>
    <a:srgbClr val="F1F5FD"/>
    <a:srgbClr val="EEF3FC"/>
    <a:srgbClr val="E6EDFA"/>
    <a:srgbClr val="F6447B"/>
    <a:srgbClr val="F9A9B4"/>
    <a:srgbClr val="F9A9D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56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9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같은 조건의 사람들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경제적 안정성</c:v>
                </c:pt>
                <c:pt idx="1">
                  <c:v>자기계발 활동</c:v>
                </c:pt>
                <c:pt idx="2">
                  <c:v>신체적 활동</c:v>
                </c:pt>
                <c:pt idx="3">
                  <c:v>여가 활동</c:v>
                </c:pt>
                <c:pt idx="4">
                  <c:v>사회적 관계</c:v>
                </c:pt>
                <c:pt idx="5">
                  <c:v>가족 관계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C1-4A60-9C8B-681AF9663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917607887"/>
        <c:axId val="917614959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나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75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경제적 안정성</c:v>
                </c:pt>
                <c:pt idx="1">
                  <c:v>자기계발 활동</c:v>
                </c:pt>
                <c:pt idx="2">
                  <c:v>신체적 활동</c:v>
                </c:pt>
                <c:pt idx="3">
                  <c:v>여가 활동</c:v>
                </c:pt>
                <c:pt idx="4">
                  <c:v>사회적 관계</c:v>
                </c:pt>
                <c:pt idx="5">
                  <c:v>가족 관계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  <c:pt idx="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C1-4A60-9C8B-681AF9663F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607887"/>
        <c:axId val="917614959"/>
      </c:lineChart>
      <c:catAx>
        <c:axId val="917607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917614959"/>
        <c:crosses val="autoZero"/>
        <c:auto val="1"/>
        <c:lblAlgn val="ctr"/>
        <c:lblOffset val="100"/>
        <c:noMultiLvlLbl val="0"/>
      </c:catAx>
      <c:valAx>
        <c:axId val="9176149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91760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G마켓 산스 Medium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혼인율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미혼</c:v>
                </c:pt>
                <c:pt idx="1">
                  <c:v>기혼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혼인율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미혼</c:v>
                </c:pt>
                <c:pt idx="1">
                  <c:v>기혼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221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0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9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30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972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7" name="모서리가 둥근 직사각형 96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5844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3</a:t>
                      </a:r>
                      <a:endParaRPr lang="en-US" altLang="ko-KR" sz="900" b="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20828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취업률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Line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취업률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고용형태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1248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2933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70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4523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65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639" y="3083444"/>
            <a:ext cx="2725930" cy="1411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6319" y="3030715"/>
            <a:ext cx="2678113" cy="1418868"/>
          </a:xfrm>
          <a:prstGeom prst="rect">
            <a:avLst/>
          </a:prstGeom>
        </p:spPr>
      </p:pic>
      <p:pic>
        <p:nvPicPr>
          <p:cNvPr id="65" name="그림 6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620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05" name="이등변 삼각형 104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06" name="이등변 삼각형 105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0" name="모서리가 둥근 직사각형 99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7789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46705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월 평균 임금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 평균 근로시간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 평균 임금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주 평균 근로시간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311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9561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247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만원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 smtClean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시간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296" y="2974342"/>
            <a:ext cx="3068617" cy="153113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5082" y="2974342"/>
            <a:ext cx="3016590" cy="153826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9687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44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89590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평균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39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시간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91" name="그림 90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96941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0633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409067"/>
            <a:chOff x="2061625" y="2610705"/>
            <a:chExt cx="6426492" cy="340906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4"/>
              <a:ext cx="6256136" cy="27299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386694"/>
              <a:chOff x="2427787" y="3153455"/>
              <a:chExt cx="5741126" cy="2386694"/>
            </a:xfrm>
          </p:grpSpPr>
          <p:graphicFrame>
            <p:nvGraphicFramePr>
              <p:cNvPr id="116" name="차트 115"/>
              <p:cNvGraphicFramePr/>
              <p:nvPr>
                <p:extLst>
                  <p:ext uri="{D42A27DB-BD31-4B8C-83A1-F6EECF244321}">
                    <p14:modId xmlns:p14="http://schemas.microsoft.com/office/powerpoint/2010/main" val="3829474954"/>
                  </p:ext>
                </p:extLst>
              </p:nvPr>
            </p:nvGraphicFramePr>
            <p:xfrm>
              <a:off x="2464555" y="3617629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117" name="차트 116"/>
              <p:cNvGraphicFramePr/>
              <p:nvPr>
                <p:extLst>
                  <p:ext uri="{D42A27DB-BD31-4B8C-83A1-F6EECF244321}">
                    <p14:modId xmlns:p14="http://schemas.microsoft.com/office/powerpoint/2010/main" val="2643379543"/>
                  </p:ext>
                </p:extLst>
              </p:nvPr>
            </p:nvGraphicFramePr>
            <p:xfrm>
              <a:off x="5480816" y="3617059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378197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미혼</a:t>
                </a:r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55%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28682" y="3378197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미혼</a:t>
                </a:r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55%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819717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3598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3598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87852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Pie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pic>
        <p:nvPicPr>
          <p:cNvPr id="65" name="그림 6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10" name="그림 10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" name="그림 6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문의게시판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림 5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그림 4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00356" y="3653879"/>
            <a:ext cx="243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4" name="그림 4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그림 5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그림 6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그림 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림 4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30745"/>
              </p:ext>
            </p:extLst>
          </p:nvPr>
        </p:nvGraphicFramePr>
        <p:xfrm>
          <a:off x="3441964" y="3252815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783863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783863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783863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3458838" y="2352127"/>
            <a:ext cx="1695137" cy="261610"/>
            <a:chOff x="3458838" y="2562060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505419" y="2565564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58838" y="2562060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1900573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4534635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422543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10175" y="1703426"/>
            <a:ext cx="5091606" cy="4783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6490019" y="1983294"/>
            <a:ext cx="90031" cy="91657"/>
            <a:chOff x="6490019" y="2193227"/>
            <a:chExt cx="90031" cy="91657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490019" y="2193227"/>
              <a:ext cx="89901" cy="899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493901" y="2193227"/>
              <a:ext cx="86149" cy="916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1866644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803798" y="2336807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2095500" y="2991625"/>
            <a:ext cx="4385166" cy="923251"/>
            <a:chOff x="2095500" y="3234810"/>
            <a:chExt cx="4385166" cy="923251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229075" y="3234810"/>
              <a:ext cx="4251591" cy="491927"/>
              <a:chOff x="2328771" y="3222410"/>
              <a:chExt cx="4251591" cy="491927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59" y="3444293"/>
                <a:ext cx="415160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6302456" y="3544985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095500" y="39147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1771485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2030928" y="2414253"/>
            <a:ext cx="4449739" cy="824110"/>
            <a:chOff x="2030928" y="2624186"/>
            <a:chExt cx="4449739" cy="82411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47447" y="262418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44262" y="2856122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8901" y="2624186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출생연도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67348" y="2856387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2030928" y="3210601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21401" y="2624186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9848" y="2856387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83446" y="278340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295877" y="400121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2483665" y="4066706"/>
            <a:ext cx="459560" cy="167619"/>
            <a:chOff x="2483665" y="4276639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3173523" y="4066706"/>
            <a:ext cx="459560" cy="167619"/>
            <a:chOff x="3173523" y="4276639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3863381" y="4066706"/>
            <a:ext cx="459560" cy="167619"/>
            <a:chOff x="3863381" y="4276639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4307845"/>
              <a:ext cx="90000" cy="90000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76007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553239" y="4066706"/>
            <a:ext cx="459560" cy="167619"/>
            <a:chOff x="4553239" y="4276639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4307845"/>
              <a:ext cx="90000" cy="900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5243096" y="4066706"/>
            <a:ext cx="459560" cy="167619"/>
            <a:chOff x="5243096" y="4276639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4276639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4307845"/>
              <a:ext cx="90000" cy="90000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36650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95877" y="460764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2483665" y="4673131"/>
            <a:ext cx="459560" cy="167619"/>
            <a:chOff x="2483665" y="4883064"/>
            <a:chExt cx="459560" cy="16761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3173523" y="4673131"/>
            <a:ext cx="459560" cy="167619"/>
            <a:chOff x="3173523" y="4883064"/>
            <a:chExt cx="459560" cy="16761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3863381" y="4673131"/>
            <a:ext cx="459560" cy="167619"/>
            <a:chOff x="3863381" y="4883064"/>
            <a:chExt cx="459560" cy="16761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4553239" y="4673131"/>
            <a:ext cx="459560" cy="167619"/>
            <a:chOff x="4553239" y="4883064"/>
            <a:chExt cx="459560" cy="16761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4914270"/>
              <a:ext cx="90000" cy="9000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5243096" y="4673131"/>
            <a:ext cx="459560" cy="167619"/>
            <a:chOff x="5243096" y="4883064"/>
            <a:chExt cx="459560" cy="16761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488306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4914270"/>
              <a:ext cx="90000" cy="90000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96975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가족 관계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95877" y="521089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2483665" y="5276381"/>
            <a:ext cx="459560" cy="167619"/>
            <a:chOff x="2483665" y="5486314"/>
            <a:chExt cx="459560" cy="16761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2546588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3665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173523" y="5276381"/>
            <a:ext cx="459560" cy="167619"/>
            <a:chOff x="3173523" y="5486314"/>
            <a:chExt cx="459560" cy="167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236446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3523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863381" y="5276381"/>
            <a:ext cx="459560" cy="167619"/>
            <a:chOff x="3863381" y="5486314"/>
            <a:chExt cx="459560" cy="16761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3926304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381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553239" y="5276381"/>
            <a:ext cx="459560" cy="167619"/>
            <a:chOff x="4553239" y="5486314"/>
            <a:chExt cx="459560" cy="1676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16162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3239" y="5517520"/>
              <a:ext cx="90000" cy="90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5243096" y="5276381"/>
            <a:ext cx="459560" cy="167619"/>
            <a:chOff x="5243096" y="5486314"/>
            <a:chExt cx="459560" cy="167619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5306019" y="5486314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43096" y="5517520"/>
              <a:ext cx="90000" cy="90000"/>
            </a:xfrm>
            <a:prstGeom prst="rect">
              <a:avLst/>
            </a:prstGeom>
          </p:spPr>
        </p:pic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575199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좋지 않음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좋지 않음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좋음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339248" y="5767214"/>
            <a:ext cx="19808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 장에 이어서 </a:t>
            </a:r>
            <a:r>
              <a:rPr lang="en-US" altLang="ko-KR" sz="1000" dirty="0" smtClean="0">
                <a:solidFill>
                  <a:srgbClr val="C0000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…</a:t>
            </a:r>
            <a:endParaRPr lang="ko-KR" altLang="en-US" sz="1000" dirty="0">
              <a:solidFill>
                <a:srgbClr val="C00000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46631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2798"/>
              </p:ext>
            </p:extLst>
          </p:nvPr>
        </p:nvGraphicFramePr>
        <p:xfrm>
          <a:off x="8840764" y="711200"/>
          <a:ext cx="3287735" cy="523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생년월일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en-US" altLang="ko-KR" sz="5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비회원인 경우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회원이며 처음 해당 서비스를 이용하는 경우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팝업으로 정보 입력 필수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500" kern="1200" baseline="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회원이며 정보 입력한 이력이 있는 경우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 단계를 건너뛰고 바로 결과 확인 페이지로 이동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 정보 수정은 회원정보 수정에서 가능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 미만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재학 또는 중퇴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대학교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대학원 재학 또는 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경제적 안정성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사회적 관계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 관계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5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 계발을 위한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신체적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여가 활동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활동은 한 달을 기준으로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(6~10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(11~15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(16~20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(21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이상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횟수로 선택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현재 삶의 만족도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0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DD62577-C6B1-431B-A0EF-F0C8440EE718}"/>
              </a:ext>
            </a:extLst>
          </p:cNvPr>
          <p:cNvSpPr txBox="1"/>
          <p:nvPr/>
        </p:nvSpPr>
        <p:spPr>
          <a:xfrm>
            <a:off x="5181454" y="2670673"/>
            <a:ext cx="50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입력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D62577-C6B1-431B-A0EF-F0C8440EE718}"/>
              </a:ext>
            </a:extLst>
          </p:cNvPr>
          <p:cNvSpPr txBox="1"/>
          <p:nvPr/>
        </p:nvSpPr>
        <p:spPr>
          <a:xfrm>
            <a:off x="2314429" y="2670673"/>
            <a:ext cx="508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입력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2696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43903"/>
              </p:ext>
            </p:extLst>
          </p:nvPr>
        </p:nvGraphicFramePr>
        <p:xfrm>
          <a:off x="8840764" y="711200"/>
          <a:ext cx="3287735" cy="3213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 계발을 위한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신체적 활동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여가 활동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활동은 한 달을 기준으로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이하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2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(6~10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3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(11~15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4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(16~20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, 5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점 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(21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 이상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횟수로 선택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현재 삶의 만족도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 척도로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175" y="2012331"/>
            <a:ext cx="5091606" cy="3851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3263523" y="5201706"/>
            <a:ext cx="2157015" cy="376948"/>
            <a:chOff x="1788035" y="6786231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6786231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6828511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83485" y="525856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2295877" y="323482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3300316"/>
            <a:ext cx="459560" cy="167619"/>
            <a:chOff x="401233" y="4509508"/>
            <a:chExt cx="459560" cy="167619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3300316"/>
            <a:ext cx="459560" cy="167619"/>
            <a:chOff x="401233" y="4509508"/>
            <a:chExt cx="459560" cy="167619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3300316"/>
            <a:ext cx="459560" cy="167619"/>
            <a:chOff x="401233" y="4509508"/>
            <a:chExt cx="459560" cy="167619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99368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신체적 활동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가벼운 산책 또는 운동을 모두 포함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3300316"/>
            <a:ext cx="459560" cy="167619"/>
            <a:chOff x="401233" y="4509508"/>
            <a:chExt cx="459560" cy="167619"/>
          </a:xfrm>
        </p:grpSpPr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3" name="그림 24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3300316"/>
            <a:ext cx="459560" cy="167619"/>
            <a:chOff x="401233" y="4509508"/>
            <a:chExt cx="459560" cy="167619"/>
          </a:xfrm>
        </p:grpSpPr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6" name="그림 24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354677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 활동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–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취미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동호회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,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여행과 같은 여가 생활을 모두 포함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2310368" y="3773042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3853401"/>
            <a:ext cx="459560" cy="167619"/>
            <a:chOff x="401233" y="4509508"/>
            <a:chExt cx="459560" cy="167619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1" name="그림 250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3853401"/>
            <a:ext cx="459560" cy="167619"/>
            <a:chOff x="401233" y="4509508"/>
            <a:chExt cx="459560" cy="167619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4" name="그림 25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3853401"/>
            <a:ext cx="459560" cy="167619"/>
            <a:chOff x="401233" y="4509508"/>
            <a:chExt cx="459560" cy="167619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57" name="그림 25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3853401"/>
            <a:ext cx="459560" cy="167619"/>
            <a:chOff x="401233" y="4509508"/>
            <a:chExt cx="459560" cy="167619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60" name="그림 25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3853401"/>
            <a:ext cx="459560" cy="167619"/>
            <a:chOff x="401233" y="4509508"/>
            <a:chExt cx="459560" cy="167619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63" name="그림 26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249718"/>
            <a:ext cx="43374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삶의 만족도를 </a:t>
            </a:r>
            <a:r>
              <a:rPr lang="en-US" altLang="ko-KR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10</a:t>
            </a:r>
            <a:r>
              <a:rPr lang="ko-KR" altLang="en-US" sz="8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척도로 입력해 주세요</a:t>
            </a:r>
            <a:endParaRPr lang="ko-KR" altLang="en-US" sz="11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06" name="직사각형 305"/>
          <p:cNvSpPr/>
          <p:nvPr/>
        </p:nvSpPr>
        <p:spPr>
          <a:xfrm>
            <a:off x="2295877" y="268237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2747866"/>
            <a:ext cx="459560" cy="167619"/>
            <a:chOff x="401233" y="4509508"/>
            <a:chExt cx="459560" cy="167619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09" name="그림 30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2747866"/>
            <a:ext cx="459560" cy="167619"/>
            <a:chOff x="401233" y="4509508"/>
            <a:chExt cx="459560" cy="167619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2" name="그림 31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2747866"/>
            <a:ext cx="459560" cy="167619"/>
            <a:chOff x="401233" y="4509508"/>
            <a:chExt cx="459560" cy="167619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5" name="그림 314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44123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자기계발 활동</a:t>
            </a:r>
            <a:endParaRPr lang="ko-KR" altLang="en-US" sz="8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2747866"/>
            <a:ext cx="459560" cy="167619"/>
            <a:chOff x="401233" y="4509508"/>
            <a:chExt cx="459560" cy="167619"/>
          </a:xfrm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9" name="그림 31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2747866"/>
            <a:ext cx="459560" cy="167619"/>
            <a:chOff x="401233" y="4509508"/>
            <a:chExt cx="459560" cy="167619"/>
          </a:xfrm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22" name="그림 3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02" name="직사각형 101"/>
          <p:cNvSpPr/>
          <p:nvPr/>
        </p:nvSpPr>
        <p:spPr>
          <a:xfrm>
            <a:off x="2253098" y="4470445"/>
            <a:ext cx="430564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17163" y="4542492"/>
            <a:ext cx="442934" cy="167619"/>
            <a:chOff x="401233" y="4509508"/>
            <a:chExt cx="442934" cy="16761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823236" y="4542492"/>
            <a:ext cx="442934" cy="167619"/>
            <a:chOff x="401233" y="4509508"/>
            <a:chExt cx="442934" cy="167619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229309" y="4542492"/>
            <a:ext cx="442934" cy="167619"/>
            <a:chOff x="401233" y="4509508"/>
            <a:chExt cx="442934" cy="167619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635382" y="4542492"/>
            <a:ext cx="442934" cy="167619"/>
            <a:chOff x="401233" y="4509508"/>
            <a:chExt cx="442934" cy="167619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041455" y="4542492"/>
            <a:ext cx="442934" cy="167619"/>
            <a:chOff x="401233" y="4509508"/>
            <a:chExt cx="442934" cy="167619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447528" y="4542492"/>
            <a:ext cx="442934" cy="167619"/>
            <a:chOff x="401233" y="4509508"/>
            <a:chExt cx="442934" cy="167619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6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853601" y="4542492"/>
            <a:ext cx="442934" cy="167619"/>
            <a:chOff x="401233" y="4509508"/>
            <a:chExt cx="442934" cy="16761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7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59674" y="4542492"/>
            <a:ext cx="442934" cy="167619"/>
            <a:chOff x="401233" y="4509508"/>
            <a:chExt cx="442934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8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665747" y="4542492"/>
            <a:ext cx="442934" cy="167619"/>
            <a:chOff x="401233" y="4509508"/>
            <a:chExt cx="442934" cy="16761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9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6071820" y="4542492"/>
            <a:ext cx="494716" cy="189502"/>
            <a:chOff x="401233" y="4509508"/>
            <a:chExt cx="494716" cy="18950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47530" y="4509508"/>
              <a:ext cx="448419" cy="1895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</a:t>
              </a:r>
              <a:r>
                <a:rPr lang="ko-KR" alt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069859" y="234382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069859" y="422977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2112576"/>
            <a:ext cx="433740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한 달에 활동하는 횟수를 입력해 주세요</a:t>
            </a:r>
            <a:endParaRPr lang="en-US" altLang="ko-KR" sz="700" dirty="0" smtClean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이하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(6~10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(11~15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(16~20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(21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 이상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5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79763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로딩화면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5540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로딩 화면</a:t>
                      </a: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9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63500" y="1415284"/>
            <a:ext cx="8578579" cy="5326864"/>
          </a:xfrm>
          <a:prstGeom prst="rect">
            <a:avLst/>
          </a:prstGeom>
          <a:solidFill>
            <a:srgbClr val="4545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17905" t="10074" r="20673" b="12131"/>
          <a:stretch/>
        </p:blipFill>
        <p:spPr>
          <a:xfrm>
            <a:off x="66676" y="1438608"/>
            <a:ext cx="8553450" cy="527651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16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410106" y="2536278"/>
            <a:ext cx="7792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님의 현재 삶의 만족도는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이며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같은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[ 20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 초반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남자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 4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 졸업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]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의 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조건을 가진 사람들을 분석한 데이터로 예측된 삶의 만족도는 </a:t>
            </a:r>
            <a:r>
              <a:rPr lang="en-US" altLang="ko-KR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입니다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818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776307"/>
              </p:ext>
            </p:extLst>
          </p:nvPr>
        </p:nvGraphicFramePr>
        <p:xfrm>
          <a:off x="8840764" y="711200"/>
          <a:ext cx="3287735" cy="4674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회우너가입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로그아웃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버튼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사용자가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사용자가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입력한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정보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사용자가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만족도와 데이터 분석 결과로 나온 점수를 그래프로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경제적 안정성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자기계발 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신체적 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여가활동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사회적 관계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가족관계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가지 항목을 출력하며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그래프는 꺾은 선 그래프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비교 대상의 그래프는 막대 그래프로 표현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이름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96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점수가 비교 점수보다 낮았던 항목을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2324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2378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  <a:endParaRPr lang="ko-KR" altLang="en-US" sz="1400" kern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5166801" y="237315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5668428" y="266231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6272065" y="282445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484087" y="139492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630014404"/>
              </p:ext>
            </p:extLst>
          </p:nvPr>
        </p:nvGraphicFramePr>
        <p:xfrm>
          <a:off x="2336067" y="3684239"/>
          <a:ext cx="4169386" cy="2133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673429" y="4056156"/>
            <a:ext cx="720479" cy="330586"/>
            <a:chOff x="2125585" y="4208577"/>
            <a:chExt cx="882880" cy="405103"/>
          </a:xfrm>
        </p:grpSpPr>
        <p:sp>
          <p:nvSpPr>
            <p:cNvPr id="11" name="사각형 설명선 10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307839" y="3821691"/>
            <a:ext cx="720479" cy="330586"/>
            <a:chOff x="2125585" y="4208577"/>
            <a:chExt cx="882880" cy="405103"/>
          </a:xfrm>
        </p:grpSpPr>
        <p:sp>
          <p:nvSpPr>
            <p:cNvPr id="81" name="사각형 설명선 80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923186" y="3592414"/>
            <a:ext cx="720479" cy="330586"/>
            <a:chOff x="2125585" y="4208577"/>
            <a:chExt cx="882880" cy="405103"/>
          </a:xfrm>
        </p:grpSpPr>
        <p:sp>
          <p:nvSpPr>
            <p:cNvPr id="84" name="사각형 설명선 83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5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538606" y="4029542"/>
            <a:ext cx="720479" cy="330586"/>
            <a:chOff x="2125585" y="4208577"/>
            <a:chExt cx="882880" cy="405103"/>
          </a:xfrm>
        </p:grpSpPr>
        <p:sp>
          <p:nvSpPr>
            <p:cNvPr id="87" name="사각형 설명선 86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3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83976" y="3808717"/>
            <a:ext cx="720479" cy="330586"/>
            <a:chOff x="2125585" y="4208577"/>
            <a:chExt cx="882880" cy="405103"/>
          </a:xfrm>
        </p:grpSpPr>
        <p:sp>
          <p:nvSpPr>
            <p:cNvPr id="90" name="사각형 설명선 89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2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5810054" y="3594541"/>
            <a:ext cx="720479" cy="330586"/>
            <a:chOff x="2125585" y="4208577"/>
            <a:chExt cx="882880" cy="405103"/>
          </a:xfrm>
        </p:grpSpPr>
        <p:sp>
          <p:nvSpPr>
            <p:cNvPr id="93" name="사각형 설명선 92"/>
            <p:cNvSpPr/>
            <p:nvPr/>
          </p:nvSpPr>
          <p:spPr>
            <a:xfrm>
              <a:off x="2250174" y="4208577"/>
              <a:ext cx="633704" cy="405103"/>
            </a:xfrm>
            <a:prstGeom prst="wedgeRectCallout">
              <a:avLst/>
            </a:prstGeom>
            <a:solidFill>
              <a:schemeClr val="bg1"/>
            </a:solidFill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125585" y="4258343"/>
              <a:ext cx="882880" cy="33943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4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/>
              </a:r>
              <a:b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</a:b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점수 </a:t>
              </a:r>
              <a:r>
                <a:rPr lang="en-US" altLang="ko-KR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5</a:t>
              </a:r>
              <a:r>
                <a:rPr lang="ko-KR" altLang="en-US" sz="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552328" y="5948792"/>
            <a:ext cx="7792600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과 같은 조건을 가진 사람들에 비하여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자기 계발 활동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r>
              <a:rPr lang="en-US" altLang="ko-KR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/ </a:t>
            </a:r>
            <a:r>
              <a:rPr lang="ko-KR" altLang="en-US" sz="11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가족관계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/>
            </a:r>
            <a:b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</a:b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위와 같은 항목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의</a:t>
            </a:r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개선이 필요합니다</a:t>
            </a:r>
            <a:r>
              <a:rPr lang="en-US" altLang="ko-K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339380" y="347076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891830" y="579486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2501305" y="601394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6702481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2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86480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64858"/>
              </p:ext>
            </p:extLst>
          </p:nvPr>
        </p:nvGraphicFramePr>
        <p:xfrm>
          <a:off x="8840764" y="711200"/>
          <a:ext cx="3287735" cy="201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조건을 대입하였을 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만족도에 큰 영향을 미치는 요인을 순위별로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항목명과 수치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 중 상위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개를 순위별로 나열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향상을 위한 개선 방안으로 추천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 이름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164736" y="1148178"/>
            <a:ext cx="8298328" cy="268192"/>
            <a:chOff x="164736" y="1148178"/>
            <a:chExt cx="8298328" cy="268192"/>
          </a:xfrm>
        </p:grpSpPr>
        <p:sp>
          <p:nvSpPr>
            <p:cNvPr id="66" name="사각형: 둥근 모서리 30">
              <a:extLst>
                <a:ext uri="{FF2B5EF4-FFF2-40B4-BE49-F238E27FC236}">
                  <a16:creationId xmlns:a16="http://schemas.microsoft.com/office/drawing/2014/main" id="{A31CCB69-2EA5-45A7-821D-988721F29ECB}"/>
                </a:ext>
              </a:extLst>
            </p:cNvPr>
            <p:cNvSpPr/>
            <p:nvPr/>
          </p:nvSpPr>
          <p:spPr>
            <a:xfrm>
              <a:off x="953435" y="1148178"/>
              <a:ext cx="7509629" cy="268192"/>
            </a:xfrm>
            <a:prstGeom prst="roundRect">
              <a:avLst>
                <a:gd name="adj" fmla="val 50000"/>
              </a:avLst>
            </a:prstGeom>
            <a:solidFill>
              <a:srgbClr val="F1F3F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5" name="그림 74" descr="스크린샷, 직사각형, 블랙, 흑백이(가) 표시된 사진&#10;&#10;자동 생성된 설명">
              <a:extLst>
                <a:ext uri="{FF2B5EF4-FFF2-40B4-BE49-F238E27FC236}">
                  <a16:creationId xmlns:a16="http://schemas.microsoft.com/office/drawing/2014/main" id="{345809CC-1E51-4EE0-8061-D6117D95E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428" y="1222108"/>
              <a:ext cx="96487" cy="128649"/>
            </a:xfrm>
            <a:prstGeom prst="rect">
              <a:avLst/>
            </a:prstGeom>
          </p:spPr>
        </p:pic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992D81B-4A11-4C0B-ACDF-27B59FACA1C4}"/>
                </a:ext>
              </a:extLst>
            </p:cNvPr>
            <p:cNvGrpSpPr/>
            <p:nvPr/>
          </p:nvGrpSpPr>
          <p:grpSpPr>
            <a:xfrm>
              <a:off x="164736" y="1158018"/>
              <a:ext cx="663737" cy="208800"/>
              <a:chOff x="164736" y="1158018"/>
              <a:chExt cx="663737" cy="208800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046713E0-E288-40D7-8AE4-E9DA515F1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736" y="1178474"/>
                <a:ext cx="188925" cy="173182"/>
              </a:xfrm>
              <a:prstGeom prst="rect">
                <a:avLst/>
              </a:prstGeom>
            </p:spPr>
          </p:pic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B252D1EC-1310-46EF-80D7-56B6CB6B8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5392" y="1158018"/>
                <a:ext cx="204860" cy="208800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8732865B-8ADA-4D75-B70B-A900F3810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059" y="1165725"/>
                <a:ext cx="220414" cy="188925"/>
              </a:xfrm>
              <a:prstGeom prst="rect">
                <a:avLst/>
              </a:prstGeom>
            </p:spPr>
          </p:pic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9F98E8-8A80-46F1-A21E-07A9C8C1AACF}"/>
                </a:ext>
              </a:extLst>
            </p:cNvPr>
            <p:cNvSpPr txBox="1"/>
            <p:nvPr/>
          </p:nvSpPr>
          <p:spPr>
            <a:xfrm>
              <a:off x="1173318" y="1160061"/>
              <a:ext cx="140936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www.myzeneration.com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2518637" y="2248375"/>
            <a:ext cx="38019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만족도를 높이는 방법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388257" y="2741338"/>
            <a:ext cx="4631078" cy="2510823"/>
            <a:chOff x="2104061" y="4112606"/>
            <a:chExt cx="4631078" cy="25108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2104061" y="4112606"/>
              <a:ext cx="4631078" cy="25108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sx="95000" sy="95000" algn="ctr" rotWithShape="0">
                <a:schemeClr val="bg2">
                  <a:lumMod val="1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582677" y="4289691"/>
              <a:ext cx="3289375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582678" y="4668786"/>
              <a:ext cx="2770372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2582678" y="5047881"/>
              <a:ext cx="1584510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2582677" y="5426976"/>
              <a:ext cx="2227447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582678" y="5806071"/>
              <a:ext cx="1941697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2582678" y="6185166"/>
              <a:ext cx="579622" cy="22740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4303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사회적 관계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4684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경제적 안정성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057671"/>
              <a:ext cx="187833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신체적 </a:t>
              </a:r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활동</a:t>
              </a:r>
            </a:p>
            <a:p>
              <a:pPr marL="0" defTabSz="914400" rtl="0" eaLnBrk="1" latinLnBrk="1" hangingPunct="1"/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43867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자기계발 활동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582729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가족관계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2599821" y="6200671"/>
              <a:ext cx="187833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800" dirty="0" smtClean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활동</a:t>
              </a:r>
              <a:endParaRPr lang="ko-KR" altLang="en-US" sz="8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5859142" y="432615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5340982" y="4684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22%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144642" y="5065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8%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784722" y="5446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15%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4502782" y="581967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11%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F8D8163-65DE-4813-87CC-1410A61CDA54}"/>
                </a:ext>
              </a:extLst>
            </p:cNvPr>
            <p:cNvSpPr txBox="1"/>
            <p:nvPr/>
          </p:nvSpPr>
          <p:spPr>
            <a:xfrm>
              <a:off x="3131182" y="6208291"/>
              <a:ext cx="4248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en-US" altLang="ko-KR" sz="700" dirty="0" smtClean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2%</a:t>
              </a:r>
              <a:endParaRPr lang="ko-KR" altLang="en-US" sz="700" kern="12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2372630" y="26268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1123950" y="6227588"/>
            <a:ext cx="65913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 님의 항목별 점수와 </a:t>
            </a:r>
            <a:endParaRPr lang="en-US" altLang="ko-K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각 항목이 삶의 만족도에 미치는 영향력을 분석한 결과</a:t>
            </a:r>
            <a:endParaRPr lang="en-US" altLang="ko-KR" sz="11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다음과 같은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항목들을 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향상을 위한 개선 방안으로 추천</a:t>
            </a:r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드립니다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1828800" y="5408772"/>
            <a:ext cx="518160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사회적 관계</a:t>
            </a:r>
            <a:endParaRPr lang="en-US" altLang="ko-KR" sz="13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경제적 안정성</a:t>
            </a:r>
            <a:endParaRPr lang="en-US" altLang="ko-KR" sz="1300" dirty="0" smtClean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</a:t>
            </a:r>
            <a:r>
              <a:rPr lang="en-US" altLang="ko-KR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 </a:t>
            </a:r>
            <a:r>
              <a:rPr lang="ko-KR" altLang="en-US" sz="13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신체적 </a:t>
            </a:r>
            <a:r>
              <a:rPr lang="ko-KR" altLang="en-US" sz="13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활동</a:t>
            </a:r>
            <a:endParaRPr lang="en-US" altLang="ko-KR" sz="13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5153292" y="540124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3399307" y="60815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40196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6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8099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026836"/>
              </p:ext>
            </p:extLst>
          </p:nvPr>
        </p:nvGraphicFramePr>
        <p:xfrm>
          <a:off x="8840764" y="711200"/>
          <a:ext cx="3287735" cy="5545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 클릭 시 바로 그래프 노출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여가생활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 평균 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Line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kern="120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기준별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비중이 높은 항목과 수치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75431" y="2735684"/>
            <a:ext cx="6985342" cy="2986943"/>
            <a:chOff x="2136391" y="3010004"/>
            <a:chExt cx="6985342" cy="2986943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4"/>
              <a:ext cx="6256136" cy="27538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440822" y="3972128"/>
              <a:ext cx="268091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413837" y="4424018"/>
              <a:ext cx="2433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42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393079" y="3045516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86156" y="3081231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7564490" y="3846002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2054397"/>
            <a:chOff x="109144" y="2793574"/>
            <a:chExt cx="1534527" cy="205439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05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647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295061" y="273721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79307" y="1414531"/>
            <a:ext cx="8688770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703" y="3110465"/>
            <a:ext cx="4099269" cy="2086235"/>
          </a:xfrm>
          <a:prstGeom prst="rect">
            <a:avLst/>
          </a:prstGeom>
        </p:spPr>
      </p:pic>
      <p:pic>
        <p:nvPicPr>
          <p:cNvPr id="79" name="그림 7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그룹 93"/>
          <p:cNvGrpSpPr/>
          <p:nvPr/>
        </p:nvGrpSpPr>
        <p:grpSpPr>
          <a:xfrm>
            <a:off x="63500" y="1768200"/>
            <a:ext cx="1726858" cy="5019949"/>
            <a:chOff x="63500" y="1768200"/>
            <a:chExt cx="1726858" cy="501994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1768200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96" name="그룹 95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12" name="이등변 삼각형 111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99" name="그룹 98"/>
            <p:cNvGrpSpPr/>
            <p:nvPr/>
          </p:nvGrpSpPr>
          <p:grpSpPr>
            <a:xfrm>
              <a:off x="109144" y="2822149"/>
              <a:ext cx="1534527" cy="2079217"/>
              <a:chOff x="109144" y="2793574"/>
              <a:chExt cx="1534527" cy="2079217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2540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8956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47736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98863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여가생활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Bar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1877998" y="2484011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여가생활 </a:t>
            </a:r>
            <a:r>
              <a:rPr lang="ko-KR" altLang="en-US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5260038" y="2490966"/>
            <a:ext cx="24228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 만족도</a:t>
            </a:r>
            <a:endParaRPr lang="en-US" altLang="ko-KR" sz="12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200342" y="5380409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46501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807592" y="229949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5199214" y="224250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78314" y="2781405"/>
            <a:ext cx="3136014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5331114" y="2781405"/>
            <a:ext cx="3136014" cy="254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2673" y="2967884"/>
            <a:ext cx="2722676" cy="1379173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7373" y="2967884"/>
            <a:ext cx="2722676" cy="137917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29658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2231248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2933" y="4533536"/>
            <a:ext cx="26809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남성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33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050979-53A4-4523-ABEB-B71A401DF8E5}"/>
              </a:ext>
            </a:extLst>
          </p:cNvPr>
          <p:cNvSpPr txBox="1"/>
          <p:nvPr/>
        </p:nvSpPr>
        <p:spPr>
          <a:xfrm>
            <a:off x="5574523" y="4853912"/>
            <a:ext cx="2433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여성</a:t>
            </a:r>
            <a:r>
              <a: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: </a:t>
            </a:r>
            <a:r>
              <a:rPr lang="ko-KR" altLang="en-US" sz="12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ko-KR" altLang="en-US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12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42</a:t>
            </a:r>
            <a:r>
              <a:rPr lang="en-US" altLang="ko-KR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%</a:t>
            </a:r>
            <a:endParaRPr lang="en-US" altLang="ko-KR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8028364" y="2620550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%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65" name="그림 6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543684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통계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분석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3639640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2190301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서비스 소개</a:t>
            </a:r>
            <a:endParaRPr lang="ko-KR" altLang="en-US" sz="105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326836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3050</Words>
  <Application>Microsoft Office PowerPoint</Application>
  <PresentationFormat>와이드스크린</PresentationFormat>
  <Paragraphs>997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민정</cp:lastModifiedBy>
  <cp:revision>1926</cp:revision>
  <dcterms:created xsi:type="dcterms:W3CDTF">2023-05-26T05:47:42Z</dcterms:created>
  <dcterms:modified xsi:type="dcterms:W3CDTF">2023-09-06T17:45:01Z</dcterms:modified>
</cp:coreProperties>
</file>