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3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4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9" r:id="rId2"/>
    <p:sldId id="300" r:id="rId3"/>
    <p:sldId id="416" r:id="rId4"/>
    <p:sldId id="417" r:id="rId5"/>
    <p:sldId id="384" r:id="rId6"/>
    <p:sldId id="385" r:id="rId7"/>
    <p:sldId id="427" r:id="rId8"/>
    <p:sldId id="418" r:id="rId9"/>
    <p:sldId id="425" r:id="rId10"/>
    <p:sldId id="426" r:id="rId11"/>
    <p:sldId id="419" r:id="rId12"/>
    <p:sldId id="422" r:id="rId13"/>
    <p:sldId id="420" r:id="rId14"/>
    <p:sldId id="421" r:id="rId15"/>
    <p:sldId id="423" r:id="rId16"/>
    <p:sldId id="357" r:id="rId17"/>
    <p:sldId id="392" r:id="rId18"/>
    <p:sldId id="393" r:id="rId19"/>
    <p:sldId id="389" r:id="rId20"/>
    <p:sldId id="400" r:id="rId21"/>
    <p:sldId id="401" r:id="rId22"/>
    <p:sldId id="399" r:id="rId23"/>
    <p:sldId id="398" r:id="rId24"/>
    <p:sldId id="405" r:id="rId25"/>
    <p:sldId id="414" r:id="rId26"/>
    <p:sldId id="415" r:id="rId27"/>
    <p:sldId id="394" r:id="rId28"/>
    <p:sldId id="395" r:id="rId29"/>
    <p:sldId id="397" r:id="rId30"/>
    <p:sldId id="3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6DD"/>
    <a:srgbClr val="FFC000"/>
    <a:srgbClr val="001236"/>
    <a:srgbClr val="000D26"/>
    <a:srgbClr val="001848"/>
    <a:srgbClr val="E6EDFA"/>
    <a:srgbClr val="D7E2F7"/>
    <a:srgbClr val="595959"/>
    <a:srgbClr val="186DD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 autoAdjust="0"/>
    <p:restoredTop sz="96005" autoAdjust="0"/>
  </p:normalViewPr>
  <p:slideViewPr>
    <p:cSldViewPr snapToGrid="0">
      <p:cViewPr>
        <p:scale>
          <a:sx n="75" d="100"/>
          <a:sy n="7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65260060901397"/>
          <c:y val="0.10334527286905722"/>
          <c:w val="0.63452111812781475"/>
          <c:h val="0.679013732668948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35-4EC9-8226-FA51F29B4E1D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35-4EC9-8226-FA51F29B4E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35-4EC9-8226-FA51F29B4E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46-43A8-AE95-B35508ABE027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46-43A8-AE95-B35508ABE02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46-43A8-AE95-B35508ABE027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46-43A8-AE95-B35508ABE027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46-43A8-AE95-B35508ABE027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46-43A8-AE95-B35508ABE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06-4B36-9000-5D833973B72D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06-4B36-9000-5D833973B72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06-4B36-9000-5D833973B72D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06-4B36-9000-5D833973B72D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06-4B36-9000-5D833973B72D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06-4B36-9000-5D833973B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1B-44A6-8458-6027E78D0FD0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B-44A6-8458-6027E78D0FD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1B-44A6-8458-6027E78D0FD0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1B-44A6-8458-6027E78D0FD0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1B-44A6-8458-6027E78D0FD0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1B-44A6-8458-6027E78D0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C-4336-BB4F-16AF3E6BE7BB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C-4336-BB4F-16AF3E6BE7B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C-4336-BB4F-16AF3E6BE7BB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9C-4336-BB4F-16AF3E6BE7BB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9C-4336-BB4F-16AF3E6BE7BB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9C-4336-BB4F-16AF3E6BE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E-46BD-A5FA-05F9512E2BB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E-46BD-A5FA-05F9512E2B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9E-46BD-A5FA-05F9512E2B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취업률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F8-4A58-96D5-045699575715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F8-4A58-96D5-0456995757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F8-4A58-96D5-0456995757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0-4ECF-BB67-C60BBF67E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0-4ECF-BB67-C60BBF67E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300"/>
          <c:min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10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0-4ECF-BB67-C60BBF67E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0-4ECF-BB67-C60BBF67E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정규직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7-4544-9126-110E76A0B9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비정규직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7-4544-9126-110E76A0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09-496B-9362-F7306889D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09-496B-9362-F7306889D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5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5-4DFB-A120-FBD92F2A5C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C5-4DFB-A120-FBD92F2A5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2"/>
        <c:overlap val="-10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CF-4E70-AAFA-DA89B1F97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CF-4E70-AAFA-DA89B1F97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0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0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3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5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8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2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13" Type="http://schemas.openxmlformats.org/officeDocument/2006/relationships/chart" Target="../charts/chart13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hart" Target="../charts/chart11.xml"/><Relationship Id="rId4" Type="http://schemas.openxmlformats.org/officeDocument/2006/relationships/image" Target="../media/image2.png"/><Relationship Id="rId9" Type="http://schemas.openxmlformats.org/officeDocument/2006/relationships/chart" Target="../charts/chart10.xml"/><Relationship Id="rId1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chart" Target="../charts/chart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hart" Target="../charts/chart17.xml"/><Relationship Id="rId5" Type="http://schemas.openxmlformats.org/officeDocument/2006/relationships/image" Target="../media/image2.png"/><Relationship Id="rId10" Type="http://schemas.openxmlformats.org/officeDocument/2006/relationships/chart" Target="../charts/chart16.xml"/><Relationship Id="rId4" Type="http://schemas.openxmlformats.org/officeDocument/2006/relationships/image" Target="../media/image1.png"/><Relationship Id="rId9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0.xml"/><Relationship Id="rId4" Type="http://schemas.openxmlformats.org/officeDocument/2006/relationships/image" Target="../media/image1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2.xml"/><Relationship Id="rId4" Type="http://schemas.openxmlformats.org/officeDocument/2006/relationships/image" Target="../media/image1.png"/><Relationship Id="rId9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4.xml"/><Relationship Id="rId4" Type="http://schemas.openxmlformats.org/officeDocument/2006/relationships/image" Target="../media/image1.png"/><Relationship Id="rId9" Type="http://schemas.openxmlformats.org/officeDocument/2006/relationships/chart" Target="../charts/char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6.xml"/><Relationship Id="rId4" Type="http://schemas.openxmlformats.org/officeDocument/2006/relationships/image" Target="../media/image1.png"/><Relationship Id="rId9" Type="http://schemas.openxmlformats.org/officeDocument/2006/relationships/chart" Target="../charts/char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1.xm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7.xml"/><Relationship Id="rId5" Type="http://schemas.openxmlformats.org/officeDocument/2006/relationships/image" Target="../media/image3.png"/><Relationship Id="rId10" Type="http://schemas.openxmlformats.org/officeDocument/2006/relationships/chart" Target="../charts/chart6.xml"/><Relationship Id="rId4" Type="http://schemas.openxmlformats.org/officeDocument/2006/relationships/image" Target="../media/image2.pn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251256" y="3558118"/>
            <a:ext cx="1353256" cy="724448"/>
            <a:chOff x="9352163" y="3558118"/>
            <a:chExt cx="1353256" cy="7244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071912" y="3799062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 민정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ver1.0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9352163" y="3558118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DreamCatcher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3587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1-2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336385"/>
            <a:ext cx="6441508" cy="2944932"/>
            <a:chOff x="2061625" y="2610705"/>
            <a:chExt cx="6441508" cy="2944932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36391" y="2610705"/>
              <a:ext cx="15155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72276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초반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00723" y="3063831"/>
              <a:ext cx="196727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중반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매우 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281258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893259" y="3038953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68" name="차트 67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4" y="3072276"/>
              <a:ext cx="189652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후반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29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79307" y="1414532"/>
            <a:ext cx="8688771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85490"/>
            <a:ext cx="1534527" cy="3088906"/>
            <a:chOff x="109144" y="2856915"/>
            <a:chExt cx="1534527" cy="30889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39894" y="3155423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75431" y="5186760"/>
            <a:ext cx="6256136" cy="2492712"/>
            <a:chOff x="2136391" y="3062925"/>
            <a:chExt cx="6256136" cy="2492712"/>
          </a:xfrm>
        </p:grpSpPr>
        <p:sp>
          <p:nvSpPr>
            <p:cNvPr id="81" name="직사각형 80"/>
            <p:cNvSpPr/>
            <p:nvPr/>
          </p:nvSpPr>
          <p:spPr>
            <a:xfrm>
              <a:off x="2136391" y="3153455"/>
              <a:ext cx="6256136" cy="2402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2" name="차트 81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83" name="차트 82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63223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초반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24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55305" y="3062925"/>
              <a:ext cx="1653202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중반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en-US" altLang="ko-KR" sz="8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90" name="차트 89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3" y="3063223"/>
              <a:ext cx="186204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후반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114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노출되어야 하는 하위 항목이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개일 경우 레이아웃 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그래프에만 해당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343" name="그룹 342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347" name="이등변 삼각형 34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8" name="이등변 삼각형 34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2" name="모서리가 둥근 직사각형 361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364" name="직사각형 36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713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27991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92722" y="2154833"/>
            <a:ext cx="6344942" cy="4603210"/>
            <a:chOff x="2166058" y="2611457"/>
            <a:chExt cx="6344942" cy="4603210"/>
          </a:xfrm>
        </p:grpSpPr>
        <p:sp>
          <p:nvSpPr>
            <p:cNvPr id="138" name="직사각형 137"/>
            <p:cNvSpPr/>
            <p:nvPr/>
          </p:nvSpPr>
          <p:spPr>
            <a:xfrm>
              <a:off x="2169948" y="2924519"/>
              <a:ext cx="6177103" cy="1880323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2256174" y="3107213"/>
              <a:ext cx="1973572" cy="1514935"/>
              <a:chOff x="2256174" y="3090283"/>
              <a:chExt cx="1973572" cy="1514935"/>
            </a:xfrm>
          </p:grpSpPr>
          <p:graphicFrame>
            <p:nvGraphicFramePr>
              <p:cNvPr id="140" name="차트 139"/>
              <p:cNvGraphicFramePr/>
              <p:nvPr/>
            </p:nvGraphicFramePr>
            <p:xfrm>
              <a:off x="2256174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616405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275281" y="3107213"/>
              <a:ext cx="1973572" cy="1514935"/>
              <a:chOff x="4275281" y="3090283"/>
              <a:chExt cx="1973572" cy="1514935"/>
            </a:xfrm>
          </p:grpSpPr>
          <p:graphicFrame>
            <p:nvGraphicFramePr>
              <p:cNvPr id="143" name="차트 142"/>
              <p:cNvGraphicFramePr/>
              <p:nvPr/>
            </p:nvGraphicFramePr>
            <p:xfrm>
              <a:off x="4275281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4635512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cxnSp>
          <p:nvCxnSpPr>
            <p:cNvPr id="145" name="직선 연결선 144"/>
            <p:cNvCxnSpPr/>
            <p:nvPr/>
          </p:nvCxnSpPr>
          <p:spPr>
            <a:xfrm>
              <a:off x="6530965" y="3471868"/>
              <a:ext cx="0" cy="78562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6882993" y="3180697"/>
              <a:ext cx="1185000" cy="1367966"/>
              <a:chOff x="6882993" y="3250210"/>
              <a:chExt cx="1185000" cy="136796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보통</a:t>
                </a:r>
                <a:r>
                  <a:rPr lang="ko-KR" altLang="en-US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987234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만족</a:t>
                </a:r>
                <a:r>
                  <a:rPr lang="ko-KR" altLang="en-US" sz="16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70165" y="2611457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만족도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169948" y="5021282"/>
              <a:ext cx="6177103" cy="2193385"/>
              <a:chOff x="2169948" y="5021282"/>
              <a:chExt cx="6177103" cy="219338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2169948" y="5334344"/>
                <a:ext cx="6177103" cy="1880323"/>
              </a:xfrm>
              <a:prstGeom prst="rect">
                <a:avLst/>
              </a:prstGeom>
              <a:solidFill>
                <a:schemeClr val="bg1"/>
              </a:solidFill>
              <a:ln cap="flat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2256174" y="5517038"/>
                <a:ext cx="1973572" cy="1514935"/>
                <a:chOff x="2256174" y="3090283"/>
                <a:chExt cx="1973572" cy="1514935"/>
              </a:xfrm>
            </p:grpSpPr>
            <p:graphicFrame>
              <p:nvGraphicFramePr>
                <p:cNvPr id="162" name="차트 161"/>
                <p:cNvGraphicFramePr/>
                <p:nvPr/>
              </p:nvGraphicFramePr>
              <p:xfrm>
                <a:off x="2256174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1"/>
                </a:graphicData>
              </a:graphic>
            </p:graphicFrame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2616405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4275281" y="5517038"/>
                <a:ext cx="1973572" cy="1514935"/>
                <a:chOff x="4275281" y="3090283"/>
                <a:chExt cx="1973572" cy="1514935"/>
              </a:xfrm>
            </p:grpSpPr>
            <p:graphicFrame>
              <p:nvGraphicFramePr>
                <p:cNvPr id="160" name="차트 159"/>
                <p:cNvGraphicFramePr/>
                <p:nvPr/>
              </p:nvGraphicFramePr>
              <p:xfrm>
                <a:off x="4275281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4635512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여성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6530965" y="5881693"/>
                <a:ext cx="0" cy="78562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그룹 154"/>
              <p:cNvGrpSpPr/>
              <p:nvPr/>
            </p:nvGrpSpPr>
            <p:grpSpPr>
              <a:xfrm>
                <a:off x="6882993" y="5590522"/>
                <a:ext cx="1185000" cy="1367966"/>
                <a:chOff x="6882993" y="3250210"/>
                <a:chExt cx="1185000" cy="1367966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250210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남성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만족</a:t>
                  </a:r>
                  <a:r>
                    <a:rPr lang="ko-KR" altLang="en-US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987234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여성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보통</a:t>
                  </a:r>
                  <a:r>
                    <a:rPr lang="ko-KR" altLang="en-US" sz="16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70165" y="5021282"/>
                <a:ext cx="24228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34822" y="481473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6058" y="4601867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806" y="702135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903235" y="21842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903235" y="45940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57" name="이등변 삼각형 15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1" name="직사각형 140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267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18445" y="2382105"/>
            <a:ext cx="6426492" cy="3848157"/>
            <a:chOff x="2061625" y="2610705"/>
            <a:chExt cx="6426492" cy="384815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274" y="2610705"/>
              <a:ext cx="15155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취업률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8693" y="5689421"/>
              <a:ext cx="58001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55.0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en-US" altLang="ko-KR" sz="5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2393896" y="3153455"/>
              <a:ext cx="5741126" cy="2245373"/>
              <a:chOff x="2427787" y="3153455"/>
              <a:chExt cx="5741126" cy="2245373"/>
            </a:xfrm>
          </p:grpSpPr>
          <p:graphicFrame>
            <p:nvGraphicFramePr>
              <p:cNvPr id="116" name="차트 115"/>
              <p:cNvGraphicFramePr/>
              <p:nvPr/>
            </p:nvGraphicFramePr>
            <p:xfrm>
              <a:off x="2464555" y="347630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117" name="차트 116"/>
              <p:cNvGraphicFramePr/>
              <p:nvPr/>
            </p:nvGraphicFramePr>
            <p:xfrm>
              <a:off x="5480816" y="347573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427787" y="3153753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5419210" y="3153455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643539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01064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4825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56780" y="56471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6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90336"/>
              </p:ext>
            </p:extLst>
          </p:nvPr>
        </p:nvGraphicFramePr>
        <p:xfrm>
          <a:off x="8840764" y="711200"/>
          <a:ext cx="3287735" cy="940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그룹 267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89" name="이등변 삼각형 28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90" name="이등변 삼각형 28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8858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40952"/>
              </p:ext>
            </p:extLst>
          </p:nvPr>
        </p:nvGraphicFramePr>
        <p:xfrm>
          <a:off x="8840764" y="711200"/>
          <a:ext cx="3287735" cy="107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7228" y="2265954"/>
            <a:ext cx="6334773" cy="2399267"/>
            <a:chOff x="2118348" y="2610705"/>
            <a:chExt cx="6334773" cy="2399267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136391" y="2610705"/>
              <a:ext cx="6316730" cy="2399267"/>
              <a:chOff x="2136391" y="2610705"/>
              <a:chExt cx="6316730" cy="2399267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36391" y="2610705"/>
                <a:ext cx="151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 평균 임금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136391" y="2952856"/>
                <a:ext cx="6256136" cy="20571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176" name="차트 175"/>
              <p:cNvGraphicFramePr/>
              <p:nvPr>
                <p:extLst>
                  <p:ext uri="{D42A27DB-BD31-4B8C-83A1-F6EECF244321}">
                    <p14:modId xmlns:p14="http://schemas.microsoft.com/office/powerpoint/2010/main" val="4192016355"/>
                  </p:ext>
                </p:extLst>
              </p:nvPr>
            </p:nvGraphicFramePr>
            <p:xfrm>
              <a:off x="2299328" y="3144323"/>
              <a:ext cx="3348782" cy="1815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pSp>
            <p:nvGrpSpPr>
              <p:cNvPr id="177" name="그룹 176"/>
              <p:cNvGrpSpPr/>
              <p:nvPr/>
            </p:nvGrpSpPr>
            <p:grpSpPr>
              <a:xfrm>
                <a:off x="5746002" y="3465651"/>
                <a:ext cx="2707119" cy="1506101"/>
                <a:chOff x="5839309" y="3749109"/>
                <a:chExt cx="2707119" cy="1506101"/>
              </a:xfrm>
            </p:grpSpPr>
            <p:grpSp>
              <p:nvGrpSpPr>
                <p:cNvPr id="178" name="그룹 177"/>
                <p:cNvGrpSpPr/>
                <p:nvPr/>
              </p:nvGrpSpPr>
              <p:grpSpPr>
                <a:xfrm>
                  <a:off x="5873217" y="3749109"/>
                  <a:ext cx="2425817" cy="630942"/>
                  <a:chOff x="6836338" y="3250210"/>
                  <a:chExt cx="2425817" cy="630942"/>
                </a:xfrm>
              </p:grpSpPr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82AAFED9-B25B-80FE-0243-9B9B3A66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6338" y="3250210"/>
                    <a:ext cx="1185000" cy="630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남성</a:t>
                    </a:r>
                    <a:endPara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endParaRPr lang="en-US" altLang="ko-KR" sz="3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r>
                      <a:rPr lang="en-US" altLang="ko-KR" sz="2200" dirty="0">
                        <a:solidFill>
                          <a:srgbClr val="0C5BC4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260</a:t>
                    </a:r>
                    <a:r>
                      <a:rPr lang="en-US" altLang="ko-KR" sz="1200" dirty="0">
                        <a:solidFill>
                          <a:srgbClr val="0C5BC4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만원</a:t>
                    </a:r>
                    <a:endParaRPr lang="en-US" altLang="ko-KR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82AAFED9-B25B-80FE-0243-9B9B3A66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8077155" y="3250210"/>
                    <a:ext cx="1185000" cy="630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여성</a:t>
                    </a:r>
                    <a:endPara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endParaRPr lang="en-US" altLang="ko-KR" sz="3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r>
                      <a:rPr lang="en-US" altLang="ko-KR" sz="2200" dirty="0">
                        <a:solidFill>
                          <a:srgbClr val="0C5BC4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240 </a:t>
                    </a:r>
                    <a:r>
                      <a:rPr lang="ko-KR" altLang="en-US" sz="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만원</a:t>
                    </a:r>
                    <a:endParaRPr lang="en-US" altLang="ko-KR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</p:txBody>
              </p:sp>
            </p:grp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E9BC7CB-4CCD-4841-B838-46356D10FFEF}"/>
                    </a:ext>
                  </a:extLst>
                </p:cNvPr>
                <p:cNvSpPr txBox="1"/>
                <p:nvPr/>
              </p:nvSpPr>
              <p:spPr>
                <a:xfrm>
                  <a:off x="5839309" y="4503666"/>
                  <a:ext cx="151559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9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남성과 여성의 </a:t>
                  </a:r>
                  <a:r>
                    <a:rPr lang="en-US" altLang="ko-KR" sz="9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1</a:t>
                  </a:r>
                  <a:r>
                    <a:rPr lang="ko-KR" altLang="en-US" sz="9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인당</a:t>
                  </a:r>
                  <a:endParaRPr lang="en-US" altLang="ko-KR" sz="9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  <a:p>
                  <a:pPr algn="ctr"/>
                  <a:r>
                    <a:rPr lang="ko-KR" altLang="en-US" sz="11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평균 임금 성별 격차</a:t>
                  </a:r>
                  <a:endParaRPr lang="en-US" altLang="ko-KR" sz="11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E9BC7CB-4CCD-4841-B838-46356D10FFEF}"/>
                    </a:ext>
                  </a:extLst>
                </p:cNvPr>
                <p:cNvSpPr txBox="1"/>
                <p:nvPr/>
              </p:nvSpPr>
              <p:spPr>
                <a:xfrm>
                  <a:off x="6973164" y="4491551"/>
                  <a:ext cx="1515596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200" dirty="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1.08</a:t>
                  </a:r>
                  <a:r>
                    <a:rPr lang="en-US" altLang="ko-KR" sz="800" dirty="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배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E9BC7CB-4CCD-4841-B838-46356D10FFEF}"/>
                    </a:ext>
                  </a:extLst>
                </p:cNvPr>
                <p:cNvSpPr txBox="1"/>
                <p:nvPr/>
              </p:nvSpPr>
              <p:spPr>
                <a:xfrm>
                  <a:off x="7170250" y="5055155"/>
                  <a:ext cx="1376178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2">
                          <a:lumMod val="50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※ </a:t>
                  </a:r>
                  <a:r>
                    <a:rPr lang="ko-KR" altLang="en-US" sz="700" dirty="0">
                      <a:solidFill>
                        <a:schemeClr val="bg2">
                          <a:lumMod val="50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해당 데이터는 예시입니다</a:t>
                  </a:r>
                  <a:r>
                    <a:rPr lang="en-US" altLang="ko-KR" sz="700" dirty="0">
                      <a:solidFill>
                        <a:schemeClr val="bg2">
                          <a:lumMod val="50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.</a:t>
                  </a:r>
                  <a:endPara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18348" y="295460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65009" y="309826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2047228" y="4800924"/>
            <a:ext cx="6334773" cy="2399267"/>
            <a:chOff x="2118348" y="2610705"/>
            <a:chExt cx="6334773" cy="2399267"/>
          </a:xfrm>
        </p:grpSpPr>
        <p:grpSp>
          <p:nvGrpSpPr>
            <p:cNvPr id="293" name="그룹 292"/>
            <p:cNvGrpSpPr/>
            <p:nvPr/>
          </p:nvGrpSpPr>
          <p:grpSpPr>
            <a:xfrm>
              <a:off x="2136391" y="2610705"/>
              <a:ext cx="6316730" cy="2399267"/>
              <a:chOff x="2136391" y="2610705"/>
              <a:chExt cx="6316730" cy="2399267"/>
            </a:xfrm>
          </p:grpSpPr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36391" y="2610705"/>
                <a:ext cx="151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 지역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99" name="직사각형 298"/>
              <p:cNvSpPr/>
              <p:nvPr/>
            </p:nvSpPr>
            <p:spPr>
              <a:xfrm>
                <a:off x="2136391" y="2952856"/>
                <a:ext cx="6256136" cy="20571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300" name="차트 299"/>
              <p:cNvGraphicFramePr/>
              <p:nvPr>
                <p:extLst>
                  <p:ext uri="{D42A27DB-BD31-4B8C-83A1-F6EECF244321}">
                    <p14:modId xmlns:p14="http://schemas.microsoft.com/office/powerpoint/2010/main" val="2565101425"/>
                  </p:ext>
                </p:extLst>
              </p:nvPr>
            </p:nvGraphicFramePr>
            <p:xfrm>
              <a:off x="2299327" y="3144323"/>
              <a:ext cx="5972345" cy="1815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7076943" y="4771697"/>
                <a:ext cx="1376178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※ </a:t>
                </a:r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해당 데이터는 예시입니다</a:t>
                </a:r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18348" y="295460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en-US" altLang="ko-KR" sz="600" dirty="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65009" y="309826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308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87352"/>
              </p:ext>
            </p:extLst>
          </p:nvPr>
        </p:nvGraphicFramePr>
        <p:xfrm>
          <a:off x="8840764" y="711200"/>
          <a:ext cx="3287735" cy="158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 평균 임금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임금을 표시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선택 시 격차 표시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 여부를 선택할 시 해당 항목은 숨김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1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79" name="이등변 삼각형 17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80" name="이등변 삼각형 17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2" name="직사각형 161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80866" y="5053524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63543" y="2317967"/>
            <a:ext cx="6553801" cy="2983111"/>
            <a:chOff x="2015943" y="2056178"/>
            <a:chExt cx="6553801" cy="2983111"/>
          </a:xfrm>
        </p:grpSpPr>
        <p:sp>
          <p:nvSpPr>
            <p:cNvPr id="110" name="직사각형 109"/>
            <p:cNvSpPr/>
            <p:nvPr/>
          </p:nvSpPr>
          <p:spPr>
            <a:xfrm>
              <a:off x="2186890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2535283" y="4314319"/>
              <a:ext cx="2388984" cy="569387"/>
              <a:chOff x="2594551" y="2779492"/>
              <a:chExt cx="2388984" cy="56938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70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8057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고용형태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15" name="차트 114"/>
            <p:cNvGraphicFramePr/>
            <p:nvPr>
              <p:extLst>
                <p:ext uri="{D42A27DB-BD31-4B8C-83A1-F6EECF244321}">
                  <p14:modId xmlns:p14="http://schemas.microsoft.com/office/powerpoint/2010/main" val="3556300918"/>
                </p:ext>
              </p:extLst>
            </p:nvPr>
          </p:nvGraphicFramePr>
          <p:xfrm>
            <a:off x="2572068" y="2580445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16" name="직사각형 115"/>
            <p:cNvSpPr/>
            <p:nvPr/>
          </p:nvSpPr>
          <p:spPr>
            <a:xfrm>
              <a:off x="5415865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764258" y="4285744"/>
              <a:ext cx="2388984" cy="630942"/>
              <a:chOff x="2594551" y="2779492"/>
              <a:chExt cx="2388984" cy="630942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45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40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397032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근로시간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주 단위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21" name="차트 120"/>
            <p:cNvGraphicFramePr/>
            <p:nvPr>
              <p:extLst>
                <p:ext uri="{D42A27DB-BD31-4B8C-83A1-F6EECF244321}">
                  <p14:modId xmlns:p14="http://schemas.microsoft.com/office/powerpoint/2010/main" val="3085377500"/>
                </p:ext>
              </p:extLst>
            </p:nvPr>
          </p:nvGraphicFramePr>
          <p:xfrm>
            <a:off x="5801043" y="2551870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406378" y="24821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시간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15943" y="208252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243186" y="2056178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82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52384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34" name="이등변 삼각형 233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47" name="이등변 삼각형 246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06" name="직사각형 205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85602" y="4772025"/>
            <a:ext cx="6273905" cy="2074241"/>
            <a:chOff x="2255732" y="2952904"/>
            <a:chExt cx="6273905" cy="2074241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255732" y="2952904"/>
              <a:ext cx="1515596" cy="308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혼인율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258311" y="3322955"/>
              <a:ext cx="6271326" cy="1704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0" name="차트 169"/>
            <p:cNvGraphicFramePr/>
            <p:nvPr>
              <p:extLst>
                <p:ext uri="{D42A27DB-BD31-4B8C-83A1-F6EECF244321}">
                  <p14:modId xmlns:p14="http://schemas.microsoft.com/office/powerpoint/2010/main" val="3445663338"/>
                </p:ext>
              </p:extLst>
            </p:nvPr>
          </p:nvGraphicFramePr>
          <p:xfrm>
            <a:off x="2405524" y="3599559"/>
            <a:ext cx="3095373" cy="13797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7025261" y="3897039"/>
              <a:ext cx="1185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en-US" altLang="ko-KR" sz="26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36</a:t>
              </a:r>
              <a:r>
                <a:rPr lang="en-US" altLang="ko-KR" sz="12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5729272" y="3897039"/>
              <a:ext cx="1185000" cy="723932"/>
              <a:chOff x="5503388" y="3579889"/>
              <a:chExt cx="1185000" cy="722581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5503388" y="3579889"/>
                <a:ext cx="1185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5620774" y="3810946"/>
                <a:ext cx="950229" cy="491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26</a:t>
                </a:r>
                <a:r>
                  <a:rPr lang="en-US" altLang="ko-KR" sz="1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256136" y="336122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55775" y="3567759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48" name="타원 247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9" name="그룹 248"/>
          <p:cNvGrpSpPr/>
          <p:nvPr/>
        </p:nvGrpSpPr>
        <p:grpSpPr>
          <a:xfrm>
            <a:off x="2085328" y="2258693"/>
            <a:ext cx="6334773" cy="2399267"/>
            <a:chOff x="2118348" y="2610705"/>
            <a:chExt cx="6334773" cy="2399267"/>
          </a:xfrm>
        </p:grpSpPr>
        <p:grpSp>
          <p:nvGrpSpPr>
            <p:cNvPr id="250" name="그룹 249"/>
            <p:cNvGrpSpPr/>
            <p:nvPr/>
          </p:nvGrpSpPr>
          <p:grpSpPr>
            <a:xfrm>
              <a:off x="2136391" y="2610705"/>
              <a:ext cx="6316730" cy="2399267"/>
              <a:chOff x="2136391" y="2610705"/>
              <a:chExt cx="6316730" cy="2399267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36391" y="2610705"/>
                <a:ext cx="151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 지역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2136391" y="2952856"/>
                <a:ext cx="6256136" cy="20571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255" name="차트 254"/>
              <p:cNvGraphicFramePr/>
              <p:nvPr>
                <p:extLst>
                  <p:ext uri="{D42A27DB-BD31-4B8C-83A1-F6EECF244321}">
                    <p14:modId xmlns:p14="http://schemas.microsoft.com/office/powerpoint/2010/main" val="198819922"/>
                  </p:ext>
                </p:extLst>
              </p:nvPr>
            </p:nvGraphicFramePr>
            <p:xfrm>
              <a:off x="2299327" y="3144323"/>
              <a:ext cx="5972345" cy="1815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7076943" y="4771697"/>
                <a:ext cx="1376178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※ </a:t>
                </a:r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해당 데이터는 예시입니다</a:t>
                </a:r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18348" y="295460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en-US" altLang="ko-KR" sz="600" dirty="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65009" y="3098263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030532" y="6629091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59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14803"/>
              </p:ext>
            </p:extLst>
          </p:nvPr>
        </p:nvGraphicFramePr>
        <p:xfrm>
          <a:off x="8840764" y="711200"/>
          <a:ext cx="3287735" cy="1311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지역별 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배율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9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2031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9271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문의 글 답변 상태 노출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7508148" y="3350262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답변대기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5270266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7508148" y="373906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7508148" y="411541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7508148" y="449935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  <a:endParaRPr lang="ko-KR" altLang="en-US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8161890" y="312234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67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 작성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글 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196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6216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59" y="5490147"/>
            <a:ext cx="87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manager1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90147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72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90147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785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012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566"/>
              </p:ext>
            </p:extLst>
          </p:nvPr>
        </p:nvGraphicFramePr>
        <p:xfrm>
          <a:off x="8840764" y="711200"/>
          <a:ext cx="3287735" cy="427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숫자만 입력 가능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 확인 버튼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 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영문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숫자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특수기호 포함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8~16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 입력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형식으로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휴대폰 번호 입력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“-”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제외하고 숫자만 입력 가능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 동의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동의가 필수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 정보 유효기간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 후 클릭 시 회원가입 진행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입력되지 않은 경우 빨간색 텍스트로 입력 필요한 항목 알림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6267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631776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638919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14917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399737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2974320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489738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033150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578678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4139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0780" y="25400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5213707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548999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550747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5519625"/>
            <a:ext cx="530410" cy="215444"/>
            <a:chOff x="5484704" y="5787972"/>
            <a:chExt cx="530410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5519625"/>
            <a:ext cx="599606" cy="215444"/>
            <a:chOff x="5484704" y="5787972"/>
            <a:chExt cx="599606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59342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5946436"/>
            <a:ext cx="433958" cy="215444"/>
            <a:chOff x="5484704" y="5787972"/>
            <a:chExt cx="433958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5946436"/>
            <a:ext cx="433958" cy="215444"/>
            <a:chOff x="5484704" y="5787972"/>
            <a:chExt cx="433958" cy="21544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5946436"/>
            <a:ext cx="851735" cy="215444"/>
            <a:chOff x="5484704" y="5787972"/>
            <a:chExt cx="851735" cy="215444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591680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6307519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6393220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359558" y="62173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308625" y="256435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1110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6474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1759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7128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3839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80339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2351727" y="2846842"/>
            <a:ext cx="1432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아이디를 입력해주세요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3463739" y="2818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3298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알아보기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48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4223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2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692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8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483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97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1417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 수정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449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744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2987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초기 진입 화면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선택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30250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일회성으로 정보 입력하여 기능 실행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닫기 버튼 클릭 시 메인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5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938454" y="2626408"/>
            <a:ext cx="4828671" cy="2880914"/>
            <a:chOff x="1976212" y="2950356"/>
            <a:chExt cx="4828671" cy="2880914"/>
          </a:xfrm>
        </p:grpSpPr>
        <p:sp>
          <p:nvSpPr>
            <p:cNvPr id="3" name="직사각형 2"/>
            <p:cNvSpPr/>
            <p:nvPr/>
          </p:nvSpPr>
          <p:spPr>
            <a:xfrm>
              <a:off x="1976212" y="3061877"/>
              <a:ext cx="4753155" cy="2769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486982" y="3188352"/>
              <a:ext cx="90031" cy="91657"/>
              <a:chOff x="6198281" y="3530604"/>
              <a:chExt cx="110454" cy="112449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6198281" y="3530604"/>
                <a:ext cx="110295" cy="1102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6203043" y="3530604"/>
                <a:ext cx="105692" cy="1124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619783" y="3518628"/>
              <a:ext cx="3466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해당 기능은 몇 가지 정보 입력 후</a:t>
              </a:r>
              <a:endPara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가능합니다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40997" y="4242631"/>
              <a:ext cx="3023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정보를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입력하실 경우 최초 입력한 정보를</a:t>
              </a:r>
              <a:endPara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저장하여 계속 사용하실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648271" y="4964852"/>
              <a:ext cx="3409036" cy="354754"/>
              <a:chOff x="2551798" y="4964852"/>
              <a:chExt cx="3409036" cy="354754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551798" y="4964852"/>
                <a:ext cx="1605192" cy="354754"/>
                <a:chOff x="4201430" y="5273504"/>
                <a:chExt cx="1605192" cy="354754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비회원으로 진행하기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4279930" y="4964852"/>
                <a:ext cx="1680904" cy="354754"/>
                <a:chOff x="4201430" y="5273504"/>
                <a:chExt cx="1605192" cy="354754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로그인 </a:t>
                  </a:r>
                  <a:r>
                    <a:rPr lang="en-US" altLang="ko-KR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/ </a:t>
                  </a:r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회원가입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545079" y="48360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4295693" y="4857734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561585" y="295035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3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540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7486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61507"/>
              </p:ext>
            </p:extLst>
          </p:nvPr>
        </p:nvGraphicFramePr>
        <p:xfrm>
          <a:off x="8840764" y="711200"/>
          <a:ext cx="3287735" cy="603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–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캘린더 아이콘 선택 시 캘린더 노출하여 날짜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비활성화</a:t>
                      </a:r>
                      <a:endParaRPr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임금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 미만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비활성화</a:t>
                      </a:r>
                      <a:endParaRPr lang="en-US" altLang="ko-KR" sz="8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주택 소유 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1(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소유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2(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소유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가족관계 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1(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좋지 않음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2(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보통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3(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사회관계 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1(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좋지 않음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2(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보통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3(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 선택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(1~5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 되었을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정보 저장하여 기능 실행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입력되지 않은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입력이 필요한 사항 </a:t>
                      </a:r>
                      <a:r>
                        <a:rPr lang="ko-KR" altLang="en-US" sz="900" dirty="0" err="1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메세지</a:t>
                      </a:r>
                      <a:r>
                        <a:rPr lang="ko-KR" altLang="en-US" sz="900" baseline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노출시켜서 알림</a:t>
                      </a:r>
                      <a:endParaRPr lang="ko-KR" altLang="en-US" sz="9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필수 항목 입력하지 않은 경우 빨간색 텍스트로 노출</a:t>
                      </a:r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닫기 버튼 클릭 시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21035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93112"/>
              </p:ext>
            </p:extLst>
          </p:nvPr>
        </p:nvGraphicFramePr>
        <p:xfrm>
          <a:off x="3441964" y="3107172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6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206484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1754930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5732030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285167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10175" y="1557784"/>
            <a:ext cx="5091606" cy="5833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490019" y="1837651"/>
            <a:ext cx="90031" cy="91657"/>
            <a:chOff x="6198281" y="3530604"/>
            <a:chExt cx="110454" cy="112449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198281" y="3530604"/>
              <a:ext cx="110295" cy="110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6203043" y="3530604"/>
              <a:ext cx="105692" cy="112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97278" y="172100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 입력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77471" y="6781317"/>
            <a:ext cx="2157015" cy="376948"/>
            <a:chOff x="1788035" y="6786231"/>
            <a:chExt cx="2157015" cy="376948"/>
          </a:xfrm>
        </p:grpSpPr>
        <p:sp>
          <p:nvSpPr>
            <p:cNvPr id="37" name="직사각형 36"/>
            <p:cNvSpPr/>
            <p:nvPr/>
          </p:nvSpPr>
          <p:spPr>
            <a:xfrm>
              <a:off x="1788035" y="6786231"/>
              <a:ext cx="2157015" cy="376948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1920603" y="6828511"/>
              <a:ext cx="189187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300" kern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만족도 분석 결과 보기</a:t>
              </a:r>
              <a:endParaRPr lang="ko-KR" altLang="en-US" sz="13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803798" y="2191164"/>
            <a:ext cx="509798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232531" y="3419215"/>
            <a:ext cx="4243972" cy="491927"/>
            <a:chOff x="2232531" y="4376967"/>
            <a:chExt cx="4243972" cy="49192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2AAC788-55D1-44AB-A798-82E310B922D8}"/>
                </a:ext>
              </a:extLst>
            </p:cNvPr>
            <p:cNvSpPr/>
            <p:nvPr/>
          </p:nvSpPr>
          <p:spPr>
            <a:xfrm>
              <a:off x="2332520" y="4598850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EE9D5D9-5E71-45A9-A1A7-5F452B71C616}"/>
                </a:ext>
              </a:extLst>
            </p:cNvPr>
            <p:cNvSpPr txBox="1"/>
            <p:nvPr/>
          </p:nvSpPr>
          <p:spPr>
            <a:xfrm>
              <a:off x="2353587" y="4622673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1" y="4376967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634433" y="4376967"/>
              <a:ext cx="1412649" cy="491927"/>
              <a:chOff x="2328771" y="3222410"/>
              <a:chExt cx="1412649" cy="49192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063854" y="4376967"/>
              <a:ext cx="1412649" cy="491927"/>
              <a:chOff x="2328771" y="3222410"/>
              <a:chExt cx="1412649" cy="49192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 임금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C3103ADE-0867-40B7-8067-145A29C63932}"/>
                </a:ext>
              </a:extLst>
            </p:cNvPr>
            <p:cNvSpPr/>
            <p:nvPr/>
          </p:nvSpPr>
          <p:spPr>
            <a:xfrm rot="10800000">
              <a:off x="3452773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5BBD9D2B-2136-4DD3-AB10-2DE960001F50}"/>
                </a:ext>
              </a:extLst>
            </p:cNvPr>
            <p:cNvSpPr/>
            <p:nvPr/>
          </p:nvSpPr>
          <p:spPr>
            <a:xfrm rot="10800000">
              <a:off x="4881168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BE54B5E-6EE2-4038-ABCF-E1483956EBC4}"/>
                </a:ext>
              </a:extLst>
            </p:cNvPr>
            <p:cNvSpPr/>
            <p:nvPr/>
          </p:nvSpPr>
          <p:spPr>
            <a:xfrm rot="10800000">
              <a:off x="6315786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51914" y="2879234"/>
            <a:ext cx="4321133" cy="491927"/>
            <a:chOff x="2151914" y="3657548"/>
            <a:chExt cx="4321133" cy="491927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65E862A-5967-4F44-9ACC-D5260F7ED5CB}"/>
                </a:ext>
              </a:extLst>
            </p:cNvPr>
            <p:cNvGrpSpPr/>
            <p:nvPr/>
          </p:nvGrpSpPr>
          <p:grpSpPr>
            <a:xfrm>
              <a:off x="2229075" y="3657548"/>
              <a:ext cx="4243972" cy="491927"/>
              <a:chOff x="2328771" y="2832593"/>
              <a:chExt cx="4243972" cy="491927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8FB8811-5EFE-491C-870F-848C4DEAE6CB}"/>
                  </a:ext>
                </a:extLst>
              </p:cNvPr>
              <p:cNvGrpSpPr/>
              <p:nvPr/>
            </p:nvGrpSpPr>
            <p:grpSpPr>
              <a:xfrm>
                <a:off x="2328771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B4D65D50-77F9-488B-9918-18BEC42B585C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15470E7-4EC4-48F4-BB78-618BD6BE797F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D38A349-512B-4408-A9B0-CFF6265FBDC1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학력</a:t>
                  </a: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7D649567-95ED-4DF2-BA32-CC1C4729A477}"/>
                  </a:ext>
                </a:extLst>
              </p:cNvPr>
              <p:cNvGrpSpPr/>
              <p:nvPr/>
            </p:nvGrpSpPr>
            <p:grpSpPr>
              <a:xfrm>
                <a:off x="3730673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0B3513C4-1B55-4203-B747-CF058D35D28B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F336D39-C93D-45AE-B0DE-F206D1393C11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1634A6D-433B-45E3-9A9E-76114D81DD0B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거주지역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B68DC742-E042-4848-AC8A-7A8DC8EEE163}"/>
                  </a:ext>
                </a:extLst>
              </p:cNvPr>
              <p:cNvGrpSpPr/>
              <p:nvPr/>
            </p:nvGrpSpPr>
            <p:grpSpPr>
              <a:xfrm>
                <a:off x="5160094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09D8571-55F2-4408-B6DD-11B966A58AC8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DD62577-C6B1-431B-A0EF-F0C8440EE718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0207E62-A6F8-4A2C-A6DD-B520F782EA6E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혼인 상태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FB6F85E-F5DA-4BE8-B5A8-B6406C77D62C}"/>
                </a:ext>
              </a:extLst>
            </p:cNvPr>
            <p:cNvSpPr/>
            <p:nvPr/>
          </p:nvSpPr>
          <p:spPr>
            <a:xfrm rot="10800000">
              <a:off x="3449317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908F2468-ED7F-434B-9863-A552EA85292A}"/>
                </a:ext>
              </a:extLst>
            </p:cNvPr>
            <p:cNvSpPr/>
            <p:nvPr/>
          </p:nvSpPr>
          <p:spPr>
            <a:xfrm rot="10800000">
              <a:off x="4877712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F58159CC-953A-441E-ABB9-D72BA225C314}"/>
                </a:ext>
              </a:extLst>
            </p:cNvPr>
            <p:cNvSpPr/>
            <p:nvPr/>
          </p:nvSpPr>
          <p:spPr>
            <a:xfrm rot="10800000">
              <a:off x="6312330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51914" y="379578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6569932" y="1625842"/>
            <a:ext cx="243298" cy="237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297433" y="69907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2243431" y="2738956"/>
            <a:ext cx="2548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이름을 입력해 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83446" y="2268610"/>
            <a:ext cx="4466488" cy="495895"/>
            <a:chOff x="2175826" y="2918213"/>
            <a:chExt cx="4466488" cy="4958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17900D-BBAC-4405-9755-061E701E2CB6}"/>
                </a:ext>
              </a:extLst>
            </p:cNvPr>
            <p:cNvSpPr txBox="1"/>
            <p:nvPr/>
          </p:nvSpPr>
          <p:spPr>
            <a:xfrm>
              <a:off x="3639827" y="291821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1C80881-AE49-4302-9EB8-8D4A232BC8DC}"/>
                </a:ext>
              </a:extLst>
            </p:cNvPr>
            <p:cNvGrpSpPr/>
            <p:nvPr/>
          </p:nvGrpSpPr>
          <p:grpSpPr>
            <a:xfrm>
              <a:off x="3736642" y="3150149"/>
              <a:ext cx="1314227" cy="246221"/>
              <a:chOff x="2425585" y="6180928"/>
              <a:chExt cx="1155930" cy="2462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8057495-29FA-4CE6-988B-6171C776059A}"/>
                  </a:ext>
                </a:extLst>
              </p:cNvPr>
              <p:cNvSpPr/>
              <p:nvPr/>
            </p:nvSpPr>
            <p:spPr>
              <a:xfrm>
                <a:off x="2425585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C101047-2A0A-4662-922A-210BE23980B3}"/>
                  </a:ext>
                </a:extLst>
              </p:cNvPr>
              <p:cNvSpPr txBox="1"/>
              <p:nvPr/>
            </p:nvSpPr>
            <p:spPr>
              <a:xfrm>
                <a:off x="2602409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2D2CA1-6B5F-4144-A8AA-DDE809CB60BA}"/>
                  </a:ext>
                </a:extLst>
              </p:cNvPr>
              <p:cNvSpPr txBox="1"/>
              <p:nvPr/>
            </p:nvSpPr>
            <p:spPr>
              <a:xfrm>
                <a:off x="3180374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7ACF230-273A-4D7F-8377-892470E9978E}"/>
                  </a:ext>
                </a:extLst>
              </p:cNvPr>
              <p:cNvSpPr/>
              <p:nvPr/>
            </p:nvSpPr>
            <p:spPr>
              <a:xfrm>
                <a:off x="3003550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50712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생년월일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5159728" y="3150414"/>
              <a:ext cx="1313319" cy="263694"/>
              <a:chOff x="2153313" y="5780922"/>
              <a:chExt cx="3698373" cy="26369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pic>
          <p:nvPicPr>
            <p:cNvPr id="92" name="그림 9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F40859-1B2A-46E9-A403-75FCC2BD3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524" y="3163847"/>
              <a:ext cx="221851" cy="221851"/>
            </a:xfrm>
            <a:prstGeom prst="rect">
              <a:avLst/>
            </a:prstGeom>
          </p:spPr>
        </p:pic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399016" y="3076007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22137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2302228" y="3150414"/>
              <a:ext cx="1313319" cy="263694"/>
              <a:chOff x="2153313" y="5780922"/>
              <a:chExt cx="3698373" cy="26369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75826" y="3077427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6" name="타원 155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3316671" y="271581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2232531" y="3943090"/>
            <a:ext cx="4243972" cy="491927"/>
            <a:chOff x="2232531" y="4376967"/>
            <a:chExt cx="4243972" cy="491927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AAC788-55D1-44AB-A798-82E310B922D8}"/>
                </a:ext>
              </a:extLst>
            </p:cNvPr>
            <p:cNvSpPr/>
            <p:nvPr/>
          </p:nvSpPr>
          <p:spPr>
            <a:xfrm>
              <a:off x="2332520" y="4598850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EE9D5D9-5E71-45A9-A1A7-5F452B71C616}"/>
                </a:ext>
              </a:extLst>
            </p:cNvPr>
            <p:cNvSpPr txBox="1"/>
            <p:nvPr/>
          </p:nvSpPr>
          <p:spPr>
            <a:xfrm>
              <a:off x="2353587" y="4622673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1" y="4376967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주택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소유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634433" y="4376967"/>
              <a:ext cx="1412649" cy="491927"/>
              <a:chOff x="2328771" y="3222410"/>
              <a:chExt cx="1412649" cy="49192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가족 관계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063854" y="4376967"/>
              <a:ext cx="1412649" cy="491927"/>
              <a:chOff x="2328771" y="3222410"/>
              <a:chExt cx="1412649" cy="491927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사회 관계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C3103ADE-0867-40B7-8067-145A29C63932}"/>
                </a:ext>
              </a:extLst>
            </p:cNvPr>
            <p:cNvSpPr/>
            <p:nvPr/>
          </p:nvSpPr>
          <p:spPr>
            <a:xfrm rot="10800000">
              <a:off x="3452773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5BBD9D2B-2136-4DD3-AB10-2DE960001F50}"/>
                </a:ext>
              </a:extLst>
            </p:cNvPr>
            <p:cNvSpPr/>
            <p:nvPr/>
          </p:nvSpPr>
          <p:spPr>
            <a:xfrm rot="10800000">
              <a:off x="4881168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ABE54B5E-6EE2-4038-ABCF-E1483956EBC4}"/>
                </a:ext>
              </a:extLst>
            </p:cNvPr>
            <p:cNvSpPr/>
            <p:nvPr/>
          </p:nvSpPr>
          <p:spPr>
            <a:xfrm rot="10800000">
              <a:off x="6315786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2295877" y="5060949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5126436"/>
            <a:ext cx="459560" cy="167619"/>
            <a:chOff x="401233" y="4509508"/>
            <a:chExt cx="459560" cy="16761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5126436"/>
            <a:ext cx="459560" cy="167619"/>
            <a:chOff x="401233" y="4509508"/>
            <a:chExt cx="459560" cy="16761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5126436"/>
            <a:ext cx="459560" cy="167619"/>
            <a:chOff x="401233" y="4509508"/>
            <a:chExt cx="45956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819808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5126436"/>
            <a:ext cx="459560" cy="167619"/>
            <a:chOff x="401233" y="4509508"/>
            <a:chExt cx="459560" cy="167619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5126436"/>
            <a:ext cx="459560" cy="167619"/>
            <a:chOff x="401233" y="4509508"/>
            <a:chExt cx="459560" cy="16761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555074"/>
            <a:ext cx="4337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2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불만족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3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4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542623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 환경 만족도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95877" y="566737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5732861"/>
            <a:ext cx="459560" cy="167619"/>
            <a:chOff x="401233" y="4509508"/>
            <a:chExt cx="459560" cy="167619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5732861"/>
            <a:ext cx="459560" cy="167619"/>
            <a:chOff x="401233" y="4509508"/>
            <a:chExt cx="459560" cy="16761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5732861"/>
            <a:ext cx="459560" cy="167619"/>
            <a:chOff x="401233" y="4509508"/>
            <a:chExt cx="459560" cy="16761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5732861"/>
            <a:ext cx="459560" cy="167619"/>
            <a:chOff x="401233" y="4509508"/>
            <a:chExt cx="459560" cy="167619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5732861"/>
            <a:ext cx="459560" cy="167619"/>
            <a:chOff x="401233" y="4509508"/>
            <a:chExt cx="459560" cy="167619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602948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 만족도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2295877" y="627062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6336111"/>
            <a:ext cx="459560" cy="167619"/>
            <a:chOff x="401233" y="4509508"/>
            <a:chExt cx="459560" cy="16761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6336111"/>
            <a:ext cx="459560" cy="167619"/>
            <a:chOff x="401233" y="4509508"/>
            <a:chExt cx="459560" cy="167619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6336111"/>
            <a:ext cx="459560" cy="167619"/>
            <a:chOff x="401233" y="4509508"/>
            <a:chExt cx="459560" cy="167619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6336111"/>
            <a:ext cx="459560" cy="167619"/>
            <a:chOff x="401233" y="4509508"/>
            <a:chExt cx="459560" cy="167619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6336111"/>
            <a:ext cx="459560" cy="167619"/>
            <a:chOff x="401233" y="4509508"/>
            <a:chExt cx="459560" cy="167619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82128" y="2787355"/>
            <a:ext cx="1648556" cy="261610"/>
            <a:chOff x="3457589" y="3290911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57589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637202" y="3290911"/>
              <a:ext cx="12893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4908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26739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취업자의 경우 월임금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제외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59896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07836"/>
              </p:ext>
            </p:extLst>
          </p:nvPr>
        </p:nvGraphicFramePr>
        <p:xfrm>
          <a:off x="3441964" y="3307043"/>
          <a:ext cx="1728884" cy="2331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4679197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주택소유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소유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870605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885456"/>
              <a:ext cx="1648557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나와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유사한 조건인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사람의 만족도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8347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61073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5542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32297" y="63386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9491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66699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사용자와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유사한 조건을 가진 사람들의 삶의 만족도에 영향을 미치는 요인 상위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요인에 대해서 비중이 높은 항목을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혼인 상태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2554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593101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564153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564153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564153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5327273" y="1988005"/>
            <a:ext cx="272381" cy="2723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434529" y="42687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845347" y="574161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0500" y="6254306"/>
            <a:ext cx="1272516" cy="215444"/>
            <a:chOff x="1739267" y="6254306"/>
            <a:chExt cx="1272516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613787" y="6254306"/>
            <a:ext cx="1272516" cy="215444"/>
            <a:chOff x="1739267" y="6254306"/>
            <a:chExt cx="1272516" cy="21544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569023" y="6254306"/>
            <a:ext cx="1272516" cy="215444"/>
            <a:chOff x="1739267" y="6254306"/>
            <a:chExt cx="1272516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6364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상세보기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0700"/>
              </p:ext>
            </p:extLst>
          </p:nvPr>
        </p:nvGraphicFramePr>
        <p:xfrm>
          <a:off x="8840764" y="711200"/>
          <a:ext cx="3287735" cy="117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상세보기 버튼 클릭 시 열리는 팝업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항목의 비율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그래프와 수치를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팝업 닫힘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3898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2554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593101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564153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564153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564153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37970" cy="246221"/>
            <a:chOff x="241781" y="835201"/>
            <a:chExt cx="143797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0500" y="6254306"/>
            <a:ext cx="1272516" cy="215444"/>
            <a:chOff x="1739267" y="6254306"/>
            <a:chExt cx="1272516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613787" y="6254306"/>
            <a:ext cx="1272516" cy="215444"/>
            <a:chOff x="1739267" y="6254306"/>
            <a:chExt cx="1272516" cy="21544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569023" y="6254306"/>
            <a:ext cx="1272516" cy="215444"/>
            <a:chOff x="1739267" y="6254306"/>
            <a:chExt cx="1272516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3500" y="1467635"/>
            <a:ext cx="8578579" cy="5326864"/>
            <a:chOff x="63500" y="1467636"/>
            <a:chExt cx="8578579" cy="5326864"/>
          </a:xfrm>
        </p:grpSpPr>
        <p:sp>
          <p:nvSpPr>
            <p:cNvPr id="88" name="직사각형 87"/>
            <p:cNvSpPr/>
            <p:nvPr/>
          </p:nvSpPr>
          <p:spPr>
            <a:xfrm>
              <a:off x="63500" y="1467636"/>
              <a:ext cx="8578579" cy="532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55884" y="2371324"/>
              <a:ext cx="3793811" cy="3519489"/>
              <a:chOff x="1810176" y="2900360"/>
              <a:chExt cx="3793811" cy="3519489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1810176" y="2900360"/>
                <a:ext cx="3793811" cy="35194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 </a:t>
                </a:r>
                <a:endParaRPr lang="ko-KR" altLang="en-US" dirty="0"/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5388523" y="3027466"/>
                <a:ext cx="80053" cy="81498"/>
                <a:chOff x="5918852" y="3530604"/>
                <a:chExt cx="110456" cy="112449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>
                  <a:off x="5918852" y="3530604"/>
                  <a:ext cx="110295" cy="1102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H="1">
                  <a:off x="5923616" y="3530604"/>
                  <a:ext cx="105692" cy="1124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2647796" y="5729673"/>
                <a:ext cx="2157015" cy="376948"/>
                <a:chOff x="1704854" y="5507093"/>
                <a:chExt cx="2157015" cy="376948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704854" y="5507093"/>
                  <a:ext cx="2157015" cy="376948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1837422" y="5549373"/>
                  <a:ext cx="1891878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3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닫기</a:t>
                  </a:r>
                  <a:endParaRPr lang="ko-KR" altLang="en-US" sz="13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aphicFrame>
            <p:nvGraphicFramePr>
              <p:cNvPr id="178" name="차트 177"/>
              <p:cNvGraphicFramePr/>
              <p:nvPr>
                <p:extLst>
                  <p:ext uri="{D42A27DB-BD31-4B8C-83A1-F6EECF244321}">
                    <p14:modId xmlns:p14="http://schemas.microsoft.com/office/powerpoint/2010/main" val="3492692318"/>
                  </p:ext>
                </p:extLst>
              </p:nvPr>
            </p:nvGraphicFramePr>
            <p:xfrm>
              <a:off x="1830355" y="3725883"/>
              <a:ext cx="1943141" cy="18158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sp>
            <p:nvSpPr>
              <p:cNvPr id="180" name="TextBox 179"/>
              <p:cNvSpPr txBox="1"/>
              <p:nvPr/>
            </p:nvSpPr>
            <p:spPr>
              <a:xfrm>
                <a:off x="2468478" y="3165392"/>
                <a:ext cx="2422458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나와 유사한 조건을 가진 사람들의</a:t>
                </a:r>
                <a:endPara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취업률</a:t>
                </a:r>
                <a:endParaRPr lang="en-US" altLang="ko-KR" sz="2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665014" y="4221399"/>
                <a:ext cx="17796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미취업</a:t>
                </a:r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23%</a:t>
                </a:r>
                <a:endParaRPr lang="en-US" altLang="ko-KR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 </a:t>
                </a:r>
                <a:r>
                  <a:rPr lang="en-US" altLang="ko-KR" sz="12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67%</a:t>
                </a:r>
                <a:endParaRPr lang="en-US" altLang="ko-KR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미취업자</a:t>
                </a:r>
                <a:r>
                  <a:rPr lang="ko-KR" altLang="en-US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에 비해</a:t>
                </a:r>
                <a:endParaRPr lang="en-US" altLang="ko-KR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취업자</a:t>
                </a:r>
                <a:r>
                  <a:rPr lang="ko-KR" altLang="en-US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가 더 많았습니다</a:t>
                </a:r>
                <a:r>
                  <a:rPr lang="en-US" altLang="ko-KR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124331" y="227107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5324231" y="507142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2339872" y="2232498"/>
            <a:ext cx="272381" cy="2723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8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59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50811"/>
              </p:ext>
            </p:extLst>
          </p:nvPr>
        </p:nvGraphicFramePr>
        <p:xfrm>
          <a:off x="8840764" y="711200"/>
          <a:ext cx="3287735" cy="595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선택사항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항목만 선택 가능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 졸업 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 졸업 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한 가지 이상 선택 한 경우 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하나의 항목만 선택 가능합니다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알림 창 노출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클릭 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항목을 기준으로 비교 분석 그래프 노출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항목마다 비교 결과를 수치화해서 문자로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084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651150"/>
            <a:ext cx="6426492" cy="3071477"/>
            <a:chOff x="2061625" y="2925470"/>
            <a:chExt cx="6426492" cy="3071477"/>
          </a:xfrm>
        </p:grpSpPr>
        <p:sp>
          <p:nvSpPr>
            <p:cNvPr id="157" name="직사각형 156"/>
            <p:cNvSpPr/>
            <p:nvPr/>
          </p:nvSpPr>
          <p:spPr>
            <a:xfrm>
              <a:off x="2136391" y="3010004"/>
              <a:ext cx="6256136" cy="2753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>
              <p:extLst>
                <p:ext uri="{D42A27DB-BD31-4B8C-83A1-F6EECF244321}">
                  <p14:modId xmlns:p14="http://schemas.microsoft.com/office/powerpoint/2010/main" val="1534711180"/>
                </p:ext>
              </p:extLst>
            </p:nvPr>
          </p:nvGraphicFramePr>
          <p:xfrm>
            <a:off x="2464555" y="360965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>
              <p:extLst>
                <p:ext uri="{D42A27DB-BD31-4B8C-83A1-F6EECF244321}">
                  <p14:modId xmlns:p14="http://schemas.microsoft.com/office/powerpoint/2010/main" val="686064810"/>
                </p:ext>
              </p:extLst>
            </p:nvPr>
          </p:nvGraphicFramePr>
          <p:xfrm>
            <a:off x="5480816" y="360908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427787" y="3153753"/>
              <a:ext cx="2680911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5419210" y="3153455"/>
              <a:ext cx="243320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７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5424" y="5719948"/>
              <a:ext cx="5800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709464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43832" y="3334136"/>
              <a:ext cx="226093" cy="2260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22149"/>
            <a:ext cx="1534527" cy="3152247"/>
            <a:chOff x="109144" y="2793574"/>
            <a:chExt cx="1534527" cy="3152247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39894" y="2793574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376598" y="624613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9307" y="1414531"/>
            <a:ext cx="8688770" cy="698371"/>
            <a:chOff x="79307" y="1414531"/>
            <a:chExt cx="8688770" cy="698371"/>
          </a:xfrm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FBDA9FE0-02EC-420E-9DC2-6AAE37CBC30B}"/>
                </a:ext>
              </a:extLst>
            </p:cNvPr>
            <p:cNvSpPr/>
            <p:nvPr/>
          </p:nvSpPr>
          <p:spPr>
            <a:xfrm rot="10800000">
              <a:off x="79307" y="1414531"/>
              <a:ext cx="8688770" cy="698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5" name="그림 284" descr="폰트, 그래픽, 블랙, 스크린샷이(가) 표시된 사진&#10;&#10;자동 생성된 설명">
              <a:extLst>
                <a:ext uri="{FF2B5EF4-FFF2-40B4-BE49-F238E27FC236}">
                  <a16:creationId xmlns:a16="http://schemas.microsoft.com/office/drawing/2014/main" id="{0E3EE5B5-98F7-4172-BD9B-634FF906B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5" y="1538276"/>
              <a:ext cx="1424243" cy="474055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C5548CC-80C0-4D8F-8266-668B66471396}"/>
                </a:ext>
              </a:extLst>
            </p:cNvPr>
            <p:cNvSpPr txBox="1"/>
            <p:nvPr/>
          </p:nvSpPr>
          <p:spPr>
            <a:xfrm>
              <a:off x="4256223" y="1638220"/>
              <a:ext cx="1615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 </a:t>
              </a:r>
              <a:r>
                <a:rPr lang="ko-KR" altLang="en-US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C5917E0-9189-44AA-B4B8-DA8ECCEB3F9B}"/>
                </a:ext>
              </a:extLst>
            </p:cNvPr>
            <p:cNvSpPr txBox="1"/>
            <p:nvPr/>
          </p:nvSpPr>
          <p:spPr>
            <a:xfrm>
              <a:off x="5956617" y="1638220"/>
              <a:ext cx="9985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문의하기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0655AAF-4D07-4FFE-BC2F-E58BACC5063D}"/>
                </a:ext>
              </a:extLst>
            </p:cNvPr>
            <p:cNvSpPr txBox="1"/>
            <p:nvPr/>
          </p:nvSpPr>
          <p:spPr>
            <a:xfrm>
              <a:off x="2192105" y="1638220"/>
              <a:ext cx="2056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A68BFE4F-7C30-481D-89AA-4D68A2FECF1B}"/>
                </a:ext>
              </a:extLst>
            </p:cNvPr>
            <p:cNvSpPr txBox="1"/>
            <p:nvPr/>
          </p:nvSpPr>
          <p:spPr>
            <a:xfrm>
              <a:off x="7183496" y="1610861"/>
              <a:ext cx="1486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 마이페이지  회원가입</a:t>
              </a:r>
            </a:p>
          </p:txBody>
        </p:sp>
      </p:grp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75431" y="2336385"/>
            <a:ext cx="151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940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1-1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752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노출되어야 하는 하위 항목이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개일 경우 레이아웃 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그래프에만 해당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538261"/>
            <a:ext cx="6441508" cy="2743056"/>
            <a:chOff x="2061625" y="2812581"/>
            <a:chExt cx="6441508" cy="2743056"/>
          </a:xfrm>
        </p:grpSpPr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72276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 미만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00723" y="3063831"/>
              <a:ext cx="196727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매우 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281258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893259" y="3038953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68" name="차트 67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4" y="3072276"/>
              <a:ext cx="189652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대학 중퇴 또는 재학 중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29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85490"/>
            <a:ext cx="1534527" cy="3088906"/>
            <a:chOff x="109144" y="2856915"/>
            <a:chExt cx="1534527" cy="30889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39894" y="3501393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123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rgbClr val="00123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75431" y="5186760"/>
            <a:ext cx="6256136" cy="2492712"/>
            <a:chOff x="2136391" y="3062925"/>
            <a:chExt cx="6256136" cy="2492712"/>
          </a:xfrm>
        </p:grpSpPr>
        <p:sp>
          <p:nvSpPr>
            <p:cNvPr id="81" name="직사각형 80"/>
            <p:cNvSpPr/>
            <p:nvPr/>
          </p:nvSpPr>
          <p:spPr>
            <a:xfrm>
              <a:off x="2136391" y="3153455"/>
              <a:ext cx="6256136" cy="2402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2" name="차트 81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83" name="차트 82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63223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전문 대학 졸업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24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55305" y="3062925"/>
              <a:ext cx="1653202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년제 대학 졸업 이상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en-US" altLang="ko-KR" sz="8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9307" y="1414531"/>
            <a:ext cx="8688770" cy="698371"/>
            <a:chOff x="79307" y="1414531"/>
            <a:chExt cx="8688770" cy="69837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BDA9FE0-02EC-420E-9DC2-6AAE37CBC30B}"/>
                </a:ext>
              </a:extLst>
            </p:cNvPr>
            <p:cNvSpPr/>
            <p:nvPr/>
          </p:nvSpPr>
          <p:spPr>
            <a:xfrm rot="10800000">
              <a:off x="79307" y="1414531"/>
              <a:ext cx="8688770" cy="698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 descr="폰트, 그래픽, 블랙, 스크린샷이(가) 표시된 사진&#10;&#10;자동 생성된 설명">
              <a:extLst>
                <a:ext uri="{FF2B5EF4-FFF2-40B4-BE49-F238E27FC236}">
                  <a16:creationId xmlns:a16="http://schemas.microsoft.com/office/drawing/2014/main" id="{0E3EE5B5-98F7-4172-BD9B-634FF906B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5" y="1538276"/>
              <a:ext cx="1424243" cy="47405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C5548CC-80C0-4D8F-8266-668B66471396}"/>
                </a:ext>
              </a:extLst>
            </p:cNvPr>
            <p:cNvSpPr txBox="1"/>
            <p:nvPr/>
          </p:nvSpPr>
          <p:spPr>
            <a:xfrm>
              <a:off x="4256223" y="1638220"/>
              <a:ext cx="1615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 </a:t>
              </a:r>
              <a:r>
                <a:rPr lang="ko-KR" altLang="en-US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C5917E0-9189-44AA-B4B8-DA8ECCEB3F9B}"/>
                </a:ext>
              </a:extLst>
            </p:cNvPr>
            <p:cNvSpPr txBox="1"/>
            <p:nvPr/>
          </p:nvSpPr>
          <p:spPr>
            <a:xfrm>
              <a:off x="5956617" y="1638220"/>
              <a:ext cx="9985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문의하기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0655AAF-4D07-4FFE-BC2F-E58BACC5063D}"/>
                </a:ext>
              </a:extLst>
            </p:cNvPr>
            <p:cNvSpPr txBox="1"/>
            <p:nvPr/>
          </p:nvSpPr>
          <p:spPr>
            <a:xfrm>
              <a:off x="2192105" y="1638220"/>
              <a:ext cx="2056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8BFE4F-7C30-481D-89AA-4D68A2FECF1B}"/>
                </a:ext>
              </a:extLst>
            </p:cNvPr>
            <p:cNvSpPr txBox="1"/>
            <p:nvPr/>
          </p:nvSpPr>
          <p:spPr>
            <a:xfrm>
              <a:off x="7183496" y="1610861"/>
              <a:ext cx="1486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 마이페이지  회원가입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75431" y="2336385"/>
            <a:ext cx="151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6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3794</Words>
  <Application>Microsoft Office PowerPoint</Application>
  <PresentationFormat>와이드스크린</PresentationFormat>
  <Paragraphs>1402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민정</cp:lastModifiedBy>
  <cp:revision>1733</cp:revision>
  <dcterms:created xsi:type="dcterms:W3CDTF">2023-05-26T05:47:42Z</dcterms:created>
  <dcterms:modified xsi:type="dcterms:W3CDTF">2023-07-16T16:20:42Z</dcterms:modified>
</cp:coreProperties>
</file>