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0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1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3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4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9" r:id="rId2"/>
    <p:sldId id="300" r:id="rId3"/>
    <p:sldId id="416" r:id="rId4"/>
    <p:sldId id="417" r:id="rId5"/>
    <p:sldId id="384" r:id="rId6"/>
    <p:sldId id="385" r:id="rId7"/>
    <p:sldId id="427" r:id="rId8"/>
    <p:sldId id="418" r:id="rId9"/>
    <p:sldId id="425" r:id="rId10"/>
    <p:sldId id="426" r:id="rId11"/>
    <p:sldId id="419" r:id="rId12"/>
    <p:sldId id="422" r:id="rId13"/>
    <p:sldId id="420" r:id="rId14"/>
    <p:sldId id="428" r:id="rId15"/>
    <p:sldId id="421" r:id="rId16"/>
    <p:sldId id="357" r:id="rId17"/>
    <p:sldId id="392" r:id="rId18"/>
    <p:sldId id="393" r:id="rId19"/>
    <p:sldId id="389" r:id="rId20"/>
    <p:sldId id="400" r:id="rId21"/>
    <p:sldId id="401" r:id="rId22"/>
    <p:sldId id="399" r:id="rId23"/>
    <p:sldId id="398" r:id="rId24"/>
    <p:sldId id="405" r:id="rId25"/>
    <p:sldId id="414" r:id="rId26"/>
    <p:sldId id="415" r:id="rId27"/>
    <p:sldId id="394" r:id="rId28"/>
    <p:sldId id="395" r:id="rId29"/>
    <p:sldId id="397" r:id="rId30"/>
    <p:sldId id="39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66DD"/>
    <a:srgbClr val="FFC000"/>
    <a:srgbClr val="001236"/>
    <a:srgbClr val="000D26"/>
    <a:srgbClr val="001848"/>
    <a:srgbClr val="E6EDFA"/>
    <a:srgbClr val="D7E2F7"/>
    <a:srgbClr val="595959"/>
    <a:srgbClr val="186DD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0" autoAdjust="0"/>
    <p:restoredTop sz="96005" autoAdjust="0"/>
  </p:normalViewPr>
  <p:slideViewPr>
    <p:cSldViewPr snapToGrid="0">
      <p:cViewPr varScale="1">
        <p:scale>
          <a:sx n="81" d="100"/>
          <a:sy n="81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565260060901397"/>
          <c:y val="0.10334527286905722"/>
          <c:w val="0.63452111812781475"/>
          <c:h val="0.679013732668948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35-4EC9-8226-FA51F29B4E1D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35-4EC9-8226-FA51F29B4E1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35-4EC9-8226-FA51F29B4E1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46-43A8-AE95-B35508ABE027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46-43A8-AE95-B35508ABE02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46-43A8-AE95-B35508ABE027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46-43A8-AE95-B35508ABE027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46-43A8-AE95-B35508ABE027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46-43A8-AE95-B35508ABE0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706-4B36-9000-5D833973B72D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06-4B36-9000-5D833973B72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06-4B36-9000-5D833973B72D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06-4B36-9000-5D833973B72D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06-4B36-9000-5D833973B72D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706-4B36-9000-5D833973B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41B-44A6-8458-6027E78D0FD0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41B-44A6-8458-6027E78D0FD0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41B-44A6-8458-6027E78D0FD0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41B-44A6-8458-6027E78D0FD0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41B-44A6-8458-6027E78D0FD0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41B-44A6-8458-6027E78D0F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9C-4336-BB4F-16AF3E6BE7BB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9C-4336-BB4F-16AF3E6BE7B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9C-4336-BB4F-16AF3E6BE7BB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9C-4336-BB4F-16AF3E6BE7BB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9C-4336-BB4F-16AF3E6BE7BB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09C-4336-BB4F-16AF3E6BE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E-46BD-A5FA-05F9512E2BB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E-46BD-A5FA-05F9512E2BB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9E-46BD-A5FA-05F9512E2BB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취업률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EF8-4A58-96D5-045699575715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EF8-4A58-96D5-04569957571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취업</c:v>
                </c:pt>
                <c:pt idx="1">
                  <c:v>미취업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EF8-4A58-96D5-04569957571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2C-4208-8A67-B544862343F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2C-4208-8A67-B54486234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5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0-4ECF-BB67-C60BBF67E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0-4ECF-BB67-C60BBF67E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300"/>
          <c:min val="1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10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55</c:v>
                </c:pt>
                <c:pt idx="1">
                  <c:v>55</c:v>
                </c:pt>
                <c:pt idx="2">
                  <c:v>55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D0-4ECF-BB67-C60BBF67EB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수도권</c:v>
                </c:pt>
                <c:pt idx="1">
                  <c:v>강원</c:v>
                </c:pt>
                <c:pt idx="2">
                  <c:v>충청</c:v>
                </c:pt>
                <c:pt idx="3">
                  <c:v>호남</c:v>
                </c:pt>
                <c:pt idx="4">
                  <c:v>영남</c:v>
                </c:pt>
                <c:pt idx="5">
                  <c:v>제주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45</c:v>
                </c:pt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D0-4ECF-BB67-C60BBF67E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정규직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70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7-4544-9126-110E76A0B9DB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비정규직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30</c:v>
                </c:pt>
                <c:pt idx="1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7-4544-9126-110E76A0B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20"/>
        <c:minorUnit val="1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남성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09-496B-9362-F7306889D2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여성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09-496B-9362-F7306889D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44"/>
        <c:overlap val="-90"/>
        <c:axId val="2121756479"/>
        <c:axId val="2121753567"/>
      </c:barChart>
      <c:catAx>
        <c:axId val="21217564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defRPr>
            </a:pPr>
            <a:endParaRPr lang="ko-KR"/>
          </a:p>
        </c:txPr>
        <c:crossAx val="2121753567"/>
        <c:crosses val="autoZero"/>
        <c:auto val="1"/>
        <c:lblAlgn val="ctr"/>
        <c:lblOffset val="100"/>
        <c:noMultiLvlLbl val="0"/>
      </c:catAx>
      <c:valAx>
        <c:axId val="2121753567"/>
        <c:scaling>
          <c:orientation val="minMax"/>
          <c:max val="50"/>
          <c:min val="3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  <a:cs typeface="+mn-cs"/>
              </a:defRPr>
            </a:pPr>
            <a:endParaRPr lang="ko-KR"/>
          </a:p>
        </c:txPr>
        <c:crossAx val="2121756479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B2-4FA8-A34B-43630E9B0DE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B2-4FA8-A34B-43630E9B0DE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B2-4FA8-A34B-43630E9B0DE2}"/>
              </c:ext>
            </c:extLst>
          </c:dPt>
          <c:dPt>
            <c:idx val="3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B2-4FA8-A34B-43630E9B0DE2}"/>
              </c:ext>
            </c:extLst>
          </c:dPt>
          <c:dPt>
            <c:idx val="4"/>
            <c:bubble3D val="0"/>
            <c:spPr>
              <a:solidFill>
                <a:schemeClr val="accent4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3B2-4FA8-A34B-43630E9B0DE2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</c:v>
                </c:pt>
                <c:pt idx="1">
                  <c:v>30</c:v>
                </c:pt>
                <c:pt idx="2">
                  <c:v>35</c:v>
                </c:pt>
                <c:pt idx="3">
                  <c:v>15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3B2-4FA8-A34B-43630E9B0D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55157531290463"/>
          <c:y val="7.9010900387627148E-2"/>
          <c:w val="0.71337339397762356"/>
          <c:h val="0.5590030958141470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생활 만족도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7-4D9A-B3CB-060F0C238B24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7-4D9A-B3CB-060F0C238B2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A7-4D9A-B3CB-060F0C238B24}"/>
              </c:ext>
            </c:extLst>
          </c:dPt>
          <c:dPt>
            <c:idx val="3"/>
            <c:bubble3D val="0"/>
            <c:spPr>
              <a:solidFill>
                <a:schemeClr val="accent5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BA7-4D9A-B3CB-060F0C238B24}"/>
              </c:ext>
            </c:extLst>
          </c:dPt>
          <c:dPt>
            <c:idx val="4"/>
            <c:bubble3D val="0"/>
            <c:spPr>
              <a:solidFill>
                <a:schemeClr val="accent5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BA7-4D9A-B3CB-060F0C238B24}"/>
              </c:ext>
            </c:extLst>
          </c:dPt>
          <c:cat>
            <c:strRef>
              <c:f>Sheet1!$A$2:$A$6</c:f>
              <c:strCache>
                <c:ptCount val="5"/>
                <c:pt idx="0">
                  <c:v>매우 만족</c:v>
                </c:pt>
                <c:pt idx="1">
                  <c:v>만족</c:v>
                </c:pt>
                <c:pt idx="2">
                  <c:v>보통</c:v>
                </c:pt>
                <c:pt idx="3">
                  <c:v>불만족</c:v>
                </c:pt>
                <c:pt idx="4">
                  <c:v>매우 불만족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</c:v>
                </c:pt>
                <c:pt idx="1">
                  <c:v>33</c:v>
                </c:pt>
                <c:pt idx="2">
                  <c:v>25</c:v>
                </c:pt>
                <c:pt idx="3">
                  <c:v>20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A7-4D9A-B3CB-060F0C238B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323233586140005E-2"/>
          <c:y val="0.73329691199042635"/>
          <c:w val="0.93507693660988689"/>
          <c:h val="0.219504669736465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5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1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1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0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70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36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87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26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58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4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180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020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13" Type="http://schemas.openxmlformats.org/officeDocument/2006/relationships/chart" Target="../charts/chart13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chart" Target="../charts/chart1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chart" Target="../charts/chart11.xml"/><Relationship Id="rId4" Type="http://schemas.openxmlformats.org/officeDocument/2006/relationships/image" Target="../media/image2.png"/><Relationship Id="rId9" Type="http://schemas.openxmlformats.org/officeDocument/2006/relationships/chart" Target="../charts/chart10.xml"/><Relationship Id="rId14" Type="http://schemas.openxmlformats.org/officeDocument/2006/relationships/chart" Target="../charts/char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chart" Target="../charts/chart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hart" Target="../charts/chart17.xml"/><Relationship Id="rId5" Type="http://schemas.openxmlformats.org/officeDocument/2006/relationships/image" Target="../media/image2.png"/><Relationship Id="rId10" Type="http://schemas.openxmlformats.org/officeDocument/2006/relationships/chart" Target="../charts/chart16.xml"/><Relationship Id="rId4" Type="http://schemas.openxmlformats.org/officeDocument/2006/relationships/image" Target="../media/image1.png"/><Relationship Id="rId9" Type="http://schemas.openxmlformats.org/officeDocument/2006/relationships/chart" Target="../charts/chart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0.xml"/><Relationship Id="rId4" Type="http://schemas.openxmlformats.org/officeDocument/2006/relationships/image" Target="../media/image1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2.xml"/><Relationship Id="rId4" Type="http://schemas.openxmlformats.org/officeDocument/2006/relationships/image" Target="../media/image1.png"/><Relationship Id="rId9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chart" Target="../charts/chart2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chart" Target="../charts/chart25.xml"/><Relationship Id="rId4" Type="http://schemas.openxmlformats.org/officeDocument/2006/relationships/image" Target="../media/image1.png"/><Relationship Id="rId9" Type="http://schemas.openxmlformats.org/officeDocument/2006/relationships/chart" Target="../charts/char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hart" Target="../charts/chart1.xml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7.xml"/><Relationship Id="rId5" Type="http://schemas.openxmlformats.org/officeDocument/2006/relationships/image" Target="../media/image3.png"/><Relationship Id="rId10" Type="http://schemas.openxmlformats.org/officeDocument/2006/relationships/chart" Target="../charts/chart6.xml"/><Relationship Id="rId4" Type="http://schemas.openxmlformats.org/officeDocument/2006/relationships/image" Target="../media/image2.png"/><Relationship Id="rId9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10251256" y="3558118"/>
            <a:ext cx="1353256" cy="724448"/>
            <a:chOff x="9352163" y="3558118"/>
            <a:chExt cx="1353256" cy="72444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10071912" y="3799062"/>
              <a:ext cx="63350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 민정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ver1.0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9352163" y="3558118"/>
              <a:ext cx="13532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DreamCatcher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3587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1-2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336385"/>
            <a:ext cx="6441508" cy="2944932"/>
            <a:chOff x="2061625" y="2610705"/>
            <a:chExt cx="6441508" cy="2944932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36391" y="2610705"/>
              <a:ext cx="15155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72276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초반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00723" y="3063831"/>
              <a:ext cx="196727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중반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매우 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281258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893259" y="3038953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68" name="차트 67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4" y="3072276"/>
              <a:ext cx="189652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후반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29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79307" y="1414532"/>
            <a:ext cx="8688771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85490"/>
            <a:ext cx="1534527" cy="3088906"/>
            <a:chOff x="109144" y="2856915"/>
            <a:chExt cx="1534527" cy="30889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39894" y="3155423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75431" y="5186760"/>
            <a:ext cx="6256136" cy="2492712"/>
            <a:chOff x="2136391" y="3062925"/>
            <a:chExt cx="6256136" cy="2492712"/>
          </a:xfrm>
        </p:grpSpPr>
        <p:sp>
          <p:nvSpPr>
            <p:cNvPr id="81" name="직사각형 80"/>
            <p:cNvSpPr/>
            <p:nvPr/>
          </p:nvSpPr>
          <p:spPr>
            <a:xfrm>
              <a:off x="2136391" y="3153455"/>
              <a:ext cx="6256136" cy="2402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2" name="차트 81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graphicFrame>
          <p:nvGraphicFramePr>
            <p:cNvPr id="83" name="차트 82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63223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초반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24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55305" y="3062925"/>
              <a:ext cx="1653202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중반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en-US" altLang="ko-KR" sz="8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90" name="차트 89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3" y="3063223"/>
              <a:ext cx="186204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 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후반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8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114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노출되어야 하는 하위 항목이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개일 경우 레이아웃 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그래프에만 해당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343" name="그룹 342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344" name="직선 연결선 343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347" name="이등변 삼각형 34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348" name="이등변 삼각형 34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349" name="직선 연결선 34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353" name="그룹 35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362" name="모서리가 둥근 직사각형 361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364" name="직사각형 36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8713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98863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여가생활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92722" y="2154833"/>
            <a:ext cx="6344942" cy="4603210"/>
            <a:chOff x="2166058" y="2611457"/>
            <a:chExt cx="6344942" cy="4603210"/>
          </a:xfrm>
        </p:grpSpPr>
        <p:sp>
          <p:nvSpPr>
            <p:cNvPr id="138" name="직사각형 137"/>
            <p:cNvSpPr/>
            <p:nvPr/>
          </p:nvSpPr>
          <p:spPr>
            <a:xfrm>
              <a:off x="2169948" y="2924519"/>
              <a:ext cx="6177103" cy="1880323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2256174" y="3107213"/>
              <a:ext cx="1973572" cy="1514935"/>
              <a:chOff x="2256174" y="3090283"/>
              <a:chExt cx="1973572" cy="1514935"/>
            </a:xfrm>
          </p:grpSpPr>
          <p:graphicFrame>
            <p:nvGraphicFramePr>
              <p:cNvPr id="140" name="차트 139"/>
              <p:cNvGraphicFramePr/>
              <p:nvPr/>
            </p:nvGraphicFramePr>
            <p:xfrm>
              <a:off x="2256174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616405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4275281" y="3107213"/>
              <a:ext cx="1973572" cy="1514935"/>
              <a:chOff x="4275281" y="3090283"/>
              <a:chExt cx="1973572" cy="1514935"/>
            </a:xfrm>
          </p:grpSpPr>
          <p:graphicFrame>
            <p:nvGraphicFramePr>
              <p:cNvPr id="143" name="차트 142"/>
              <p:cNvGraphicFramePr/>
              <p:nvPr/>
            </p:nvGraphicFramePr>
            <p:xfrm>
              <a:off x="4275281" y="3090283"/>
              <a:ext cx="1973572" cy="14114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4635512" y="4389774"/>
                <a:ext cx="1253111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여성</a:t>
                </a:r>
                <a:endPara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cxnSp>
          <p:nvCxnSpPr>
            <p:cNvPr id="145" name="직선 연결선 144"/>
            <p:cNvCxnSpPr/>
            <p:nvPr/>
          </p:nvCxnSpPr>
          <p:spPr>
            <a:xfrm>
              <a:off x="6530965" y="3471868"/>
              <a:ext cx="0" cy="78562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그룹 145"/>
            <p:cNvGrpSpPr/>
            <p:nvPr/>
          </p:nvGrpSpPr>
          <p:grpSpPr>
            <a:xfrm>
              <a:off x="6882993" y="3180697"/>
              <a:ext cx="1185000" cy="1367966"/>
              <a:chOff x="6882993" y="3250210"/>
              <a:chExt cx="1185000" cy="1367966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보통</a:t>
                </a:r>
                <a:r>
                  <a:rPr lang="ko-KR" altLang="en-US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82993" y="3987234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만족</a:t>
                </a:r>
                <a:r>
                  <a:rPr lang="ko-KR" altLang="en-US" sz="16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4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00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8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70165" y="2611457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여가생활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만족도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169948" y="5021282"/>
              <a:ext cx="6177103" cy="2193385"/>
              <a:chOff x="2169948" y="5021282"/>
              <a:chExt cx="6177103" cy="2193385"/>
            </a:xfrm>
          </p:grpSpPr>
          <p:sp>
            <p:nvSpPr>
              <p:cNvPr id="151" name="직사각형 150"/>
              <p:cNvSpPr/>
              <p:nvPr/>
            </p:nvSpPr>
            <p:spPr>
              <a:xfrm>
                <a:off x="2169948" y="5334344"/>
                <a:ext cx="6177103" cy="1880323"/>
              </a:xfrm>
              <a:prstGeom prst="rect">
                <a:avLst/>
              </a:prstGeom>
              <a:solidFill>
                <a:schemeClr val="bg1"/>
              </a:solidFill>
              <a:ln cap="flat">
                <a:solidFill>
                  <a:schemeClr val="bg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2" name="그룹 151"/>
              <p:cNvGrpSpPr/>
              <p:nvPr/>
            </p:nvGrpSpPr>
            <p:grpSpPr>
              <a:xfrm>
                <a:off x="2256174" y="5517038"/>
                <a:ext cx="1973572" cy="1514935"/>
                <a:chOff x="2256174" y="3090283"/>
                <a:chExt cx="1973572" cy="1514935"/>
              </a:xfrm>
            </p:grpSpPr>
            <p:graphicFrame>
              <p:nvGraphicFramePr>
                <p:cNvPr id="162" name="차트 161"/>
                <p:cNvGraphicFramePr/>
                <p:nvPr/>
              </p:nvGraphicFramePr>
              <p:xfrm>
                <a:off x="2256174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1"/>
                </a:graphicData>
              </a:graphic>
            </p:graphicFrame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2616405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남성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grpSp>
            <p:nvGrpSpPr>
              <p:cNvPr id="153" name="그룹 152"/>
              <p:cNvGrpSpPr/>
              <p:nvPr/>
            </p:nvGrpSpPr>
            <p:grpSpPr>
              <a:xfrm>
                <a:off x="4275281" y="5517038"/>
                <a:ext cx="1973572" cy="1514935"/>
                <a:chOff x="4275281" y="3090283"/>
                <a:chExt cx="1973572" cy="1514935"/>
              </a:xfrm>
            </p:grpSpPr>
            <p:graphicFrame>
              <p:nvGraphicFramePr>
                <p:cNvPr id="160" name="차트 159"/>
                <p:cNvGraphicFramePr/>
                <p:nvPr/>
              </p:nvGraphicFramePr>
              <p:xfrm>
                <a:off x="4275281" y="3090283"/>
                <a:ext cx="1973572" cy="141149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15050979-53A4-4523-ABEB-B71A401DF8E5}"/>
                    </a:ext>
                  </a:extLst>
                </p:cNvPr>
                <p:cNvSpPr txBox="1"/>
                <p:nvPr/>
              </p:nvSpPr>
              <p:spPr>
                <a:xfrm>
                  <a:off x="4635512" y="4389774"/>
                  <a:ext cx="1253111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ko-KR" altLang="en-US" sz="8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여성</a:t>
                  </a:r>
                  <a:endPara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endParaRPr>
                </a:p>
              </p:txBody>
            </p:sp>
          </p:grpSp>
          <p:cxnSp>
            <p:nvCxnSpPr>
              <p:cNvPr id="154" name="직선 연결선 153"/>
              <p:cNvCxnSpPr/>
              <p:nvPr/>
            </p:nvCxnSpPr>
            <p:spPr>
              <a:xfrm>
                <a:off x="6530965" y="5881693"/>
                <a:ext cx="0" cy="785625"/>
              </a:xfrm>
              <a:prstGeom prst="line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그룹 154"/>
              <p:cNvGrpSpPr/>
              <p:nvPr/>
            </p:nvGrpSpPr>
            <p:grpSpPr>
              <a:xfrm>
                <a:off x="6882993" y="5590522"/>
                <a:ext cx="1185000" cy="1367966"/>
                <a:chOff x="6882993" y="3250210"/>
                <a:chExt cx="1185000" cy="1367966"/>
              </a:xfrm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250210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남성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만족</a:t>
                  </a:r>
                  <a:r>
                    <a:rPr lang="ko-KR" altLang="en-US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82AAFED9-B25B-80FE-0243-9B9B3A6644A2}"/>
                    </a:ext>
                  </a:extLst>
                </p:cNvPr>
                <p:cNvSpPr txBox="1"/>
                <p:nvPr/>
              </p:nvSpPr>
              <p:spPr>
                <a:xfrm>
                  <a:off x="6882993" y="3987234"/>
                  <a:ext cx="11850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여성</a:t>
                  </a:r>
                  <a:endPara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endParaRPr lang="en-US" altLang="ko-KR" sz="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  <a:p>
                  <a:pPr algn="ctr"/>
                  <a:r>
                    <a:rPr lang="ko-KR" altLang="en-US" sz="2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보통</a:t>
                  </a:r>
                  <a:r>
                    <a:rPr lang="ko-KR" altLang="en-US" sz="16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en-US" altLang="ko-KR" sz="14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00</a:t>
                  </a:r>
                  <a:r>
                    <a:rPr lang="en-US" altLang="ko-KR" sz="1200" dirty="0">
                      <a:solidFill>
                        <a:srgbClr val="0C5BC4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 </a:t>
                  </a:r>
                  <a:r>
                    <a:rPr lang="ko-KR" altLang="en-US" sz="800" dirty="0" smtClean="0"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점</a:t>
                  </a:r>
                  <a:endParaRPr lang="en-US" altLang="ko-KR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70165" y="5021282"/>
                <a:ext cx="24228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34822" y="481473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6058" y="4601867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806" y="702135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366" name="타원 365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903235" y="21842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A01C018-935F-4CDA-BE75-F7D1B4853B3F}"/>
              </a:ext>
            </a:extLst>
          </p:cNvPr>
          <p:cNvSpPr/>
          <p:nvPr/>
        </p:nvSpPr>
        <p:spPr>
          <a:xfrm>
            <a:off x="1903235" y="45940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1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그룹 125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57" name="이등변 삼각형 156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58" name="이등변 삼각형 157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51" name="모서리가 둥근 직사각형 150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1" name="직사각형 140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267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018445" y="2382105"/>
            <a:ext cx="6426492" cy="3848157"/>
            <a:chOff x="2061625" y="2610705"/>
            <a:chExt cx="6426492" cy="3848157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83274" y="2610705"/>
              <a:ext cx="151559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취업률</a:t>
              </a:r>
              <a:endParaRPr lang="en-US" altLang="ko-KR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8693" y="5689421"/>
              <a:ext cx="58001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55.0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en-US" altLang="ko-KR" sz="5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여성의 취업률은 </a:t>
              </a:r>
              <a:r>
                <a:rPr lang="en-US" altLang="ko-KR" sz="2200" dirty="0">
                  <a:solidFill>
                    <a:srgbClr val="0C5BC4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40.0</a:t>
              </a:r>
              <a:r>
                <a: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grpSp>
          <p:nvGrpSpPr>
            <p:cNvPr id="115" name="그룹 114"/>
            <p:cNvGrpSpPr/>
            <p:nvPr/>
          </p:nvGrpSpPr>
          <p:grpSpPr>
            <a:xfrm>
              <a:off x="2393896" y="3153455"/>
              <a:ext cx="5741126" cy="2245373"/>
              <a:chOff x="2427787" y="3153455"/>
              <a:chExt cx="5741126" cy="2245373"/>
            </a:xfrm>
          </p:grpSpPr>
          <p:graphicFrame>
            <p:nvGraphicFramePr>
              <p:cNvPr id="116" name="차트 115"/>
              <p:cNvGraphicFramePr/>
              <p:nvPr/>
            </p:nvGraphicFramePr>
            <p:xfrm>
              <a:off x="2464555" y="347630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graphicFrame>
            <p:nvGraphicFramePr>
              <p:cNvPr id="117" name="차트 116"/>
              <p:cNvGraphicFramePr/>
              <p:nvPr/>
            </p:nvGraphicFramePr>
            <p:xfrm>
              <a:off x="5480816" y="3475738"/>
              <a:ext cx="2688097" cy="192252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2427787" y="3153753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5050979-53A4-4523-ABEB-B71A401DF8E5}"/>
                  </a:ext>
                </a:extLst>
              </p:cNvPr>
              <p:cNvSpPr txBox="1"/>
              <p:nvPr/>
            </p:nvSpPr>
            <p:spPr>
              <a:xfrm>
                <a:off x="5419210" y="3153455"/>
                <a:ext cx="125311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1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643539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01064" y="5218541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4825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56780" y="56471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6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90336"/>
              </p:ext>
            </p:extLst>
          </p:nvPr>
        </p:nvGraphicFramePr>
        <p:xfrm>
          <a:off x="8840764" y="711200"/>
          <a:ext cx="3287735" cy="940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취업률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그룹 267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89" name="이등변 삼각형 28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90" name="이등변 삼각형 28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68858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440952"/>
              </p:ext>
            </p:extLst>
          </p:nvPr>
        </p:nvGraphicFramePr>
        <p:xfrm>
          <a:off x="8840764" y="711200"/>
          <a:ext cx="3287735" cy="107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08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828129"/>
              </p:ext>
            </p:extLst>
          </p:nvPr>
        </p:nvGraphicFramePr>
        <p:xfrm>
          <a:off x="8840764" y="711200"/>
          <a:ext cx="3287735" cy="1717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 평균 임금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임금을 표시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선택 시 격차 표시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 여부를 선택할 시 해당 항목은 숨김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혼인한 사람의 비율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  <p:grpSp>
        <p:nvGrpSpPr>
          <p:cNvPr id="88" name="그룹 87"/>
          <p:cNvGrpSpPr/>
          <p:nvPr/>
        </p:nvGrpSpPr>
        <p:grpSpPr>
          <a:xfrm>
            <a:off x="1863543" y="2325176"/>
            <a:ext cx="6553801" cy="3465995"/>
            <a:chOff x="2015943" y="2056178"/>
            <a:chExt cx="6553801" cy="3465995"/>
          </a:xfrm>
        </p:grpSpPr>
        <p:sp>
          <p:nvSpPr>
            <p:cNvPr id="89" name="직사각형 88"/>
            <p:cNvSpPr/>
            <p:nvPr/>
          </p:nvSpPr>
          <p:spPr>
            <a:xfrm>
              <a:off x="2186890" y="2452078"/>
              <a:ext cx="3153879" cy="3070095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8057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월 평균 임금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5415865" y="2452078"/>
              <a:ext cx="3153879" cy="3070095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4" name="그룹 93"/>
            <p:cNvGrpSpPr/>
            <p:nvPr/>
          </p:nvGrpSpPr>
          <p:grpSpPr>
            <a:xfrm>
              <a:off x="5764258" y="4509032"/>
              <a:ext cx="2388984" cy="630942"/>
              <a:chOff x="2594551" y="3002780"/>
              <a:chExt cx="2388984" cy="630942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300278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45</a:t>
                </a:r>
                <a:r>
                  <a:rPr lang="en-US" altLang="ko-KR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300278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40</a:t>
                </a:r>
                <a:r>
                  <a:rPr lang="en-US" altLang="ko-KR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397032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err="1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혼인율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96" name="차트 95"/>
            <p:cNvGraphicFramePr/>
            <p:nvPr>
              <p:extLst>
                <p:ext uri="{D42A27DB-BD31-4B8C-83A1-F6EECF244321}">
                  <p14:modId xmlns:p14="http://schemas.microsoft.com/office/powerpoint/2010/main" val="909169151"/>
                </p:ext>
              </p:extLst>
            </p:nvPr>
          </p:nvGraphicFramePr>
          <p:xfrm>
            <a:off x="5801043" y="2551870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406378" y="24821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시간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15943" y="208252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243186" y="2056178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76" name="차트 175"/>
          <p:cNvGraphicFramePr/>
          <p:nvPr>
            <p:extLst>
              <p:ext uri="{D42A27DB-BD31-4B8C-83A1-F6EECF244321}">
                <p14:modId xmlns:p14="http://schemas.microsoft.com/office/powerpoint/2010/main" val="3864474925"/>
              </p:ext>
            </p:extLst>
          </p:nvPr>
        </p:nvGraphicFramePr>
        <p:xfrm>
          <a:off x="2469233" y="2897596"/>
          <a:ext cx="2447458" cy="15317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97" name="TextBox 196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23586" y="2770143"/>
            <a:ext cx="60987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단위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: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만원</a:t>
            </a:r>
            <a:endParaRPr lang="en-US" altLang="ko-KR" sz="6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7" name="그룹 176"/>
          <p:cNvGrpSpPr/>
          <p:nvPr/>
        </p:nvGrpSpPr>
        <p:grpSpPr>
          <a:xfrm>
            <a:off x="2399638" y="4487977"/>
            <a:ext cx="6177377" cy="1506101"/>
            <a:chOff x="5839309" y="3749109"/>
            <a:chExt cx="6177377" cy="1506101"/>
          </a:xfrm>
        </p:grpSpPr>
        <p:grpSp>
          <p:nvGrpSpPr>
            <p:cNvPr id="178" name="그룹 177"/>
            <p:cNvGrpSpPr/>
            <p:nvPr/>
          </p:nvGrpSpPr>
          <p:grpSpPr>
            <a:xfrm>
              <a:off x="5873217" y="3749109"/>
              <a:ext cx="2425817" cy="630942"/>
              <a:chOff x="6836338" y="3250210"/>
              <a:chExt cx="2425817" cy="630942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6836338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260</a:t>
                </a:r>
                <a:r>
                  <a:rPr lang="en-US" altLang="ko-KR" sz="1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ko-KR" altLang="en-US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만원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8077155" y="3250210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240 </a:t>
                </a:r>
                <a:r>
                  <a:rPr lang="ko-KR" altLang="en-US" sz="8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만원</a:t>
                </a:r>
                <a:endParaRPr lang="en-US" altLang="ko-KR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839309" y="4503666"/>
              <a:ext cx="151559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남성과 여성의 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인당</a:t>
              </a:r>
              <a:endParaRPr lang="en-US" altLang="ko-KR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임금 성별 격차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6973164" y="4491551"/>
              <a:ext cx="151559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1.08</a:t>
              </a:r>
              <a:r>
                <a:rPr lang="en-US" altLang="ko-KR" sz="800" dirty="0">
                  <a:solidFill>
                    <a:srgbClr val="002060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8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배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10640508" y="5055155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18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그룹 267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270" name="그룹 269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286" name="직선 연결선 28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289" name="이등변 삼각형 28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290" name="이등변 삼각형 28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273" name="그룹 272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84" name="모서리가 둥근 직사각형 28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74" name="직사각형 273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en-US" altLang="ko-KR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40764" y="711200"/>
          <a:ext cx="3287735" cy="107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92" name="그룹 291"/>
          <p:cNvGrpSpPr/>
          <p:nvPr/>
        </p:nvGrpSpPr>
        <p:grpSpPr>
          <a:xfrm>
            <a:off x="2047228" y="2416788"/>
            <a:ext cx="6334773" cy="2399267"/>
            <a:chOff x="2118348" y="2610705"/>
            <a:chExt cx="6334773" cy="2399267"/>
          </a:xfrm>
        </p:grpSpPr>
        <p:grpSp>
          <p:nvGrpSpPr>
            <p:cNvPr id="293" name="그룹 292"/>
            <p:cNvGrpSpPr/>
            <p:nvPr/>
          </p:nvGrpSpPr>
          <p:grpSpPr>
            <a:xfrm>
              <a:off x="2136391" y="2610705"/>
              <a:ext cx="6316730" cy="2399267"/>
              <a:chOff x="2136391" y="2610705"/>
              <a:chExt cx="6316730" cy="2399267"/>
            </a:xfrm>
          </p:grpSpPr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2136391" y="2610705"/>
                <a:ext cx="15155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 지역</a:t>
                </a:r>
                <a:endParaRPr lang="en-US" altLang="ko-KR" sz="14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299" name="직사각형 298"/>
              <p:cNvSpPr/>
              <p:nvPr/>
            </p:nvSpPr>
            <p:spPr>
              <a:xfrm>
                <a:off x="2136391" y="2952856"/>
                <a:ext cx="6256136" cy="20571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aphicFrame>
            <p:nvGraphicFramePr>
              <p:cNvPr id="300" name="차트 299"/>
              <p:cNvGraphicFramePr/>
              <p:nvPr>
                <p:extLst/>
              </p:nvPr>
            </p:nvGraphicFramePr>
            <p:xfrm>
              <a:off x="2299327" y="3144323"/>
              <a:ext cx="5972345" cy="181598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1E9BC7CB-4CCD-4841-B838-46356D10FFEF}"/>
                  </a:ext>
                </a:extLst>
              </p:cNvPr>
              <p:cNvSpPr txBox="1"/>
              <p:nvPr/>
            </p:nvSpPr>
            <p:spPr>
              <a:xfrm>
                <a:off x="7076943" y="4771697"/>
                <a:ext cx="1376178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※ </a:t>
                </a:r>
                <a:r>
                  <a:rPr lang="ko-KR" altLang="en-US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해당 데이터는 예시입니다</a:t>
                </a:r>
                <a:r>
                  <a:rPr lang="en-US" altLang="ko-KR" sz="700" dirty="0">
                    <a:solidFill>
                      <a:schemeClr val="bg2">
                        <a:lumMod val="50000"/>
                      </a:schemeClr>
                    </a:solidFill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18348" y="295460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en-US" altLang="ko-KR" sz="600" dirty="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165009" y="309826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308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01602"/>
              </p:ext>
            </p:extLst>
          </p:nvPr>
        </p:nvGraphicFramePr>
        <p:xfrm>
          <a:off x="8840764" y="711200"/>
          <a:ext cx="3287735" cy="117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85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그룹 154"/>
          <p:cNvGrpSpPr/>
          <p:nvPr/>
        </p:nvGrpSpPr>
        <p:grpSpPr>
          <a:xfrm>
            <a:off x="63500" y="2106473"/>
            <a:ext cx="1726858" cy="4681676"/>
            <a:chOff x="63500" y="2106473"/>
            <a:chExt cx="1726858" cy="4681676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BCA9687-AEF0-4401-9C67-F669F4238B19}"/>
                </a:ext>
              </a:extLst>
            </p:cNvPr>
            <p:cNvSpPr/>
            <p:nvPr/>
          </p:nvSpPr>
          <p:spPr>
            <a:xfrm>
              <a:off x="74111" y="2112906"/>
              <a:ext cx="1588921" cy="46726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>
                <a:solidFill>
                  <a:srgbClr val="186DDF"/>
                </a:solidFill>
              </a:endParaRPr>
            </a:p>
          </p:txBody>
        </p:sp>
        <p:grpSp>
          <p:nvGrpSpPr>
            <p:cNvPr id="158" name="그룹 157"/>
            <p:cNvGrpSpPr/>
            <p:nvPr/>
          </p:nvGrpSpPr>
          <p:grpSpPr>
            <a:xfrm>
              <a:off x="1664358" y="2106473"/>
              <a:ext cx="126000" cy="4681676"/>
              <a:chOff x="1641498" y="2106473"/>
              <a:chExt cx="126000" cy="4681676"/>
            </a:xfrm>
          </p:grpSpPr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B0A313-D507-427C-BE5F-3F67BDE3E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498" y="2106473"/>
                <a:ext cx="0" cy="467205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E0C42DD0-2B0C-4AE1-B351-DE8D51476A24}"/>
                  </a:ext>
                </a:extLst>
              </p:cNvPr>
              <p:cNvSpPr/>
              <p:nvPr/>
            </p:nvSpPr>
            <p:spPr>
              <a:xfrm>
                <a:off x="1641498" y="2114143"/>
                <a:ext cx="126000" cy="4674006"/>
              </a:xfrm>
              <a:prstGeom prst="rect">
                <a:avLst/>
              </a:prstGeom>
              <a:solidFill>
                <a:srgbClr val="F1F1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BDD2345D-DDBA-4011-9A76-BC8776A70FE0}"/>
                  </a:ext>
                </a:extLst>
              </p:cNvPr>
              <p:cNvSpPr/>
              <p:nvPr/>
            </p:nvSpPr>
            <p:spPr>
              <a:xfrm>
                <a:off x="1660394" y="2229672"/>
                <a:ext cx="89256" cy="3013754"/>
              </a:xfrm>
              <a:prstGeom prst="rect">
                <a:avLst/>
              </a:pr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 dirty="0"/>
              </a:p>
            </p:txBody>
          </p:sp>
          <p:sp>
            <p:nvSpPr>
              <p:cNvPr id="179" name="이등변 삼각형 178">
                <a:extLst>
                  <a:ext uri="{FF2B5EF4-FFF2-40B4-BE49-F238E27FC236}">
                    <a16:creationId xmlns:a16="http://schemas.microsoft.com/office/drawing/2014/main" id="{CDBD9778-6225-4FDC-80D5-A73FC827C781}"/>
                  </a:ext>
                </a:extLst>
              </p:cNvPr>
              <p:cNvSpPr/>
              <p:nvPr/>
            </p:nvSpPr>
            <p:spPr>
              <a:xfrm>
                <a:off x="1674351" y="2148467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50"/>
              </a:p>
            </p:txBody>
          </p:sp>
          <p:sp>
            <p:nvSpPr>
              <p:cNvPr id="180" name="이등변 삼각형 179">
                <a:extLst>
                  <a:ext uri="{FF2B5EF4-FFF2-40B4-BE49-F238E27FC236}">
                    <a16:creationId xmlns:a16="http://schemas.microsoft.com/office/drawing/2014/main" id="{0A8343D3-CA2E-464C-8A05-8B5D242B6603}"/>
                  </a:ext>
                </a:extLst>
              </p:cNvPr>
              <p:cNvSpPr/>
              <p:nvPr/>
            </p:nvSpPr>
            <p:spPr>
              <a:xfrm rot="10800000">
                <a:off x="1674351" y="6697329"/>
                <a:ext cx="60295" cy="40580"/>
              </a:xfrm>
              <a:prstGeom prst="triangle">
                <a:avLst/>
              </a:prstGeom>
              <a:solidFill>
                <a:srgbClr val="A3A3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1E360A60-D622-4C66-A798-6554615C15ED}"/>
                </a:ext>
              </a:extLst>
            </p:cNvPr>
            <p:cNvCxnSpPr>
              <a:cxnSpLocks/>
            </p:cNvCxnSpPr>
            <p:nvPr/>
          </p:nvCxnSpPr>
          <p:spPr>
            <a:xfrm>
              <a:off x="63500" y="2721087"/>
              <a:ext cx="15779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10833" y="2265954"/>
              <a:ext cx="1534527" cy="3497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 하고자 하는 항목을</a:t>
              </a:r>
              <a:endParaRPr lang="en-US" altLang="ko-KR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80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선택해 주세요</a:t>
              </a:r>
              <a:endParaRPr lang="en-US" altLang="ko-KR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09144" y="2822149"/>
              <a:ext cx="1534527" cy="3152247"/>
              <a:chOff x="109144" y="2793574"/>
              <a:chExt cx="1534527" cy="3152247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213458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연령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577621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3941784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거주지역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30594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4670110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034273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398436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여가 환경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5762597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직무 만족도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74" name="모서리가 둥근 직사각형 173"/>
              <p:cNvSpPr/>
              <p:nvPr/>
            </p:nvSpPr>
            <p:spPr>
              <a:xfrm>
                <a:off x="239894" y="2793574"/>
                <a:ext cx="1273026" cy="291450"/>
              </a:xfrm>
              <a:prstGeom prst="roundRect">
                <a:avLst/>
              </a:prstGeom>
              <a:solidFill>
                <a:srgbClr val="E6ED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209F6526-F9B3-4F61-B4AD-3E293B5BBD78}"/>
                  </a:ext>
                </a:extLst>
              </p:cNvPr>
              <p:cNvSpPr/>
              <p:nvPr/>
            </p:nvSpPr>
            <p:spPr>
              <a:xfrm>
                <a:off x="109144" y="2856915"/>
                <a:ext cx="1534527" cy="1832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smtClean="0">
                    <a:solidFill>
                      <a:srgbClr val="000D26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성별</a:t>
                </a:r>
                <a:endParaRPr lang="en-US" altLang="ko-KR" sz="1100" dirty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62" name="직사각형 161"/>
            <p:cNvSpPr/>
            <p:nvPr/>
          </p:nvSpPr>
          <p:spPr>
            <a:xfrm>
              <a:off x="177183" y="6345375"/>
              <a:ext cx="1385959" cy="327861"/>
            </a:xfrm>
            <a:prstGeom prst="rect">
              <a:avLst/>
            </a:prstGeom>
            <a:solidFill>
              <a:srgbClr val="0018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96666" y="642531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en-US" altLang="ko-KR" sz="10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7180866" y="5053524"/>
            <a:ext cx="137617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※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해당 데이터는 예시입니다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en-US" altLang="ko-KR" sz="700" dirty="0">
              <a:solidFill>
                <a:schemeClr val="bg2">
                  <a:lumMod val="50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863543" y="2317967"/>
            <a:ext cx="6553801" cy="2983111"/>
            <a:chOff x="2015943" y="2056178"/>
            <a:chExt cx="6553801" cy="2983111"/>
          </a:xfrm>
        </p:grpSpPr>
        <p:sp>
          <p:nvSpPr>
            <p:cNvPr id="110" name="직사각형 109"/>
            <p:cNvSpPr/>
            <p:nvPr/>
          </p:nvSpPr>
          <p:spPr>
            <a:xfrm>
              <a:off x="2186890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1" name="그룹 110"/>
            <p:cNvGrpSpPr/>
            <p:nvPr/>
          </p:nvGrpSpPr>
          <p:grpSpPr>
            <a:xfrm>
              <a:off x="2535283" y="4314319"/>
              <a:ext cx="2388984" cy="569387"/>
              <a:chOff x="2594551" y="2779492"/>
              <a:chExt cx="2388984" cy="569387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70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3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 </a:t>
                </a:r>
                <a:r>
                  <a:rPr lang="en-US" altLang="ko-KR" dirty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55</a:t>
                </a:r>
                <a:r>
                  <a:rPr lang="en-US" altLang="ko-KR" sz="1000" dirty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%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2168057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고용형태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15" name="차트 114"/>
            <p:cNvGraphicFramePr/>
            <p:nvPr>
              <p:extLst>
                <p:ext uri="{D42A27DB-BD31-4B8C-83A1-F6EECF244321}">
                  <p14:modId xmlns:p14="http://schemas.microsoft.com/office/powerpoint/2010/main" val="3556300918"/>
                </p:ext>
              </p:extLst>
            </p:nvPr>
          </p:nvGraphicFramePr>
          <p:xfrm>
            <a:off x="2572068" y="2580445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16" name="직사각형 115"/>
            <p:cNvSpPr/>
            <p:nvPr/>
          </p:nvSpPr>
          <p:spPr>
            <a:xfrm>
              <a:off x="5415865" y="2452079"/>
              <a:ext cx="3153879" cy="2587210"/>
            </a:xfrm>
            <a:prstGeom prst="rect">
              <a:avLst/>
            </a:prstGeom>
            <a:solidFill>
              <a:schemeClr val="bg1"/>
            </a:solidFill>
            <a:ln cap="flat">
              <a:solidFill>
                <a:schemeClr val="bg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5764258" y="4285744"/>
              <a:ext cx="2388984" cy="630942"/>
              <a:chOff x="2594551" y="2779492"/>
              <a:chExt cx="2388984" cy="630942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2594551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남성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45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2AAFED9-B25B-80FE-0243-9B9B3A6644A2}"/>
                  </a:ext>
                </a:extLst>
              </p:cNvPr>
              <p:cNvSpPr txBox="1"/>
              <p:nvPr/>
            </p:nvSpPr>
            <p:spPr>
              <a:xfrm>
                <a:off x="3798535" y="2779492"/>
                <a:ext cx="11850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여성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endParaRPr lang="en-US" altLang="ko-KR" sz="3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en-US" altLang="ko-KR" sz="2200" dirty="0" smtClean="0">
                    <a:solidFill>
                      <a:srgbClr val="0C5BC4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40</a:t>
                </a:r>
                <a:r>
                  <a:rPr lang="ko-KR" altLang="en-US" sz="10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시간</a:t>
                </a:r>
                <a:endParaRPr lang="en-US" altLang="ko-KR" sz="1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397032" y="2148542"/>
              <a:ext cx="24228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평균 근로시간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(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주 단위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)</a:t>
              </a:r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121" name="차트 120"/>
            <p:cNvGraphicFramePr/>
            <p:nvPr>
              <p:extLst>
                <p:ext uri="{D42A27DB-BD31-4B8C-83A1-F6EECF244321}">
                  <p14:modId xmlns:p14="http://schemas.microsoft.com/office/powerpoint/2010/main" val="3085377500"/>
                </p:ext>
              </p:extLst>
            </p:nvPr>
          </p:nvGraphicFramePr>
          <p:xfrm>
            <a:off x="5801043" y="2551870"/>
            <a:ext cx="2315415" cy="17350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5406378" y="2482160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</a:t>
              </a:r>
              <a:r>
                <a:rPr lang="ko-KR" altLang="en-US" sz="600" smtClean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시간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15943" y="2082523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5243186" y="2056178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aphicFrame>
        <p:nvGraphicFramePr>
          <p:cNvPr id="182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352384"/>
              </p:ext>
            </p:extLst>
          </p:nvPr>
        </p:nvGraphicFramePr>
        <p:xfrm>
          <a:off x="8840764" y="711200"/>
          <a:ext cx="3287735" cy="144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많은 비율을 차지하는 항목과 수치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 분석 결과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171450" indent="-171450" algn="l" defTabSz="914400" rtl="0" eaLnBrk="1" latinLnBrk="1" hangingPunct="1"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평균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42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5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2031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9271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문의 글 답변 상태 노출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7508148" y="3350262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답변대기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5270266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7508148" y="373906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7508148" y="411541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7508148" y="449935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  <a:endParaRPr lang="ko-KR" altLang="en-US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8161890" y="312234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67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 작성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글 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196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6216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59" y="5490147"/>
            <a:ext cx="87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manager1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90147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72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90147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785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012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566"/>
              </p:ext>
            </p:extLst>
          </p:nvPr>
        </p:nvGraphicFramePr>
        <p:xfrm>
          <a:off x="8840764" y="711200"/>
          <a:ext cx="3287735" cy="427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숫자만 입력 가능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 확인 버튼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 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영문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숫자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특수기호 포함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8~16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 입력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형식으로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휴대폰 번호 입력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“-”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제외하고 숫자만 입력 가능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 동의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동의가 필수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 정보 유효기간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 후 클릭 시 회원가입 진행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입력되지 않은 경우 빨간색 텍스트로 입력 필요한 항목 알림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6267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631776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638919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14917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399737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2974320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489738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033150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578678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4139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0780" y="25400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5213707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548999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550747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5519625"/>
            <a:ext cx="530410" cy="215444"/>
            <a:chOff x="5484704" y="5787972"/>
            <a:chExt cx="530410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5519625"/>
            <a:ext cx="599606" cy="215444"/>
            <a:chOff x="5484704" y="5787972"/>
            <a:chExt cx="599606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59342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5946436"/>
            <a:ext cx="433958" cy="215444"/>
            <a:chOff x="5484704" y="5787972"/>
            <a:chExt cx="433958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5946436"/>
            <a:ext cx="433958" cy="215444"/>
            <a:chOff x="5484704" y="5787972"/>
            <a:chExt cx="433958" cy="21544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5946436"/>
            <a:ext cx="851735" cy="215444"/>
            <a:chOff x="5484704" y="5787972"/>
            <a:chExt cx="851735" cy="215444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591680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6307519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6393220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359558" y="62173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308625" y="256435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1110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6474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1759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7128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3839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80339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2351727" y="2846842"/>
            <a:ext cx="1432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아이디를 입력해주세요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3463739" y="2818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3298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알아보기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48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4223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2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692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8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483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97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1417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 수정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449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744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2987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초기 진입 화면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선택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30250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일회성으로 정보 입력하여 기능 실행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닫기 버튼 클릭 시 메인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5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938454" y="2626408"/>
            <a:ext cx="4828671" cy="2880914"/>
            <a:chOff x="1976212" y="2950356"/>
            <a:chExt cx="4828671" cy="2880914"/>
          </a:xfrm>
        </p:grpSpPr>
        <p:sp>
          <p:nvSpPr>
            <p:cNvPr id="3" name="직사각형 2"/>
            <p:cNvSpPr/>
            <p:nvPr/>
          </p:nvSpPr>
          <p:spPr>
            <a:xfrm>
              <a:off x="1976212" y="3061877"/>
              <a:ext cx="4753155" cy="2769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486982" y="3188352"/>
              <a:ext cx="90031" cy="91657"/>
              <a:chOff x="6198281" y="3530604"/>
              <a:chExt cx="110454" cy="112449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6198281" y="3530604"/>
                <a:ext cx="110295" cy="1102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6203043" y="3530604"/>
                <a:ext cx="105692" cy="1124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619783" y="3518628"/>
              <a:ext cx="3466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해당 기능은 몇 가지 정보 입력 후</a:t>
              </a:r>
              <a:endPara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가능합니다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40997" y="4242631"/>
              <a:ext cx="3023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정보를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입력하실 경우 최초 입력한 정보를</a:t>
              </a:r>
              <a:endPara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저장하여 계속 사용하실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648271" y="4964852"/>
              <a:ext cx="3409036" cy="354754"/>
              <a:chOff x="2551798" y="4964852"/>
              <a:chExt cx="3409036" cy="354754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551798" y="4964852"/>
                <a:ext cx="1605192" cy="354754"/>
                <a:chOff x="4201430" y="5273504"/>
                <a:chExt cx="1605192" cy="354754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비회원으로 진행하기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4279930" y="4964852"/>
                <a:ext cx="1680904" cy="354754"/>
                <a:chOff x="4201430" y="5273504"/>
                <a:chExt cx="1605192" cy="354754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로그인 </a:t>
                  </a:r>
                  <a:r>
                    <a:rPr lang="en-US" altLang="ko-KR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/ </a:t>
                  </a:r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회원가입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545079" y="48360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4295693" y="4857734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561585" y="295035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3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540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7486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61507"/>
              </p:ext>
            </p:extLst>
          </p:nvPr>
        </p:nvGraphicFramePr>
        <p:xfrm>
          <a:off x="8840764" y="711200"/>
          <a:ext cx="3287735" cy="6030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–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캘린더 아이콘 선택 시 캘린더 노출하여 날짜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비활성화</a:t>
                      </a:r>
                      <a:endParaRPr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 선택 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 미만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: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 시 비활성화</a:t>
                      </a:r>
                      <a:endParaRPr lang="en-US" altLang="ko-KR" sz="800" kern="1200" baseline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주택 소유 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1(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소유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2(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소유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가족관계 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1(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좋지 않음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2(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보통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3(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사회관계 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: 1(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좋지 않음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2(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보통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), 3(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좋음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8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</a:t>
                      </a:r>
                      <a:r>
                        <a:rPr lang="en-US" altLang="ko-KR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 선택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(1~5</a:t>
                      </a:r>
                      <a:r>
                        <a:rPr lang="ko-KR" altLang="en-US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8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최초 진입 시 회원 정보 출력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수정 불가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 되었을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정보 저장하여 기능 실행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입력되지 않은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입력이 필요한 사항 </a:t>
                      </a:r>
                      <a:r>
                        <a:rPr lang="ko-KR" altLang="en-US" sz="900" dirty="0" err="1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메세지</a:t>
                      </a:r>
                      <a:r>
                        <a:rPr lang="ko-KR" altLang="en-US" sz="900" baseline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노출시켜서 알림</a:t>
                      </a:r>
                      <a:endParaRPr lang="ko-KR" altLang="en-US" sz="9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필수 항목 입력하지 않은 경우 빨간색 텍스트로 노출</a:t>
                      </a:r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닫기 버튼 클릭 시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21035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93112"/>
              </p:ext>
            </p:extLst>
          </p:nvPr>
        </p:nvGraphicFramePr>
        <p:xfrm>
          <a:off x="3441964" y="3107172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6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206484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1754930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5732030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285167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810175" y="1557784"/>
            <a:ext cx="5091606" cy="5833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490019" y="1837651"/>
            <a:ext cx="90031" cy="91657"/>
            <a:chOff x="6198281" y="3530604"/>
            <a:chExt cx="110454" cy="112449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198281" y="3530604"/>
              <a:ext cx="110295" cy="110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6203043" y="3530604"/>
              <a:ext cx="105692" cy="112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97278" y="172100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 입력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77471" y="6781317"/>
            <a:ext cx="2157015" cy="376948"/>
            <a:chOff x="1788035" y="6786231"/>
            <a:chExt cx="2157015" cy="376948"/>
          </a:xfrm>
        </p:grpSpPr>
        <p:sp>
          <p:nvSpPr>
            <p:cNvPr id="37" name="직사각형 36"/>
            <p:cNvSpPr/>
            <p:nvPr/>
          </p:nvSpPr>
          <p:spPr>
            <a:xfrm>
              <a:off x="1788035" y="6786231"/>
              <a:ext cx="2157015" cy="376948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1920603" y="6828511"/>
              <a:ext cx="189187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300" kern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만족도 분석 결과 보기</a:t>
              </a:r>
              <a:endParaRPr lang="ko-KR" altLang="en-US" sz="13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803798" y="2191164"/>
            <a:ext cx="5097983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2232531" y="3419215"/>
            <a:ext cx="4243972" cy="491927"/>
            <a:chOff x="2232531" y="4376967"/>
            <a:chExt cx="4243972" cy="49192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2AAC788-55D1-44AB-A798-82E310B922D8}"/>
                </a:ext>
              </a:extLst>
            </p:cNvPr>
            <p:cNvSpPr/>
            <p:nvPr/>
          </p:nvSpPr>
          <p:spPr>
            <a:xfrm>
              <a:off x="2332520" y="4598850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EE9D5D9-5E71-45A9-A1A7-5F452B71C616}"/>
                </a:ext>
              </a:extLst>
            </p:cNvPr>
            <p:cNvSpPr txBox="1"/>
            <p:nvPr/>
          </p:nvSpPr>
          <p:spPr>
            <a:xfrm>
              <a:off x="2353587" y="4622673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1" y="4376967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634433" y="4376967"/>
              <a:ext cx="1412649" cy="491927"/>
              <a:chOff x="2328771" y="3222410"/>
              <a:chExt cx="1412649" cy="49192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063854" y="4376967"/>
              <a:ext cx="1412649" cy="491927"/>
              <a:chOff x="2328771" y="3222410"/>
              <a:chExt cx="1412649" cy="49192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 임금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45" name="이등변 삼각형 144">
              <a:extLst>
                <a:ext uri="{FF2B5EF4-FFF2-40B4-BE49-F238E27FC236}">
                  <a16:creationId xmlns:a16="http://schemas.microsoft.com/office/drawing/2014/main" id="{C3103ADE-0867-40B7-8067-145A29C63932}"/>
                </a:ext>
              </a:extLst>
            </p:cNvPr>
            <p:cNvSpPr/>
            <p:nvPr/>
          </p:nvSpPr>
          <p:spPr>
            <a:xfrm rot="10800000">
              <a:off x="3452773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45">
              <a:extLst>
                <a:ext uri="{FF2B5EF4-FFF2-40B4-BE49-F238E27FC236}">
                  <a16:creationId xmlns:a16="http://schemas.microsoft.com/office/drawing/2014/main" id="{5BBD9D2B-2136-4DD3-AB10-2DE960001F50}"/>
                </a:ext>
              </a:extLst>
            </p:cNvPr>
            <p:cNvSpPr/>
            <p:nvPr/>
          </p:nvSpPr>
          <p:spPr>
            <a:xfrm rot="10800000">
              <a:off x="4881168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ABE54B5E-6EE2-4038-ABCF-E1483956EBC4}"/>
                </a:ext>
              </a:extLst>
            </p:cNvPr>
            <p:cNvSpPr/>
            <p:nvPr/>
          </p:nvSpPr>
          <p:spPr>
            <a:xfrm rot="10800000">
              <a:off x="6315786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151914" y="2879234"/>
            <a:ext cx="4321133" cy="491927"/>
            <a:chOff x="2151914" y="3657548"/>
            <a:chExt cx="4321133" cy="491927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365E862A-5967-4F44-9ACC-D5260F7ED5CB}"/>
                </a:ext>
              </a:extLst>
            </p:cNvPr>
            <p:cNvGrpSpPr/>
            <p:nvPr/>
          </p:nvGrpSpPr>
          <p:grpSpPr>
            <a:xfrm>
              <a:off x="2229075" y="3657548"/>
              <a:ext cx="4243972" cy="491927"/>
              <a:chOff x="2328771" y="2832593"/>
              <a:chExt cx="4243972" cy="491927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38FB8811-5EFE-491C-870F-848C4DEAE6CB}"/>
                  </a:ext>
                </a:extLst>
              </p:cNvPr>
              <p:cNvGrpSpPr/>
              <p:nvPr/>
            </p:nvGrpSpPr>
            <p:grpSpPr>
              <a:xfrm>
                <a:off x="2328771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B4D65D50-77F9-488B-9918-18BEC42B585C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115470E7-4EC4-48F4-BB78-618BD6BE797F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D38A349-512B-4408-A9B0-CFF6265FBDC1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학력</a:t>
                  </a: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7D649567-95ED-4DF2-BA32-CC1C4729A477}"/>
                  </a:ext>
                </a:extLst>
              </p:cNvPr>
              <p:cNvGrpSpPr/>
              <p:nvPr/>
            </p:nvGrpSpPr>
            <p:grpSpPr>
              <a:xfrm>
                <a:off x="3730673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0B3513C4-1B55-4203-B747-CF058D35D28B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F336D39-C93D-45AE-B0DE-F206D1393C11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1634A6D-433B-45E3-9A9E-76114D81DD0B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거주지역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B68DC742-E042-4848-AC8A-7A8DC8EEE163}"/>
                  </a:ext>
                </a:extLst>
              </p:cNvPr>
              <p:cNvGrpSpPr/>
              <p:nvPr/>
            </p:nvGrpSpPr>
            <p:grpSpPr>
              <a:xfrm>
                <a:off x="5160094" y="2832593"/>
                <a:ext cx="1412649" cy="491927"/>
                <a:chOff x="2328771" y="3222410"/>
                <a:chExt cx="1412649" cy="491927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F09D8571-55F2-4408-B6DD-11B966A58AC8}"/>
                    </a:ext>
                  </a:extLst>
                </p:cNvPr>
                <p:cNvSpPr/>
                <p:nvPr/>
              </p:nvSpPr>
              <p:spPr>
                <a:xfrm>
                  <a:off x="2428760" y="3444293"/>
                  <a:ext cx="1312660" cy="246221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BDD62577-C6B1-431B-A0EF-F0C8440EE718}"/>
                    </a:ext>
                  </a:extLst>
                </p:cNvPr>
                <p:cNvSpPr txBox="1"/>
                <p:nvPr/>
              </p:nvSpPr>
              <p:spPr>
                <a:xfrm>
                  <a:off x="2449827" y="3468116"/>
                  <a:ext cx="50876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>
                      <a:latin typeface="G마켓 산스 Light" panose="02000000000000000000" pitchFamily="50" charset="-127"/>
                      <a:ea typeface="G마켓 산스 Light" panose="02000000000000000000" pitchFamily="50" charset="-127"/>
                    </a:rPr>
                    <a:t>선택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0207E62-A6F8-4A2C-A6DD-B520F782EA6E}"/>
                    </a:ext>
                  </a:extLst>
                </p:cNvPr>
                <p:cNvSpPr txBox="1"/>
                <p:nvPr/>
              </p:nvSpPr>
              <p:spPr>
                <a:xfrm>
                  <a:off x="2328771" y="3222410"/>
                  <a:ext cx="106974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atinLnBrk="1"/>
                  <a:r>
                    <a:rPr lang="ko-KR" altLang="en-US" sz="10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혼인 상태</a:t>
                  </a:r>
                  <a:endPara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  <p:sp>
          <p:nvSpPr>
            <p:cNvPr id="106" name="이등변 삼각형 105">
              <a:extLst>
                <a:ext uri="{FF2B5EF4-FFF2-40B4-BE49-F238E27FC236}">
                  <a16:creationId xmlns:a16="http://schemas.microsoft.com/office/drawing/2014/main" id="{6FB6F85E-F5DA-4BE8-B5A8-B6406C77D62C}"/>
                </a:ext>
              </a:extLst>
            </p:cNvPr>
            <p:cNvSpPr/>
            <p:nvPr/>
          </p:nvSpPr>
          <p:spPr>
            <a:xfrm rot="10800000">
              <a:off x="3449317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908F2468-ED7F-434B-9863-A552EA85292A}"/>
                </a:ext>
              </a:extLst>
            </p:cNvPr>
            <p:cNvSpPr/>
            <p:nvPr/>
          </p:nvSpPr>
          <p:spPr>
            <a:xfrm rot="10800000">
              <a:off x="4877712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이등변 삼각형 107">
              <a:extLst>
                <a:ext uri="{FF2B5EF4-FFF2-40B4-BE49-F238E27FC236}">
                  <a16:creationId xmlns:a16="http://schemas.microsoft.com/office/drawing/2014/main" id="{F58159CC-953A-441E-ABB9-D72BA225C314}"/>
                </a:ext>
              </a:extLst>
            </p:cNvPr>
            <p:cNvSpPr/>
            <p:nvPr/>
          </p:nvSpPr>
          <p:spPr>
            <a:xfrm rot="10800000">
              <a:off x="6312330" y="3967723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51914" y="379578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6569932" y="1625842"/>
            <a:ext cx="243298" cy="237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297433" y="699076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2243431" y="2738956"/>
            <a:ext cx="2548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이름을 입력해 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83446" y="2268610"/>
            <a:ext cx="4466488" cy="495895"/>
            <a:chOff x="2175826" y="2918213"/>
            <a:chExt cx="4466488" cy="4958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17900D-BBAC-4405-9755-061E701E2CB6}"/>
                </a:ext>
              </a:extLst>
            </p:cNvPr>
            <p:cNvSpPr txBox="1"/>
            <p:nvPr/>
          </p:nvSpPr>
          <p:spPr>
            <a:xfrm>
              <a:off x="3639827" y="291821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1C80881-AE49-4302-9EB8-8D4A232BC8DC}"/>
                </a:ext>
              </a:extLst>
            </p:cNvPr>
            <p:cNvGrpSpPr/>
            <p:nvPr/>
          </p:nvGrpSpPr>
          <p:grpSpPr>
            <a:xfrm>
              <a:off x="3736642" y="3150149"/>
              <a:ext cx="1314227" cy="246221"/>
              <a:chOff x="2425585" y="6180928"/>
              <a:chExt cx="1155930" cy="246221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08057495-29FA-4CE6-988B-6171C776059A}"/>
                  </a:ext>
                </a:extLst>
              </p:cNvPr>
              <p:cNvSpPr/>
              <p:nvPr/>
            </p:nvSpPr>
            <p:spPr>
              <a:xfrm>
                <a:off x="2425585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C101047-2A0A-4662-922A-210BE23980B3}"/>
                  </a:ext>
                </a:extLst>
              </p:cNvPr>
              <p:cNvSpPr txBox="1"/>
              <p:nvPr/>
            </p:nvSpPr>
            <p:spPr>
              <a:xfrm>
                <a:off x="2602409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남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B2D2CA1-6B5F-4144-A8AA-DDE809CB60BA}"/>
                  </a:ext>
                </a:extLst>
              </p:cNvPr>
              <p:cNvSpPr txBox="1"/>
              <p:nvPr/>
            </p:nvSpPr>
            <p:spPr>
              <a:xfrm>
                <a:off x="3180374" y="6180928"/>
                <a:ext cx="22431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여</a:t>
                </a: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D7ACF230-273A-4D7F-8377-892470E9978E}"/>
                  </a:ext>
                </a:extLst>
              </p:cNvPr>
              <p:cNvSpPr/>
              <p:nvPr/>
            </p:nvSpPr>
            <p:spPr>
              <a:xfrm>
                <a:off x="3003550" y="6180928"/>
                <a:ext cx="577965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50712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생년월일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5159728" y="3150414"/>
              <a:ext cx="1313319" cy="263694"/>
              <a:chOff x="2153313" y="5780922"/>
              <a:chExt cx="3698373" cy="263694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pic>
          <p:nvPicPr>
            <p:cNvPr id="92" name="그림 9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B5F40859-1B2A-46E9-A403-75FCC2BD3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3524" y="3163847"/>
              <a:ext cx="221851" cy="221851"/>
            </a:xfrm>
            <a:prstGeom prst="rect">
              <a:avLst/>
            </a:prstGeom>
          </p:spPr>
        </p:pic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399016" y="3076007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FD1CC8B-9287-4225-A137-1F3FF2179DB6}"/>
                </a:ext>
              </a:extLst>
            </p:cNvPr>
            <p:cNvSpPr txBox="1"/>
            <p:nvPr/>
          </p:nvSpPr>
          <p:spPr>
            <a:xfrm>
              <a:off x="2213781" y="2918213"/>
              <a:ext cx="86004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D6D803FB-A048-451A-BF0B-EA7799FEDCA9}"/>
                </a:ext>
              </a:extLst>
            </p:cNvPr>
            <p:cNvGrpSpPr/>
            <p:nvPr/>
          </p:nvGrpSpPr>
          <p:grpSpPr>
            <a:xfrm>
              <a:off x="2302228" y="3150414"/>
              <a:ext cx="1313319" cy="263694"/>
              <a:chOff x="2153313" y="5780922"/>
              <a:chExt cx="3698373" cy="263694"/>
            </a:xfrm>
          </p:grpSpPr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05ED19C-29E1-4786-8FAD-4D38FB605894}"/>
                  </a:ext>
                </a:extLst>
              </p:cNvPr>
              <p:cNvSpPr/>
              <p:nvPr/>
            </p:nvSpPr>
            <p:spPr>
              <a:xfrm>
                <a:off x="2153313" y="5780922"/>
                <a:ext cx="3698373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3C24E09A-E2CC-42E5-8CE3-99915CF32D01}"/>
                  </a:ext>
                </a:extLst>
              </p:cNvPr>
              <p:cNvSpPr txBox="1"/>
              <p:nvPr/>
            </p:nvSpPr>
            <p:spPr>
              <a:xfrm>
                <a:off x="2155169" y="5798395"/>
                <a:ext cx="299199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endPara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175826" y="3077427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56" name="타원 155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3316671" y="271581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2232531" y="3943090"/>
            <a:ext cx="4243972" cy="491927"/>
            <a:chOff x="2232531" y="4376967"/>
            <a:chExt cx="4243972" cy="491927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2AAC788-55D1-44AB-A798-82E310B922D8}"/>
                </a:ext>
              </a:extLst>
            </p:cNvPr>
            <p:cNvSpPr/>
            <p:nvPr/>
          </p:nvSpPr>
          <p:spPr>
            <a:xfrm>
              <a:off x="2332520" y="4598850"/>
              <a:ext cx="1312660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2EE9D5D9-5E71-45A9-A1A7-5F452B71C616}"/>
                </a:ext>
              </a:extLst>
            </p:cNvPr>
            <p:cNvSpPr txBox="1"/>
            <p:nvPr/>
          </p:nvSpPr>
          <p:spPr>
            <a:xfrm>
              <a:off x="2353587" y="4622673"/>
              <a:ext cx="50876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A4CC944-9A43-4513-8BAA-9450E9BFC910}"/>
                </a:ext>
              </a:extLst>
            </p:cNvPr>
            <p:cNvSpPr txBox="1"/>
            <p:nvPr/>
          </p:nvSpPr>
          <p:spPr>
            <a:xfrm>
              <a:off x="2232531" y="4376967"/>
              <a:ext cx="106974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주택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소유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634433" y="4376967"/>
              <a:ext cx="1412649" cy="491927"/>
              <a:chOff x="2328771" y="3222410"/>
              <a:chExt cx="1412649" cy="491927"/>
            </a:xfrm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가족 관계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063854" y="4376967"/>
              <a:ext cx="1412649" cy="491927"/>
              <a:chOff x="2328771" y="3222410"/>
              <a:chExt cx="1412649" cy="491927"/>
            </a:xfrm>
          </p:grpSpPr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사회 관계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133" name="이등변 삼각형 132">
              <a:extLst>
                <a:ext uri="{FF2B5EF4-FFF2-40B4-BE49-F238E27FC236}">
                  <a16:creationId xmlns:a16="http://schemas.microsoft.com/office/drawing/2014/main" id="{C3103ADE-0867-40B7-8067-145A29C63932}"/>
                </a:ext>
              </a:extLst>
            </p:cNvPr>
            <p:cNvSpPr/>
            <p:nvPr/>
          </p:nvSpPr>
          <p:spPr>
            <a:xfrm rot="10800000">
              <a:off x="3452773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이등변 삼각형 147">
              <a:extLst>
                <a:ext uri="{FF2B5EF4-FFF2-40B4-BE49-F238E27FC236}">
                  <a16:creationId xmlns:a16="http://schemas.microsoft.com/office/drawing/2014/main" id="{5BBD9D2B-2136-4DD3-AB10-2DE960001F50}"/>
                </a:ext>
              </a:extLst>
            </p:cNvPr>
            <p:cNvSpPr/>
            <p:nvPr/>
          </p:nvSpPr>
          <p:spPr>
            <a:xfrm rot="10800000">
              <a:off x="4881168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48">
              <a:extLst>
                <a:ext uri="{FF2B5EF4-FFF2-40B4-BE49-F238E27FC236}">
                  <a16:creationId xmlns:a16="http://schemas.microsoft.com/office/drawing/2014/main" id="{ABE54B5E-6EE2-4038-ABCF-E1483956EBC4}"/>
                </a:ext>
              </a:extLst>
            </p:cNvPr>
            <p:cNvSpPr/>
            <p:nvPr/>
          </p:nvSpPr>
          <p:spPr>
            <a:xfrm rot="10800000">
              <a:off x="6315786" y="4692466"/>
              <a:ext cx="105084" cy="8235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4" name="직사각형 193"/>
          <p:cNvSpPr/>
          <p:nvPr/>
        </p:nvSpPr>
        <p:spPr>
          <a:xfrm>
            <a:off x="2295877" y="5060949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5126436"/>
            <a:ext cx="459560" cy="167619"/>
            <a:chOff x="401233" y="4509508"/>
            <a:chExt cx="459560" cy="16761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5126436"/>
            <a:ext cx="459560" cy="167619"/>
            <a:chOff x="401233" y="4509508"/>
            <a:chExt cx="459560" cy="16761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5126436"/>
            <a:ext cx="459560" cy="167619"/>
            <a:chOff x="401233" y="4509508"/>
            <a:chExt cx="45956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819808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5126436"/>
            <a:ext cx="459560" cy="167619"/>
            <a:chOff x="401233" y="4509508"/>
            <a:chExt cx="459560" cy="167619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5126436"/>
            <a:ext cx="459560" cy="167619"/>
            <a:chOff x="401233" y="4509508"/>
            <a:chExt cx="459560" cy="16761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29" name="TextBox 228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4555074"/>
            <a:ext cx="4337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en-US" altLang="ko-KR" sz="8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-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불만족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2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불만족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3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보통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4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대체로 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 , 5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 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(</a:t>
            </a:r>
            <a:r>
              <a:rPr lang="ko-KR" altLang="en-US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</a:t>
            </a:r>
            <a:r>
              <a:rPr lang="en-US" altLang="ko-KR" sz="7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)</a:t>
            </a:r>
            <a:r>
              <a:rPr lang="ko-KR" altLang="en-US" sz="1000" dirty="0" smtClean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542623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여가 환경 만족도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2295877" y="566737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5732861"/>
            <a:ext cx="459560" cy="167619"/>
            <a:chOff x="401233" y="4509508"/>
            <a:chExt cx="459560" cy="167619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5732861"/>
            <a:ext cx="459560" cy="167619"/>
            <a:chOff x="401233" y="4509508"/>
            <a:chExt cx="459560" cy="167619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5732861"/>
            <a:ext cx="459560" cy="167619"/>
            <a:chOff x="401233" y="4509508"/>
            <a:chExt cx="459560" cy="167619"/>
          </a:xfrm>
        </p:grpSpPr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5732861"/>
            <a:ext cx="459560" cy="167619"/>
            <a:chOff x="401233" y="4509508"/>
            <a:chExt cx="459560" cy="167619"/>
          </a:xfrm>
        </p:grpSpPr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5732861"/>
            <a:ext cx="459560" cy="167619"/>
            <a:chOff x="401233" y="4509508"/>
            <a:chExt cx="459560" cy="167619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AA4CC944-9A43-4513-8BAA-9450E9BFC910}"/>
              </a:ext>
            </a:extLst>
          </p:cNvPr>
          <p:cNvSpPr txBox="1"/>
          <p:nvPr/>
        </p:nvSpPr>
        <p:spPr>
          <a:xfrm>
            <a:off x="2232530" y="6029483"/>
            <a:ext cx="43374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 만족도</a:t>
            </a:r>
            <a:endParaRPr lang="ko-KR" altLang="en-US" sz="100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2295877" y="6270624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4" name="그룹 21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6336111"/>
            <a:ext cx="459560" cy="167619"/>
            <a:chOff x="401233" y="4509508"/>
            <a:chExt cx="459560" cy="167619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6336111"/>
            <a:ext cx="459560" cy="167619"/>
            <a:chOff x="401233" y="4509508"/>
            <a:chExt cx="459560" cy="167619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6336111"/>
            <a:ext cx="459560" cy="167619"/>
            <a:chOff x="401233" y="4509508"/>
            <a:chExt cx="459560" cy="167619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6336111"/>
            <a:ext cx="459560" cy="167619"/>
            <a:chOff x="401233" y="4509508"/>
            <a:chExt cx="459560" cy="167619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6336111"/>
            <a:ext cx="459560" cy="167619"/>
            <a:chOff x="401233" y="4509508"/>
            <a:chExt cx="459560" cy="167619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82128" y="2787355"/>
            <a:ext cx="1648556" cy="261610"/>
            <a:chOff x="3457589" y="3290911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57589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637202" y="3290911"/>
              <a:ext cx="12893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4908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626739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취업자의 경우 월임금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제외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759896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307836"/>
              </p:ext>
            </p:extLst>
          </p:nvPr>
        </p:nvGraphicFramePr>
        <p:xfrm>
          <a:off x="3441964" y="3307043"/>
          <a:ext cx="1728884" cy="2331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거주지역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4679197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주택소유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 소유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870605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885456"/>
              <a:ext cx="1648557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나와 </a:t>
              </a:r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유사한 조건인</a:t>
              </a:r>
              <a:endParaRPr lang="en-US" altLang="ko-KR" sz="1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sz="15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사람의 만족도</a:t>
              </a:r>
              <a:endPara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8347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61073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5542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32297" y="63386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89491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66699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사용자의 삶의 만족도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사용자와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유사한 조건을 가진 사람들의 삶의 만족도에 영향을 미치는 요인 상위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요인에 대해서 비중이 높은 항목을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혼인 상태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2554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593101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564153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564153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564153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5327273" y="1988005"/>
            <a:ext cx="272381" cy="2723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434529" y="42687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1845347" y="574161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0500" y="6254306"/>
            <a:ext cx="1272516" cy="215444"/>
            <a:chOff x="1739267" y="6254306"/>
            <a:chExt cx="1272516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613787" y="6254306"/>
            <a:ext cx="1272516" cy="215444"/>
            <a:chOff x="1739267" y="6254306"/>
            <a:chExt cx="1272516" cy="21544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569023" y="6254306"/>
            <a:ext cx="1272516" cy="215444"/>
            <a:chOff x="1739267" y="6254306"/>
            <a:chExt cx="1272516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6364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상세보기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80700"/>
              </p:ext>
            </p:extLst>
          </p:nvPr>
        </p:nvGraphicFramePr>
        <p:xfrm>
          <a:off x="8840764" y="711200"/>
          <a:ext cx="3287735" cy="1179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상세보기 버튼 클릭 시 열리는 팝업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해당 항목의 비율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그래프와 수치를 출력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팝업 닫힘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63898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7"/>
            <a:ext cx="1714331" cy="2186767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273948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2554" y="5593101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593101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564153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564153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564153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37970" cy="246221"/>
            <a:chOff x="241781" y="835201"/>
            <a:chExt cx="143797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195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720500" y="6254306"/>
            <a:ext cx="1272516" cy="215444"/>
            <a:chOff x="1739267" y="6254306"/>
            <a:chExt cx="1272516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그룹 100"/>
          <p:cNvGrpSpPr/>
          <p:nvPr/>
        </p:nvGrpSpPr>
        <p:grpSpPr>
          <a:xfrm>
            <a:off x="3613787" y="6254306"/>
            <a:ext cx="1272516" cy="215444"/>
            <a:chOff x="1739267" y="6254306"/>
            <a:chExt cx="1272516" cy="215444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그룹 103"/>
          <p:cNvGrpSpPr/>
          <p:nvPr/>
        </p:nvGrpSpPr>
        <p:grpSpPr>
          <a:xfrm>
            <a:off x="5569023" y="6254306"/>
            <a:ext cx="1272516" cy="215444"/>
            <a:chOff x="1739267" y="6254306"/>
            <a:chExt cx="1272516" cy="215444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B185937-6536-42EB-9CAF-8C6A6FD0C3A0}"/>
                </a:ext>
              </a:extLst>
            </p:cNvPr>
            <p:cNvSpPr txBox="1"/>
            <p:nvPr/>
          </p:nvSpPr>
          <p:spPr>
            <a:xfrm>
              <a:off x="1739267" y="6254306"/>
              <a:ext cx="127251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상세보기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>
              <a:off x="2161212" y="6419850"/>
              <a:ext cx="428625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/>
          <p:cNvGrpSpPr/>
          <p:nvPr/>
        </p:nvGrpSpPr>
        <p:grpSpPr>
          <a:xfrm>
            <a:off x="63500" y="1467635"/>
            <a:ext cx="8578579" cy="5326864"/>
            <a:chOff x="63500" y="1467636"/>
            <a:chExt cx="8578579" cy="5326864"/>
          </a:xfrm>
        </p:grpSpPr>
        <p:sp>
          <p:nvSpPr>
            <p:cNvPr id="88" name="직사각형 87"/>
            <p:cNvSpPr/>
            <p:nvPr/>
          </p:nvSpPr>
          <p:spPr>
            <a:xfrm>
              <a:off x="63500" y="1467636"/>
              <a:ext cx="8578579" cy="5326864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55884" y="2371324"/>
              <a:ext cx="3793811" cy="3519489"/>
              <a:chOff x="1810176" y="2900360"/>
              <a:chExt cx="3793811" cy="3519489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1810176" y="2900360"/>
                <a:ext cx="3793811" cy="35194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/>
                  <a:t> </a:t>
                </a:r>
                <a:endParaRPr lang="ko-KR" altLang="en-US" dirty="0"/>
              </a:p>
            </p:txBody>
          </p:sp>
          <p:grpSp>
            <p:nvGrpSpPr>
              <p:cNvPr id="91" name="그룹 90"/>
              <p:cNvGrpSpPr/>
              <p:nvPr/>
            </p:nvGrpSpPr>
            <p:grpSpPr>
              <a:xfrm>
                <a:off x="5388523" y="3027466"/>
                <a:ext cx="80053" cy="81498"/>
                <a:chOff x="5918852" y="3530604"/>
                <a:chExt cx="110456" cy="112449"/>
              </a:xfrm>
            </p:grpSpPr>
            <p:cxnSp>
              <p:nvCxnSpPr>
                <p:cNvPr id="92" name="직선 연결선 91"/>
                <p:cNvCxnSpPr/>
                <p:nvPr/>
              </p:nvCxnSpPr>
              <p:spPr>
                <a:xfrm>
                  <a:off x="5918852" y="3530604"/>
                  <a:ext cx="110295" cy="11029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/>
                <p:cNvCxnSpPr/>
                <p:nvPr/>
              </p:nvCxnSpPr>
              <p:spPr>
                <a:xfrm flipH="1">
                  <a:off x="5923616" y="3530604"/>
                  <a:ext cx="105692" cy="1124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5" name="그룹 94"/>
              <p:cNvGrpSpPr/>
              <p:nvPr/>
            </p:nvGrpSpPr>
            <p:grpSpPr>
              <a:xfrm>
                <a:off x="2647796" y="5729673"/>
                <a:ext cx="2157015" cy="376948"/>
                <a:chOff x="1704854" y="5507093"/>
                <a:chExt cx="2157015" cy="376948"/>
              </a:xfrm>
            </p:grpSpPr>
            <p:sp>
              <p:nvSpPr>
                <p:cNvPr id="96" name="직사각형 95"/>
                <p:cNvSpPr/>
                <p:nvPr/>
              </p:nvSpPr>
              <p:spPr>
                <a:xfrm>
                  <a:off x="1704854" y="5507093"/>
                  <a:ext cx="2157015" cy="376948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1837422" y="5549373"/>
                  <a:ext cx="1891878" cy="2923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3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닫기</a:t>
                  </a:r>
                  <a:endParaRPr lang="ko-KR" altLang="en-US" sz="13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aphicFrame>
            <p:nvGraphicFramePr>
              <p:cNvPr id="178" name="차트 177"/>
              <p:cNvGraphicFramePr/>
              <p:nvPr>
                <p:extLst>
                  <p:ext uri="{D42A27DB-BD31-4B8C-83A1-F6EECF244321}">
                    <p14:modId xmlns:p14="http://schemas.microsoft.com/office/powerpoint/2010/main" val="3492692318"/>
                  </p:ext>
                </p:extLst>
              </p:nvPr>
            </p:nvGraphicFramePr>
            <p:xfrm>
              <a:off x="1830355" y="3725883"/>
              <a:ext cx="1943141" cy="181581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3"/>
              </a:graphicData>
            </a:graphic>
          </p:graphicFrame>
          <p:sp>
            <p:nvSpPr>
              <p:cNvPr id="180" name="TextBox 179"/>
              <p:cNvSpPr txBox="1"/>
              <p:nvPr/>
            </p:nvSpPr>
            <p:spPr>
              <a:xfrm>
                <a:off x="2468478" y="3165392"/>
                <a:ext cx="2422458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나와 유사한 조건을 가진 사람들의</a:t>
                </a:r>
                <a:endPara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2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취업률</a:t>
                </a:r>
                <a:endParaRPr lang="en-US" altLang="ko-KR" sz="22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3665014" y="4221399"/>
                <a:ext cx="177965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 err="1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미취업</a:t>
                </a:r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r>
                  <a:rPr lang="en-US" altLang="ko-KR" sz="12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23%</a:t>
                </a: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 </a:t>
                </a:r>
                <a:r>
                  <a:rPr lang="en-US" altLang="ko-KR" sz="1200" dirty="0" smtClean="0">
                    <a:solidFill>
                      <a:srgbClr val="0D66DD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67%</a:t>
                </a:r>
              </a:p>
              <a:p>
                <a:pPr algn="ctr"/>
                <a:endPara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미취업자</a:t>
                </a:r>
                <a:r>
                  <a:rPr lang="ko-KR" altLang="en-US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에 비해</a:t>
                </a:r>
                <a:endParaRPr lang="en-US" altLang="ko-KR" sz="12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  <a:p>
                <a:pPr algn="ctr"/>
                <a:r>
                  <a:rPr lang="ko-KR" altLang="en-US" sz="1200" dirty="0" smtClean="0"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취업자</a:t>
                </a:r>
                <a:r>
                  <a:rPr lang="ko-KR" altLang="en-US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가 더 많았습니다</a:t>
                </a:r>
                <a:r>
                  <a:rPr lang="en-US" altLang="ko-KR" sz="1200" dirty="0" smtClean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.</a:t>
                </a:r>
                <a:endParaRPr lang="ko-KR" altLang="en-US" sz="1200" dirty="0">
                  <a:latin typeface="G마켓 산스 Light" panose="02000000000000000000" pitchFamily="50" charset="-127"/>
                  <a:ea typeface="G마켓 산스 Light" panose="02000000000000000000" pitchFamily="50" charset="-127"/>
                </a:endParaRPr>
              </a:p>
            </p:txBody>
          </p:sp>
        </p:grp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124331" y="227107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5324231" y="507142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94" name="타원 93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2339872" y="2232498"/>
            <a:ext cx="272381" cy="2723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68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59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- 1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50811"/>
              </p:ext>
            </p:extLst>
          </p:nvPr>
        </p:nvGraphicFramePr>
        <p:xfrm>
          <a:off x="8840764" y="711200"/>
          <a:ext cx="3287735" cy="595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선택사항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항목만 선택 가능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 졸업 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 졸업 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 환경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 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한 가지 이상 선택 한 경우 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하나의 항목만 선택 가능합니다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알림 창 노출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클릭 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항목을 기준으로 비교 분석 그래프 노출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항목을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그래프로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각 항목마다 비교 결과를 수치화해서 문자로 출력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0840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651150"/>
            <a:ext cx="6426492" cy="3071477"/>
            <a:chOff x="2061625" y="2925470"/>
            <a:chExt cx="6426492" cy="3071477"/>
          </a:xfrm>
        </p:grpSpPr>
        <p:sp>
          <p:nvSpPr>
            <p:cNvPr id="157" name="직사각형 156"/>
            <p:cNvSpPr/>
            <p:nvPr/>
          </p:nvSpPr>
          <p:spPr>
            <a:xfrm>
              <a:off x="2136391" y="3010004"/>
              <a:ext cx="6256136" cy="27538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>
              <p:extLst>
                <p:ext uri="{D42A27DB-BD31-4B8C-83A1-F6EECF244321}">
                  <p14:modId xmlns:p14="http://schemas.microsoft.com/office/powerpoint/2010/main" val="1534711180"/>
                </p:ext>
              </p:extLst>
            </p:nvPr>
          </p:nvGraphicFramePr>
          <p:xfrm>
            <a:off x="2464555" y="360965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>
              <p:extLst>
                <p:ext uri="{D42A27DB-BD31-4B8C-83A1-F6EECF244321}">
                  <p14:modId xmlns:p14="http://schemas.microsoft.com/office/powerpoint/2010/main" val="686064810"/>
                </p:ext>
              </p:extLst>
            </p:nvPr>
          </p:nvGraphicFramePr>
          <p:xfrm>
            <a:off x="5480816" y="3609088"/>
            <a:ext cx="2688097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427787" y="3153753"/>
              <a:ext cx="2680911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남성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5419210" y="3153455"/>
              <a:ext cx="243320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여성</a:t>
              </a:r>
              <a:endParaRPr lang="en-US" altLang="ko-KR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７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2AAFED9-B25B-80FE-0243-9B9B3A6644A2}"/>
                </a:ext>
              </a:extLst>
            </p:cNvPr>
            <p:cNvSpPr txBox="1"/>
            <p:nvPr/>
          </p:nvSpPr>
          <p:spPr>
            <a:xfrm>
              <a:off x="2215424" y="5719948"/>
              <a:ext cx="5800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556380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4709464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243832" y="3334136"/>
              <a:ext cx="226093" cy="22609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22149"/>
            <a:ext cx="1534527" cy="3152247"/>
            <a:chOff x="109144" y="2793574"/>
            <a:chExt cx="1534527" cy="3152247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239894" y="2793574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0D2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376598" y="624613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9307" y="1414531"/>
            <a:ext cx="8688770" cy="698371"/>
            <a:chOff x="79307" y="1414531"/>
            <a:chExt cx="8688770" cy="698371"/>
          </a:xfrm>
        </p:grpSpPr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FBDA9FE0-02EC-420E-9DC2-6AAE37CBC30B}"/>
                </a:ext>
              </a:extLst>
            </p:cNvPr>
            <p:cNvSpPr/>
            <p:nvPr/>
          </p:nvSpPr>
          <p:spPr>
            <a:xfrm rot="10800000">
              <a:off x="79307" y="1414531"/>
              <a:ext cx="8688770" cy="698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5" name="그림 284" descr="폰트, 그래픽, 블랙, 스크린샷이(가) 표시된 사진&#10;&#10;자동 생성된 설명">
              <a:extLst>
                <a:ext uri="{FF2B5EF4-FFF2-40B4-BE49-F238E27FC236}">
                  <a16:creationId xmlns:a16="http://schemas.microsoft.com/office/drawing/2014/main" id="{0E3EE5B5-98F7-4172-BD9B-634FF906B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5" y="1538276"/>
              <a:ext cx="1424243" cy="474055"/>
            </a:xfrm>
            <a:prstGeom prst="rect">
              <a:avLst/>
            </a:prstGeom>
          </p:spPr>
        </p:pic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C5548CC-80C0-4D8F-8266-668B66471396}"/>
                </a:ext>
              </a:extLst>
            </p:cNvPr>
            <p:cNvSpPr txBox="1"/>
            <p:nvPr/>
          </p:nvSpPr>
          <p:spPr>
            <a:xfrm>
              <a:off x="4256223" y="1638220"/>
              <a:ext cx="1615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 </a:t>
              </a:r>
              <a:r>
                <a:rPr lang="ko-KR" altLang="en-US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DC5917E0-9189-44AA-B4B8-DA8ECCEB3F9B}"/>
                </a:ext>
              </a:extLst>
            </p:cNvPr>
            <p:cNvSpPr txBox="1"/>
            <p:nvPr/>
          </p:nvSpPr>
          <p:spPr>
            <a:xfrm>
              <a:off x="5956617" y="1638220"/>
              <a:ext cx="9985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문의하기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0655AAF-4D07-4FFE-BC2F-E58BACC5063D}"/>
                </a:ext>
              </a:extLst>
            </p:cNvPr>
            <p:cNvSpPr txBox="1"/>
            <p:nvPr/>
          </p:nvSpPr>
          <p:spPr>
            <a:xfrm>
              <a:off x="2192105" y="1638220"/>
              <a:ext cx="2056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A68BFE4F-7C30-481D-89AA-4D68A2FECF1B}"/>
                </a:ext>
              </a:extLst>
            </p:cNvPr>
            <p:cNvSpPr txBox="1"/>
            <p:nvPr/>
          </p:nvSpPr>
          <p:spPr>
            <a:xfrm>
              <a:off x="7183496" y="1610861"/>
              <a:ext cx="1486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 마이페이지  회원가입</a:t>
              </a:r>
            </a:p>
          </p:txBody>
        </p:sp>
      </p:grp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79308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77" name="직사각형 276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75431" y="2336385"/>
            <a:ext cx="151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507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94005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– 1-1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752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노출되어야 하는 하위 항목이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개일 경우 레이아웃 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-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원 그래프에만 해당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000665" y="2538261"/>
            <a:ext cx="6441508" cy="2743056"/>
            <a:chOff x="2061625" y="2812581"/>
            <a:chExt cx="6441508" cy="2743056"/>
          </a:xfrm>
        </p:grpSpPr>
        <p:sp>
          <p:nvSpPr>
            <p:cNvPr id="157" name="직사각형 156"/>
            <p:cNvSpPr/>
            <p:nvPr/>
          </p:nvSpPr>
          <p:spPr>
            <a:xfrm>
              <a:off x="2136391" y="3010005"/>
              <a:ext cx="6256136" cy="25456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159" name="차트 158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60" name="차트 159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72276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 미만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33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00723" y="3063831"/>
              <a:ext cx="1967277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고등학교 졸업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매우 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40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111939" y="2812581"/>
              <a:ext cx="137617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※ </a:t>
              </a:r>
              <a:r>
                <a:rPr lang="ko-KR" altLang="en-US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해당 데이터는 예시입니다</a:t>
              </a:r>
              <a:r>
                <a:rPr lang="en-US" altLang="ko-KR" sz="7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en-US" altLang="ko-KR" sz="7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893259" y="3038953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1E9BC7CB-4CCD-4841-B838-46356D10FFEF}"/>
                </a:ext>
              </a:extLst>
            </p:cNvPr>
            <p:cNvSpPr txBox="1"/>
            <p:nvPr/>
          </p:nvSpPr>
          <p:spPr>
            <a:xfrm>
              <a:off x="7728889" y="5200234"/>
              <a:ext cx="609874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단위 </a:t>
              </a:r>
              <a:r>
                <a:rPr lang="en-US" altLang="ko-KR" sz="600" dirty="0">
                  <a:solidFill>
                    <a:schemeClr val="bg2">
                      <a:lumMod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: %</a:t>
              </a:r>
              <a:endParaRPr lang="en-US" altLang="ko-KR" sz="600" dirty="0">
                <a:solidFill>
                  <a:schemeClr val="bg2">
                    <a:lumMod val="50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A01C018-935F-4CDA-BE75-F7D1B4853B3F}"/>
                </a:ext>
              </a:extLst>
            </p:cNvPr>
            <p:cNvSpPr/>
            <p:nvPr/>
          </p:nvSpPr>
          <p:spPr>
            <a:xfrm>
              <a:off x="2061625" y="292547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graphicFrame>
          <p:nvGraphicFramePr>
            <p:cNvPr id="68" name="차트 67"/>
            <p:cNvGraphicFramePr/>
            <p:nvPr/>
          </p:nvGraphicFramePr>
          <p:xfrm>
            <a:off x="6331392" y="3476308"/>
            <a:ext cx="1876238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6318424" y="3072276"/>
              <a:ext cx="1896520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대학 중퇴 또는 재학 중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29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74111" y="2112906"/>
            <a:ext cx="1588921" cy="4672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664358" y="2106473"/>
            <a:ext cx="126000" cy="4681676"/>
            <a:chOff x="1641498" y="2106473"/>
            <a:chExt cx="126000" cy="4681676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7B0A313-D507-427C-BE5F-3F67BDE3EB82}"/>
                </a:ext>
              </a:extLst>
            </p:cNvPr>
            <p:cNvCxnSpPr>
              <a:cxnSpLocks/>
            </p:cNvCxnSpPr>
            <p:nvPr/>
          </p:nvCxnSpPr>
          <p:spPr>
            <a:xfrm>
              <a:off x="1641498" y="210647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E0C42DD0-2B0C-4AE1-B351-DE8D51476A24}"/>
                </a:ext>
              </a:extLst>
            </p:cNvPr>
            <p:cNvSpPr/>
            <p:nvPr/>
          </p:nvSpPr>
          <p:spPr>
            <a:xfrm>
              <a:off x="1641498" y="211414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DD2345D-DDBA-4011-9A76-BC8776A70FE0}"/>
                </a:ext>
              </a:extLst>
            </p:cNvPr>
            <p:cNvSpPr/>
            <p:nvPr/>
          </p:nvSpPr>
          <p:spPr>
            <a:xfrm>
              <a:off x="1660394" y="2229672"/>
              <a:ext cx="89256" cy="3013754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 dirty="0"/>
            </a:p>
          </p:txBody>
        </p:sp>
        <p:sp>
          <p:nvSpPr>
            <p:cNvPr id="166" name="이등변 삼각형 165">
              <a:extLst>
                <a:ext uri="{FF2B5EF4-FFF2-40B4-BE49-F238E27FC236}">
                  <a16:creationId xmlns:a16="http://schemas.microsoft.com/office/drawing/2014/main" id="{CDBD9778-6225-4FDC-80D5-A73FC827C781}"/>
                </a:ext>
              </a:extLst>
            </p:cNvPr>
            <p:cNvSpPr/>
            <p:nvPr/>
          </p:nvSpPr>
          <p:spPr>
            <a:xfrm>
              <a:off x="1674351" y="214846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67" name="이등변 삼각형 166">
              <a:extLst>
                <a:ext uri="{FF2B5EF4-FFF2-40B4-BE49-F238E27FC236}">
                  <a16:creationId xmlns:a16="http://schemas.microsoft.com/office/drawing/2014/main" id="{0A8343D3-CA2E-464C-8A05-8B5D242B6603}"/>
                </a:ext>
              </a:extLst>
            </p:cNvPr>
            <p:cNvSpPr/>
            <p:nvPr/>
          </p:nvSpPr>
          <p:spPr>
            <a:xfrm rot="10800000">
              <a:off x="1674351" y="669732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63500" y="2721087"/>
            <a:ext cx="157799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110833" y="2265954"/>
            <a:ext cx="1534527" cy="349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 하고자 하는 항목을</a:t>
            </a:r>
            <a:endParaRPr lang="en-US" altLang="ko-KR" sz="800" dirty="0" smtClean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선택해 주세요</a:t>
            </a:r>
            <a:endParaRPr lang="en-US" altLang="ko-KR" sz="800" dirty="0">
              <a:solidFill>
                <a:schemeClr val="tx1">
                  <a:lumMod val="95000"/>
                  <a:lumOff val="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109144" y="2885490"/>
            <a:ext cx="1534527" cy="3088906"/>
            <a:chOff x="109144" y="2856915"/>
            <a:chExt cx="1534527" cy="3088906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239894" y="3501393"/>
              <a:ext cx="1273026" cy="291450"/>
            </a:xfrm>
            <a:prstGeom prst="roundRect">
              <a:avLst/>
            </a:prstGeom>
            <a:solidFill>
              <a:srgbClr val="E6ED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213458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연령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577621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rgbClr val="001236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  <a:endParaRPr lang="en-US" altLang="ko-KR" sz="1100" dirty="0">
                <a:solidFill>
                  <a:srgbClr val="00123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3941784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거주지역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30594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4670110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취업여부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034273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삶의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398436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여가 환경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5762597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직무 만족도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109144" y="2856915"/>
              <a:ext cx="1534527" cy="183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성별</a:t>
              </a:r>
              <a:endParaRPr lang="en-US" altLang="ko-KR" sz="1100" dirty="0">
                <a:solidFill>
                  <a:srgbClr val="000D26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77183" y="6345375"/>
            <a:ext cx="1385959" cy="327861"/>
          </a:xfrm>
          <a:prstGeom prst="rect">
            <a:avLst/>
          </a:prstGeom>
          <a:solidFill>
            <a:srgbClr val="001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96666" y="6425313"/>
            <a:ext cx="1534527" cy="183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</a:t>
            </a:r>
            <a:endParaRPr lang="en-US" altLang="ko-KR" sz="10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2075431" y="5186760"/>
            <a:ext cx="6256136" cy="2492712"/>
            <a:chOff x="2136391" y="3062925"/>
            <a:chExt cx="6256136" cy="2492712"/>
          </a:xfrm>
        </p:grpSpPr>
        <p:sp>
          <p:nvSpPr>
            <p:cNvPr id="81" name="직사각형 80"/>
            <p:cNvSpPr/>
            <p:nvPr/>
          </p:nvSpPr>
          <p:spPr>
            <a:xfrm>
              <a:off x="2136391" y="3153455"/>
              <a:ext cx="6256136" cy="24021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aphicFrame>
          <p:nvGraphicFramePr>
            <p:cNvPr id="82" name="차트 81"/>
            <p:cNvGraphicFramePr/>
            <p:nvPr/>
          </p:nvGraphicFramePr>
          <p:xfrm>
            <a:off x="2292538" y="3476308"/>
            <a:ext cx="1737885" cy="19219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83" name="차트 82"/>
            <p:cNvGraphicFramePr/>
            <p:nvPr/>
          </p:nvGraphicFramePr>
          <p:xfrm>
            <a:off x="4251532" y="3475738"/>
            <a:ext cx="1875430" cy="19225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2217398" y="3063223"/>
              <a:ext cx="1734986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전문 대학 졸업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만족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24</a:t>
              </a:r>
              <a:r>
                <a:rPr lang="en-US" altLang="ko-KR" sz="9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5050979-53A4-4523-ABEB-B71A401DF8E5}"/>
                </a:ext>
              </a:extLst>
            </p:cNvPr>
            <p:cNvSpPr txBox="1"/>
            <p:nvPr/>
          </p:nvSpPr>
          <p:spPr>
            <a:xfrm>
              <a:off x="4255305" y="3062925"/>
              <a:ext cx="1653202" cy="4462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r>
                <a:rPr lang="ko-KR" altLang="en-US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년제 대학 졸업 이상</a:t>
              </a:r>
              <a:endParaRPr lang="en-US" altLang="ko-KR" sz="11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r>
                <a:rPr lang="ko-KR" altLang="en-US" sz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보통</a:t>
              </a:r>
              <a:r>
                <a:rPr lang="ko-KR" altLang="en-US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en-US" altLang="ko-KR" sz="12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30</a:t>
              </a:r>
              <a:r>
                <a:rPr lang="en-US" altLang="ko-KR" sz="8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%</a:t>
              </a:r>
              <a:endParaRPr lang="en-US" altLang="ko-KR" sz="8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79307" y="1414531"/>
            <a:ext cx="8688770" cy="698371"/>
            <a:chOff x="79307" y="1414531"/>
            <a:chExt cx="8688770" cy="698371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BDA9FE0-02EC-420E-9DC2-6AAE37CBC30B}"/>
                </a:ext>
              </a:extLst>
            </p:cNvPr>
            <p:cNvSpPr/>
            <p:nvPr/>
          </p:nvSpPr>
          <p:spPr>
            <a:xfrm rot="10800000">
              <a:off x="79307" y="1414531"/>
              <a:ext cx="8688770" cy="698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7" name="그림 86" descr="폰트, 그래픽, 블랙, 스크린샷이(가) 표시된 사진&#10;&#10;자동 생성된 설명">
              <a:extLst>
                <a:ext uri="{FF2B5EF4-FFF2-40B4-BE49-F238E27FC236}">
                  <a16:creationId xmlns:a16="http://schemas.microsoft.com/office/drawing/2014/main" id="{0E3EE5B5-98F7-4172-BD9B-634FF906B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875" y="1538276"/>
              <a:ext cx="1424243" cy="47405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C5548CC-80C0-4D8F-8266-668B66471396}"/>
                </a:ext>
              </a:extLst>
            </p:cNvPr>
            <p:cNvSpPr txBox="1"/>
            <p:nvPr/>
          </p:nvSpPr>
          <p:spPr>
            <a:xfrm>
              <a:off x="4256223" y="1638220"/>
              <a:ext cx="16158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MZ </a:t>
              </a:r>
              <a:r>
                <a:rPr lang="ko-KR" altLang="en-US" sz="105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비교 분석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C5917E0-9189-44AA-B4B8-DA8ECCEB3F9B}"/>
                </a:ext>
              </a:extLst>
            </p:cNvPr>
            <p:cNvSpPr txBox="1"/>
            <p:nvPr/>
          </p:nvSpPr>
          <p:spPr>
            <a:xfrm>
              <a:off x="5956617" y="1638220"/>
              <a:ext cx="9985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문의하기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0655AAF-4D07-4FFE-BC2F-E58BACC5063D}"/>
                </a:ext>
              </a:extLst>
            </p:cNvPr>
            <p:cNvSpPr txBox="1"/>
            <p:nvPr/>
          </p:nvSpPr>
          <p:spPr>
            <a:xfrm>
              <a:off x="2192105" y="1638220"/>
              <a:ext cx="20566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나의 만족도 알아보기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8BFE4F-7C30-481D-89AA-4D68A2FECF1B}"/>
                </a:ext>
              </a:extLst>
            </p:cNvPr>
            <p:cNvSpPr txBox="1"/>
            <p:nvPr/>
          </p:nvSpPr>
          <p:spPr>
            <a:xfrm>
              <a:off x="7183496" y="1610861"/>
              <a:ext cx="14860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  마이페이지  회원가입</a:t>
              </a: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6663350" y="1899830"/>
            <a:ext cx="1892175" cy="402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항목이 </a:t>
            </a:r>
            <a:r>
              <a:rPr lang="en-US" altLang="ko-KR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r>
              <a:rPr lang="ko-KR" altLang="en-US" sz="14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 경우</a:t>
            </a:r>
            <a:endParaRPr lang="ko-KR" altLang="en-US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9BC7CB-4CCD-4841-B838-46356D10FFEF}"/>
              </a:ext>
            </a:extLst>
          </p:cNvPr>
          <p:cNvSpPr txBox="1"/>
          <p:nvPr/>
        </p:nvSpPr>
        <p:spPr>
          <a:xfrm>
            <a:off x="2075431" y="2336385"/>
            <a:ext cx="15155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삶의 만족도</a:t>
            </a:r>
            <a:endParaRPr lang="en-US" altLang="ko-KR" sz="14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267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6201</TotalTime>
  <Words>3796</Words>
  <Application>Microsoft Office PowerPoint</Application>
  <PresentationFormat>와이드스크린</PresentationFormat>
  <Paragraphs>1401</Paragraphs>
  <Slides>30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8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민정</cp:lastModifiedBy>
  <cp:revision>1741</cp:revision>
  <dcterms:created xsi:type="dcterms:W3CDTF">2023-05-26T05:47:42Z</dcterms:created>
  <dcterms:modified xsi:type="dcterms:W3CDTF">2023-07-24T14:40:22Z</dcterms:modified>
</cp:coreProperties>
</file>