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1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2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3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4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9" r:id="rId2"/>
    <p:sldId id="300" r:id="rId3"/>
    <p:sldId id="416" r:id="rId4"/>
    <p:sldId id="417" r:id="rId5"/>
    <p:sldId id="384" r:id="rId6"/>
    <p:sldId id="385" r:id="rId7"/>
    <p:sldId id="427" r:id="rId8"/>
    <p:sldId id="418" r:id="rId9"/>
    <p:sldId id="425" r:id="rId10"/>
    <p:sldId id="426" r:id="rId11"/>
    <p:sldId id="419" r:id="rId12"/>
    <p:sldId id="422" r:id="rId13"/>
    <p:sldId id="420" r:id="rId14"/>
    <p:sldId id="428" r:id="rId15"/>
    <p:sldId id="421" r:id="rId16"/>
    <p:sldId id="357" r:id="rId17"/>
    <p:sldId id="392" r:id="rId18"/>
    <p:sldId id="393" r:id="rId19"/>
    <p:sldId id="389" r:id="rId20"/>
    <p:sldId id="400" r:id="rId21"/>
    <p:sldId id="401" r:id="rId22"/>
    <p:sldId id="399" r:id="rId23"/>
    <p:sldId id="398" r:id="rId24"/>
    <p:sldId id="405" r:id="rId25"/>
    <p:sldId id="414" r:id="rId26"/>
    <p:sldId id="415" r:id="rId27"/>
    <p:sldId id="394" r:id="rId28"/>
    <p:sldId id="395" r:id="rId29"/>
    <p:sldId id="397" r:id="rId30"/>
    <p:sldId id="39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2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6DD"/>
    <a:srgbClr val="FFC000"/>
    <a:srgbClr val="001236"/>
    <a:srgbClr val="000D26"/>
    <a:srgbClr val="001848"/>
    <a:srgbClr val="E6EDFA"/>
    <a:srgbClr val="D7E2F7"/>
    <a:srgbClr val="595959"/>
    <a:srgbClr val="186DD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0" autoAdjust="0"/>
    <p:restoredTop sz="96005" autoAdjust="0"/>
  </p:normalViewPr>
  <p:slideViewPr>
    <p:cSldViewPr snapToGrid="0">
      <p:cViewPr varScale="1">
        <p:scale>
          <a:sx n="81" d="100"/>
          <a:sy n="81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65260060901397"/>
          <c:y val="0.10334527286905722"/>
          <c:w val="0.63452111812781475"/>
          <c:h val="0.679013732668948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35-4EC9-8226-FA51F29B4E1D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35-4EC9-8226-FA51F29B4E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취업</c:v>
                </c:pt>
                <c:pt idx="1">
                  <c:v>미취업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35-4EC9-8226-FA51F29B4E1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46-43A8-AE95-B35508ABE027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46-43A8-AE95-B35508ABE02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46-43A8-AE95-B35508ABE027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46-43A8-AE95-B35508ABE027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446-43A8-AE95-B35508ABE027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46-43A8-AE95-B35508ABE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06-4B36-9000-5D833973B72D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06-4B36-9000-5D833973B72D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06-4B36-9000-5D833973B72D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06-4B36-9000-5D833973B72D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706-4B36-9000-5D833973B72D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706-4B36-9000-5D833973B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1B-44A6-8458-6027E78D0FD0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1B-44A6-8458-6027E78D0FD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1B-44A6-8458-6027E78D0FD0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1B-44A6-8458-6027E78D0FD0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41B-44A6-8458-6027E78D0FD0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1B-44A6-8458-6027E78D0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9C-4336-BB4F-16AF3E6BE7BB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9C-4336-BB4F-16AF3E6BE7B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9C-4336-BB4F-16AF3E6BE7BB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9C-4336-BB4F-16AF3E6BE7BB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9C-4336-BB4F-16AF3E6BE7BB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9C-4336-BB4F-16AF3E6BE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9E-46BD-A5FA-05F9512E2BB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9E-46BD-A5FA-05F9512E2B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취업</c:v>
                </c:pt>
                <c:pt idx="1">
                  <c:v>미취업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9E-46BD-A5FA-05F9512E2B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취업률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F8-4A58-96D5-045699575715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F8-4A58-96D5-0456995757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취업</c:v>
                </c:pt>
                <c:pt idx="1">
                  <c:v>미취업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F8-4A58-96D5-04569957571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C-4208-8A67-B544862343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2C-4208-8A67-B54486234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50"/>
          <c:min val="3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0-4ECF-BB67-C60BBF67EB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D0-4ECF-BB67-C60BBF67E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300"/>
          <c:min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100"/>
        <c:minorUnit val="1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수도권</c:v>
                </c:pt>
                <c:pt idx="1">
                  <c:v>강원</c:v>
                </c:pt>
                <c:pt idx="2">
                  <c:v>충청</c:v>
                </c:pt>
                <c:pt idx="3">
                  <c:v>호남</c:v>
                </c:pt>
                <c:pt idx="4">
                  <c:v>영남</c:v>
                </c:pt>
                <c:pt idx="5">
                  <c:v>제주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0-4ECF-BB67-C60BBF67EB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수도권</c:v>
                </c:pt>
                <c:pt idx="1">
                  <c:v>강원</c:v>
                </c:pt>
                <c:pt idx="2">
                  <c:v>충청</c:v>
                </c:pt>
                <c:pt idx="3">
                  <c:v>호남</c:v>
                </c:pt>
                <c:pt idx="4">
                  <c:v>영남</c:v>
                </c:pt>
                <c:pt idx="5">
                  <c:v>제주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D0-4ECF-BB67-C60BBF67E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F2-4491-8FAD-164085FB0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F2-4491-8FAD-164085FB0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2"/>
        <c:overlap val="-10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정규직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7-4544-9126-110E76A0B9D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비정규직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30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77-4544-9126-110E76A0B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09-496B-9362-F7306889D2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09-496B-9362-F7306889D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50"/>
          <c:min val="3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5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8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0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5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06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3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8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26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58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9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1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6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5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8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20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13" Type="http://schemas.openxmlformats.org/officeDocument/2006/relationships/chart" Target="../charts/chart13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chart" Target="../charts/chart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hart" Target="../charts/chart11.xml"/><Relationship Id="rId4" Type="http://schemas.openxmlformats.org/officeDocument/2006/relationships/image" Target="../media/image2.png"/><Relationship Id="rId9" Type="http://schemas.openxmlformats.org/officeDocument/2006/relationships/chart" Target="../charts/chart10.xml"/><Relationship Id="rId14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chart" Target="../charts/chart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hart" Target="../charts/chart17.xml"/><Relationship Id="rId5" Type="http://schemas.openxmlformats.org/officeDocument/2006/relationships/image" Target="../media/image2.png"/><Relationship Id="rId10" Type="http://schemas.openxmlformats.org/officeDocument/2006/relationships/chart" Target="../charts/chart16.xml"/><Relationship Id="rId4" Type="http://schemas.openxmlformats.org/officeDocument/2006/relationships/image" Target="../media/image1.png"/><Relationship Id="rId9" Type="http://schemas.openxmlformats.org/officeDocument/2006/relationships/chart" Target="../charts/char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20.xml"/><Relationship Id="rId4" Type="http://schemas.openxmlformats.org/officeDocument/2006/relationships/image" Target="../media/image1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22.xml"/><Relationship Id="rId4" Type="http://schemas.openxmlformats.org/officeDocument/2006/relationships/image" Target="../media/image1.png"/><Relationship Id="rId9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24.xml"/><Relationship Id="rId4" Type="http://schemas.openxmlformats.org/officeDocument/2006/relationships/image" Target="../media/image1.png"/><Relationship Id="rId9" Type="http://schemas.openxmlformats.org/officeDocument/2006/relationships/chart" Target="../charts/char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26.xml"/><Relationship Id="rId4" Type="http://schemas.openxmlformats.org/officeDocument/2006/relationships/image" Target="../media/image1.png"/><Relationship Id="rId9" Type="http://schemas.openxmlformats.org/officeDocument/2006/relationships/chart" Target="../charts/char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hart" Target="../charts/chart1.xml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hart" Target="../charts/chart7.xml"/><Relationship Id="rId5" Type="http://schemas.openxmlformats.org/officeDocument/2006/relationships/image" Target="../media/image3.png"/><Relationship Id="rId10" Type="http://schemas.openxmlformats.org/officeDocument/2006/relationships/chart" Target="../charts/chart6.xml"/><Relationship Id="rId4" Type="http://schemas.openxmlformats.org/officeDocument/2006/relationships/image" Target="../media/image2.png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659470" y="1992229"/>
            <a:ext cx="416386" cy="416386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59463" y="1699158"/>
            <a:ext cx="4652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어떤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일까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12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9604"/>
              </p:ext>
            </p:extLst>
          </p:nvPr>
        </p:nvGraphicFramePr>
        <p:xfrm>
          <a:off x="2502179" y="4697763"/>
          <a:ext cx="7194438" cy="122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10251256" y="3558118"/>
            <a:ext cx="1353256" cy="724448"/>
            <a:chOff x="9352163" y="3558118"/>
            <a:chExt cx="1353256" cy="7244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10071912" y="3799062"/>
              <a:ext cx="6335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 민정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417887" y="4020956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문서번호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ver1.0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9352163" y="3558118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00" dirty="0" err="1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DreamCatcher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3587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– 1-2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00665" y="2336385"/>
            <a:ext cx="6441508" cy="2944932"/>
            <a:chOff x="2061625" y="2610705"/>
            <a:chExt cx="6441508" cy="2944932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36391" y="2610705"/>
              <a:ext cx="15155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136391" y="3010005"/>
              <a:ext cx="6256136" cy="2545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59" name="차트 158"/>
            <p:cNvGraphicFramePr/>
            <p:nvPr/>
          </p:nvGraphicFramePr>
          <p:xfrm>
            <a:off x="2292538" y="3476308"/>
            <a:ext cx="1737885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60" name="차트 159"/>
            <p:cNvGraphicFramePr/>
            <p:nvPr/>
          </p:nvGraphicFramePr>
          <p:xfrm>
            <a:off x="4251532" y="3475738"/>
            <a:ext cx="1875430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217398" y="3072276"/>
              <a:ext cx="1734986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초반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200723" y="3063831"/>
              <a:ext cx="1967277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중반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매우 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281258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893259" y="3038953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2547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68" name="차트 67"/>
            <p:cNvGraphicFramePr/>
            <p:nvPr/>
          </p:nvGraphicFramePr>
          <p:xfrm>
            <a:off x="6331392" y="3476308"/>
            <a:ext cx="1876238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6318424" y="3072276"/>
              <a:ext cx="1896520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후반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29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11" y="2112906"/>
            <a:ext cx="1588921" cy="467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4358" y="2106473"/>
            <a:ext cx="126000" cy="4681676"/>
            <a:chOff x="1641498" y="2106473"/>
            <a:chExt cx="126000" cy="4681676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7B0A313-D507-427C-BE5F-3F67BDE3EB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98" y="210647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0C42DD0-2B0C-4AE1-B351-DE8D51476A24}"/>
                </a:ext>
              </a:extLst>
            </p:cNvPr>
            <p:cNvSpPr/>
            <p:nvPr/>
          </p:nvSpPr>
          <p:spPr>
            <a:xfrm>
              <a:off x="1641498" y="211414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DD2345D-DDBA-4011-9A76-BC8776A70FE0}"/>
                </a:ext>
              </a:extLst>
            </p:cNvPr>
            <p:cNvSpPr/>
            <p:nvPr/>
          </p:nvSpPr>
          <p:spPr>
            <a:xfrm>
              <a:off x="1660394" y="2229672"/>
              <a:ext cx="89256" cy="3013754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CDBD9778-6225-4FDC-80D5-A73FC827C781}"/>
                </a:ext>
              </a:extLst>
            </p:cNvPr>
            <p:cNvSpPr/>
            <p:nvPr/>
          </p:nvSpPr>
          <p:spPr>
            <a:xfrm>
              <a:off x="1674351" y="214846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0A8343D3-CA2E-464C-8A05-8B5D242B6603}"/>
                </a:ext>
              </a:extLst>
            </p:cNvPr>
            <p:cNvSpPr/>
            <p:nvPr/>
          </p:nvSpPr>
          <p:spPr>
            <a:xfrm rot="10800000">
              <a:off x="1674351" y="669732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63500" y="2721087"/>
            <a:ext cx="1577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110833" y="2265954"/>
            <a:ext cx="1534527" cy="34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 하고자 하는 항목을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선택해 주세요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79307" y="1414532"/>
            <a:ext cx="8688771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68BFE4F-7C30-481D-89AA-4D68A2FECF1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09144" y="2885490"/>
            <a:ext cx="1534527" cy="3088906"/>
            <a:chOff x="109144" y="2856915"/>
            <a:chExt cx="1534527" cy="308890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39894" y="3155423"/>
              <a:ext cx="1273026" cy="291450"/>
            </a:xfrm>
            <a:prstGeom prst="roundRect">
              <a:avLst/>
            </a:prstGeom>
            <a:solidFill>
              <a:srgbClr val="E6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213458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577621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9417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30594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670110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03427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398436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76259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직무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2856915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1100" dirty="0">
                <a:solidFill>
                  <a:srgbClr val="000D2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77183" y="6345375"/>
            <a:ext cx="1385959" cy="327861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96666" y="6425313"/>
            <a:ext cx="1534527" cy="18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075431" y="5186760"/>
            <a:ext cx="6256136" cy="2492712"/>
            <a:chOff x="2136391" y="3062925"/>
            <a:chExt cx="6256136" cy="2492712"/>
          </a:xfrm>
        </p:grpSpPr>
        <p:sp>
          <p:nvSpPr>
            <p:cNvPr id="81" name="직사각형 80"/>
            <p:cNvSpPr/>
            <p:nvPr/>
          </p:nvSpPr>
          <p:spPr>
            <a:xfrm>
              <a:off x="2136391" y="3153455"/>
              <a:ext cx="6256136" cy="24021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2" name="차트 81"/>
            <p:cNvGraphicFramePr/>
            <p:nvPr/>
          </p:nvGraphicFramePr>
          <p:xfrm>
            <a:off x="2292538" y="3476308"/>
            <a:ext cx="1737885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aphicFrame>
          <p:nvGraphicFramePr>
            <p:cNvPr id="83" name="차트 82"/>
            <p:cNvGraphicFramePr/>
            <p:nvPr/>
          </p:nvGraphicFramePr>
          <p:xfrm>
            <a:off x="4251532" y="3475738"/>
            <a:ext cx="1875430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217398" y="3063223"/>
              <a:ext cx="1734986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초반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24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255305" y="3062925"/>
              <a:ext cx="1653202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중반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en-US" altLang="ko-KR" sz="8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8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90" name="차트 89"/>
            <p:cNvGraphicFramePr/>
            <p:nvPr/>
          </p:nvGraphicFramePr>
          <p:xfrm>
            <a:off x="6331392" y="3476308"/>
            <a:ext cx="1876238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6318423" y="3063223"/>
              <a:ext cx="1862047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후반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663350" y="1899830"/>
            <a:ext cx="1892175" cy="40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항목이 </a:t>
            </a:r>
            <a:r>
              <a:rPr lang="en-US" altLang="ko-KR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 경우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114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노출되어야 하는 하위 항목이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개일 경우 레이아웃 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원 그래프에만 해당</a:t>
                      </a:r>
                      <a:endParaRPr lang="ko-KR" altLang="en-US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4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343" name="그룹 342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347" name="이등변 삼각형 346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348" name="이등변 삼각형 347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62" name="모서리가 둥근 직사각형 361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364" name="직사각형 363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713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27991"/>
              </p:ext>
            </p:extLst>
          </p:nvPr>
        </p:nvGraphicFramePr>
        <p:xfrm>
          <a:off x="8840764" y="711200"/>
          <a:ext cx="3287735" cy="144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 환경 만족도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 만족도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92722" y="2154833"/>
            <a:ext cx="6344942" cy="4603210"/>
            <a:chOff x="2166058" y="2611457"/>
            <a:chExt cx="6344942" cy="4603210"/>
          </a:xfrm>
        </p:grpSpPr>
        <p:sp>
          <p:nvSpPr>
            <p:cNvPr id="138" name="직사각형 137"/>
            <p:cNvSpPr/>
            <p:nvPr/>
          </p:nvSpPr>
          <p:spPr>
            <a:xfrm>
              <a:off x="2169948" y="2924519"/>
              <a:ext cx="6177103" cy="1880323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2256174" y="3107213"/>
              <a:ext cx="1973572" cy="1514935"/>
              <a:chOff x="2256174" y="3090283"/>
              <a:chExt cx="1973572" cy="1514935"/>
            </a:xfrm>
          </p:grpSpPr>
          <p:graphicFrame>
            <p:nvGraphicFramePr>
              <p:cNvPr id="140" name="차트 139"/>
              <p:cNvGraphicFramePr/>
              <p:nvPr/>
            </p:nvGraphicFramePr>
            <p:xfrm>
              <a:off x="2256174" y="3090283"/>
              <a:ext cx="1973572" cy="14114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2616405" y="4389774"/>
                <a:ext cx="125311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남성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275281" y="3107213"/>
              <a:ext cx="1973572" cy="1514935"/>
              <a:chOff x="4275281" y="3090283"/>
              <a:chExt cx="1973572" cy="1514935"/>
            </a:xfrm>
          </p:grpSpPr>
          <p:graphicFrame>
            <p:nvGraphicFramePr>
              <p:cNvPr id="143" name="차트 142"/>
              <p:cNvGraphicFramePr/>
              <p:nvPr/>
            </p:nvGraphicFramePr>
            <p:xfrm>
              <a:off x="4275281" y="3090283"/>
              <a:ext cx="1973572" cy="14114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4635512" y="4389774"/>
                <a:ext cx="125311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cxnSp>
          <p:nvCxnSpPr>
            <p:cNvPr id="145" name="직선 연결선 144"/>
            <p:cNvCxnSpPr/>
            <p:nvPr/>
          </p:nvCxnSpPr>
          <p:spPr>
            <a:xfrm>
              <a:off x="6530965" y="3471868"/>
              <a:ext cx="0" cy="78562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45"/>
            <p:cNvGrpSpPr/>
            <p:nvPr/>
          </p:nvGrpSpPr>
          <p:grpSpPr>
            <a:xfrm>
              <a:off x="6882993" y="3180697"/>
              <a:ext cx="1185000" cy="1367966"/>
              <a:chOff x="6882993" y="3250210"/>
              <a:chExt cx="1185000" cy="1367966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6882993" y="3250210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2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보통</a:t>
                </a:r>
                <a:r>
                  <a:rPr lang="ko-KR" altLang="en-US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00</a:t>
                </a:r>
                <a:r>
                  <a:rPr lang="en-US" altLang="ko-KR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8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  <a:endPara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6882993" y="3987234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2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만족</a:t>
                </a:r>
                <a:r>
                  <a:rPr lang="ko-KR" altLang="en-US" sz="16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00</a:t>
                </a:r>
                <a:r>
                  <a:rPr lang="en-US" altLang="ko-KR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8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  <a:endPara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70165" y="2611457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만족도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2169948" y="5021282"/>
              <a:ext cx="6177103" cy="2193385"/>
              <a:chOff x="2169948" y="5021282"/>
              <a:chExt cx="6177103" cy="2193385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2169948" y="5334344"/>
                <a:ext cx="6177103" cy="1880323"/>
              </a:xfrm>
              <a:prstGeom prst="rect">
                <a:avLst/>
              </a:prstGeom>
              <a:solidFill>
                <a:schemeClr val="bg1"/>
              </a:solidFill>
              <a:ln cap="flat"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2" name="그룹 151"/>
              <p:cNvGrpSpPr/>
              <p:nvPr/>
            </p:nvGrpSpPr>
            <p:grpSpPr>
              <a:xfrm>
                <a:off x="2256174" y="5517038"/>
                <a:ext cx="1973572" cy="1514935"/>
                <a:chOff x="2256174" y="3090283"/>
                <a:chExt cx="1973572" cy="1514935"/>
              </a:xfrm>
            </p:grpSpPr>
            <p:graphicFrame>
              <p:nvGraphicFramePr>
                <p:cNvPr id="162" name="차트 161"/>
                <p:cNvGraphicFramePr/>
                <p:nvPr/>
              </p:nvGraphicFramePr>
              <p:xfrm>
                <a:off x="2256174" y="3090283"/>
                <a:ext cx="1973572" cy="141149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1"/>
                </a:graphicData>
              </a:graphic>
            </p:graphicFrame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15050979-53A4-4523-ABEB-B71A401DF8E5}"/>
                    </a:ext>
                  </a:extLst>
                </p:cNvPr>
                <p:cNvSpPr txBox="1"/>
                <p:nvPr/>
              </p:nvSpPr>
              <p:spPr>
                <a:xfrm>
                  <a:off x="2616405" y="4389774"/>
                  <a:ext cx="125311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남성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>
                <a:off x="4275281" y="5517038"/>
                <a:ext cx="1973572" cy="1514935"/>
                <a:chOff x="4275281" y="3090283"/>
                <a:chExt cx="1973572" cy="1514935"/>
              </a:xfrm>
            </p:grpSpPr>
            <p:graphicFrame>
              <p:nvGraphicFramePr>
                <p:cNvPr id="160" name="차트 159"/>
                <p:cNvGraphicFramePr/>
                <p:nvPr/>
              </p:nvGraphicFramePr>
              <p:xfrm>
                <a:off x="4275281" y="3090283"/>
                <a:ext cx="1973572" cy="141149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2"/>
                </a:graphicData>
              </a:graphic>
            </p:graphicFrame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15050979-53A4-4523-ABEB-B71A401DF8E5}"/>
                    </a:ext>
                  </a:extLst>
                </p:cNvPr>
                <p:cNvSpPr txBox="1"/>
                <p:nvPr/>
              </p:nvSpPr>
              <p:spPr>
                <a:xfrm>
                  <a:off x="4635512" y="4389774"/>
                  <a:ext cx="125311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여성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6530965" y="5881693"/>
                <a:ext cx="0" cy="78562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그룹 154"/>
              <p:cNvGrpSpPr/>
              <p:nvPr/>
            </p:nvGrpSpPr>
            <p:grpSpPr>
              <a:xfrm>
                <a:off x="6882993" y="5590522"/>
                <a:ext cx="1185000" cy="1367966"/>
                <a:chOff x="6882993" y="3250210"/>
                <a:chExt cx="1185000" cy="1367966"/>
              </a:xfrm>
            </p:grpSpPr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2AAFED9-B25B-80FE-0243-9B9B3A6644A2}"/>
                    </a:ext>
                  </a:extLst>
                </p:cNvPr>
                <p:cNvSpPr txBox="1"/>
                <p:nvPr/>
              </p:nvSpPr>
              <p:spPr>
                <a:xfrm>
                  <a:off x="6882993" y="3250210"/>
                  <a:ext cx="11850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남성</a:t>
                  </a:r>
                  <a:endPara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endParaRPr lang="en-US" altLang="ko-KR" sz="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r>
                    <a:rPr lang="ko-KR" altLang="en-US" sz="2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만족</a:t>
                  </a:r>
                  <a:r>
                    <a:rPr lang="ko-KR" altLang="en-US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en-US" altLang="ko-KR" sz="14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00</a:t>
                  </a:r>
                  <a:r>
                    <a:rPr lang="en-US" altLang="ko-KR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ko-KR" altLang="en-US" sz="8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점</a:t>
                  </a:r>
                  <a:endPara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2AAFED9-B25B-80FE-0243-9B9B3A6644A2}"/>
                    </a:ext>
                  </a:extLst>
                </p:cNvPr>
                <p:cNvSpPr txBox="1"/>
                <p:nvPr/>
              </p:nvSpPr>
              <p:spPr>
                <a:xfrm>
                  <a:off x="6882993" y="3987234"/>
                  <a:ext cx="11850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여성</a:t>
                  </a:r>
                  <a:endPara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endParaRPr lang="en-US" altLang="ko-KR" sz="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r>
                    <a:rPr lang="ko-KR" altLang="en-US" sz="2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보통</a:t>
                  </a:r>
                  <a:r>
                    <a:rPr lang="ko-KR" altLang="en-US" sz="16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en-US" altLang="ko-KR" sz="14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00</a:t>
                  </a:r>
                  <a:r>
                    <a:rPr lang="en-US" altLang="ko-KR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ko-KR" altLang="en-US" sz="8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점</a:t>
                  </a:r>
                  <a:endPara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170165" y="5021282"/>
                <a:ext cx="242282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34822" y="481473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66058" y="4601867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83806" y="702135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366" name="타원 365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1903235" y="218426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1903235" y="45940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그룹 125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57" name="이등변 삼각형 156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1" name="직사각형 140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267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18445" y="2382105"/>
            <a:ext cx="6426492" cy="3848157"/>
            <a:chOff x="2061625" y="2610705"/>
            <a:chExt cx="6426492" cy="384815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83274" y="2610705"/>
              <a:ext cx="15155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취업률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36391" y="3010005"/>
              <a:ext cx="6256136" cy="2545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2218693" y="5689421"/>
              <a:ext cx="58001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남성의 취업률은 </a:t>
              </a:r>
              <a:r>
                <a:rPr lang="en-US" altLang="ko-KR" sz="2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55.0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en-US" altLang="ko-KR" sz="5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여성의 취업률은 </a:t>
              </a:r>
              <a:r>
                <a:rPr lang="en-US" altLang="ko-KR" sz="2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40.0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2393896" y="3153455"/>
              <a:ext cx="5741126" cy="2245373"/>
              <a:chOff x="2427787" y="3153455"/>
              <a:chExt cx="5741126" cy="2245373"/>
            </a:xfrm>
          </p:grpSpPr>
          <p:graphicFrame>
            <p:nvGraphicFramePr>
              <p:cNvPr id="116" name="차트 115"/>
              <p:cNvGraphicFramePr/>
              <p:nvPr/>
            </p:nvGraphicFramePr>
            <p:xfrm>
              <a:off x="2464555" y="3476308"/>
              <a:ext cx="2688097" cy="19225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graphicFrame>
            <p:nvGraphicFramePr>
              <p:cNvPr id="117" name="차트 116"/>
              <p:cNvGraphicFramePr/>
              <p:nvPr/>
            </p:nvGraphicFramePr>
            <p:xfrm>
              <a:off x="5480816" y="3475738"/>
              <a:ext cx="2688097" cy="19225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2427787" y="3153753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5419210" y="3153455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556380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4643539" y="5218541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01064" y="5218541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4825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56780" y="564716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aphicFrame>
        <p:nvGraphicFramePr>
          <p:cNvPr id="16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90336"/>
              </p:ext>
            </p:extLst>
          </p:nvPr>
        </p:nvGraphicFramePr>
        <p:xfrm>
          <a:off x="8840764" y="711200"/>
          <a:ext cx="3287735" cy="940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취업률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5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그룹 267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286" name="직선 연결선 285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289" name="이등변 삼각형 288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90" name="이등변 삼각형 289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4" name="모서리가 둥근 직사각형 283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8858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en-US" altLang="ko-KR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40952"/>
              </p:ext>
            </p:extLst>
          </p:nvPr>
        </p:nvGraphicFramePr>
        <p:xfrm>
          <a:off x="8840764" y="711200"/>
          <a:ext cx="3287735" cy="107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카테고리 별 그래프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8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828129"/>
              </p:ext>
            </p:extLst>
          </p:nvPr>
        </p:nvGraphicFramePr>
        <p:xfrm>
          <a:off x="8840764" y="711200"/>
          <a:ext cx="3287735" cy="171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 평균 임금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평균 임금을 표시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 선택 시 격차 표시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 여부를 선택할 시 해당 항목은 숨김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분석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혼인한 사람의 비율 표시</a:t>
                      </a:r>
                      <a:endParaRPr lang="ko-KR" altLang="en-US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  <p:grpSp>
        <p:nvGrpSpPr>
          <p:cNvPr id="88" name="그룹 87"/>
          <p:cNvGrpSpPr/>
          <p:nvPr/>
        </p:nvGrpSpPr>
        <p:grpSpPr>
          <a:xfrm>
            <a:off x="1863543" y="2325176"/>
            <a:ext cx="6553801" cy="3465995"/>
            <a:chOff x="2015943" y="2056178"/>
            <a:chExt cx="6553801" cy="3465995"/>
          </a:xfrm>
        </p:grpSpPr>
        <p:sp>
          <p:nvSpPr>
            <p:cNvPr id="89" name="직사각형 88"/>
            <p:cNvSpPr/>
            <p:nvPr/>
          </p:nvSpPr>
          <p:spPr>
            <a:xfrm>
              <a:off x="2186890" y="2452078"/>
              <a:ext cx="3153879" cy="3070095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68057" y="214854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월 평균 임금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415865" y="2452078"/>
              <a:ext cx="3153879" cy="3070095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5764258" y="4509032"/>
              <a:ext cx="2388984" cy="630942"/>
              <a:chOff x="2594551" y="3002780"/>
              <a:chExt cx="2388984" cy="630942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2594551" y="3002780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45</a:t>
                </a:r>
                <a:r>
                  <a:rPr lang="en-US" altLang="ko-KR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3798535" y="3002780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40</a:t>
                </a:r>
                <a:r>
                  <a:rPr lang="en-US" altLang="ko-KR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397032" y="214854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err="1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혼인율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96" name="차트 95"/>
            <p:cNvGraphicFramePr/>
            <p:nvPr>
              <p:extLst>
                <p:ext uri="{D42A27DB-BD31-4B8C-83A1-F6EECF244321}">
                  <p14:modId xmlns:p14="http://schemas.microsoft.com/office/powerpoint/2010/main" val="909169151"/>
                </p:ext>
              </p:extLst>
            </p:nvPr>
          </p:nvGraphicFramePr>
          <p:xfrm>
            <a:off x="5801043" y="2551870"/>
            <a:ext cx="2315415" cy="17350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406378" y="248216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600" smtClean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시간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15943" y="208252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5243186" y="2056178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aphicFrame>
        <p:nvGraphicFramePr>
          <p:cNvPr id="176" name="차트 175"/>
          <p:cNvGraphicFramePr/>
          <p:nvPr>
            <p:extLst>
              <p:ext uri="{D42A27DB-BD31-4B8C-83A1-F6EECF244321}">
                <p14:modId xmlns:p14="http://schemas.microsoft.com/office/powerpoint/2010/main" val="3864474925"/>
              </p:ext>
            </p:extLst>
          </p:nvPr>
        </p:nvGraphicFramePr>
        <p:xfrm>
          <a:off x="2469233" y="2897596"/>
          <a:ext cx="2447458" cy="1531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7" name="TextBox 19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023586" y="2770143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2399638" y="4487977"/>
            <a:ext cx="6177377" cy="1506101"/>
            <a:chOff x="5839309" y="3749109"/>
            <a:chExt cx="6177377" cy="1506101"/>
          </a:xfrm>
        </p:grpSpPr>
        <p:grpSp>
          <p:nvGrpSpPr>
            <p:cNvPr id="178" name="그룹 177"/>
            <p:cNvGrpSpPr/>
            <p:nvPr/>
          </p:nvGrpSpPr>
          <p:grpSpPr>
            <a:xfrm>
              <a:off x="5873217" y="3749109"/>
              <a:ext cx="2425817" cy="630942"/>
              <a:chOff x="6836338" y="3250210"/>
              <a:chExt cx="2425817" cy="630942"/>
            </a:xfrm>
          </p:grpSpPr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6836338" y="3250210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260</a:t>
                </a:r>
                <a:r>
                  <a:rPr lang="en-US" altLang="ko-KR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ko-KR" altLang="en-US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만원</a:t>
                </a:r>
                <a:endPara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8077155" y="3250210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240 </a:t>
                </a:r>
                <a:r>
                  <a:rPr lang="ko-KR" altLang="en-US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만원</a:t>
                </a:r>
                <a:endPara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839309" y="4503666"/>
              <a:ext cx="151559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남성과 여성의 </a:t>
              </a:r>
              <a:r>
                <a: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인당</a:t>
              </a:r>
              <a:endParaRPr lang="en-US" altLang="ko-KR" sz="9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평균 임금 성별 격차</a:t>
              </a:r>
              <a:endPara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6973164" y="4491551"/>
              <a:ext cx="151559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1.08</a:t>
              </a:r>
              <a:r>
                <a:rPr lang="en-US" altLang="ko-KR" sz="800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배</a:t>
              </a:r>
              <a:endParaRPr lang="en-US" altLang="ko-KR" sz="8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10640508" y="5055155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1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그룹 267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286" name="직선 연결선 285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289" name="이등변 삼각형 288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90" name="이등변 삼각형 289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4" name="모서리가 둥근 직사각형 283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en-US" altLang="ko-KR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0764" y="711200"/>
          <a:ext cx="3287735" cy="107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카테고리 별 그래프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2" name="그룹 291"/>
          <p:cNvGrpSpPr/>
          <p:nvPr/>
        </p:nvGrpSpPr>
        <p:grpSpPr>
          <a:xfrm>
            <a:off x="2047228" y="2416788"/>
            <a:ext cx="6334773" cy="2399267"/>
            <a:chOff x="2118348" y="2610705"/>
            <a:chExt cx="6334773" cy="2399267"/>
          </a:xfrm>
        </p:grpSpPr>
        <p:grpSp>
          <p:nvGrpSpPr>
            <p:cNvPr id="293" name="그룹 292"/>
            <p:cNvGrpSpPr/>
            <p:nvPr/>
          </p:nvGrpSpPr>
          <p:grpSpPr>
            <a:xfrm>
              <a:off x="2136391" y="2610705"/>
              <a:ext cx="6316730" cy="2399267"/>
              <a:chOff x="2136391" y="2610705"/>
              <a:chExt cx="6316730" cy="2399267"/>
            </a:xfrm>
          </p:grpSpPr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136391" y="2610705"/>
                <a:ext cx="15155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 지역</a:t>
                </a:r>
                <a:endPara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99" name="직사각형 298"/>
              <p:cNvSpPr/>
              <p:nvPr/>
            </p:nvSpPr>
            <p:spPr>
              <a:xfrm>
                <a:off x="2136391" y="2952856"/>
                <a:ext cx="6256136" cy="20571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300" name="차트 299"/>
              <p:cNvGraphicFramePr/>
              <p:nvPr>
                <p:extLst/>
              </p:nvPr>
            </p:nvGraphicFramePr>
            <p:xfrm>
              <a:off x="2299327" y="3144323"/>
              <a:ext cx="5972345" cy="181598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7076943" y="4771697"/>
                <a:ext cx="1376178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※ </a:t>
                </a:r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해당 데이터는 예시입니다</a:t>
                </a:r>
                <a:r>
                  <a: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.</a:t>
                </a:r>
                <a:endPara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18348" y="295460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en-US" altLang="ko-KR" sz="600" dirty="0" smtClean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65009" y="309826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aphicFrame>
        <p:nvGraphicFramePr>
          <p:cNvPr id="308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01602"/>
              </p:ext>
            </p:extLst>
          </p:nvPr>
        </p:nvGraphicFramePr>
        <p:xfrm>
          <a:off x="8840764" y="711200"/>
          <a:ext cx="3287735" cy="117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ko-KR" altLang="en-US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-7365914" y="3875457"/>
            <a:ext cx="6273905" cy="2074241"/>
            <a:chOff x="2255732" y="2952904"/>
            <a:chExt cx="6273905" cy="207424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255732" y="2952904"/>
              <a:ext cx="1515596" cy="308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혼인율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258311" y="3322955"/>
              <a:ext cx="6271326" cy="1704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1" name="차트 80"/>
            <p:cNvGraphicFramePr/>
            <p:nvPr>
              <p:extLst/>
            </p:nvPr>
          </p:nvGraphicFramePr>
          <p:xfrm>
            <a:off x="2405524" y="3599559"/>
            <a:ext cx="3095373" cy="13797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7025261" y="3897039"/>
              <a:ext cx="1185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</a:t>
              </a:r>
              <a:endPara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endParaRPr lang="en-US" altLang="ko-KR" sz="3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en-US" altLang="ko-KR" sz="2600" dirty="0" smtClean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36</a:t>
              </a:r>
              <a:r>
                <a:rPr lang="en-US" altLang="ko-KR" sz="1200" dirty="0" smtClean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729272" y="3897039"/>
              <a:ext cx="1185000" cy="723932"/>
              <a:chOff x="5503388" y="3579889"/>
              <a:chExt cx="1185000" cy="722581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5503388" y="3579889"/>
                <a:ext cx="1185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5620774" y="3810946"/>
                <a:ext cx="950229" cy="491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26</a:t>
                </a:r>
                <a:r>
                  <a:rPr lang="en-US" altLang="ko-KR" sz="1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256136" y="3361221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255775" y="3567759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8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79" name="이등변 삼각형 178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80" name="이등변 삼각형 179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62" name="직사각형 161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180866" y="5053524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63543" y="2317967"/>
            <a:ext cx="6553801" cy="2983111"/>
            <a:chOff x="2015943" y="2056178"/>
            <a:chExt cx="6553801" cy="2983111"/>
          </a:xfrm>
        </p:grpSpPr>
        <p:sp>
          <p:nvSpPr>
            <p:cNvPr id="110" name="직사각형 109"/>
            <p:cNvSpPr/>
            <p:nvPr/>
          </p:nvSpPr>
          <p:spPr>
            <a:xfrm>
              <a:off x="2186890" y="2452079"/>
              <a:ext cx="3153879" cy="2587210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2535283" y="4314319"/>
              <a:ext cx="2388984" cy="569387"/>
              <a:chOff x="2594551" y="2779492"/>
              <a:chExt cx="2388984" cy="56938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2594551" y="2779492"/>
                <a:ext cx="118500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 </a:t>
                </a:r>
                <a:r>
                  <a:rPr lang="en-US" altLang="ko-KR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70</a:t>
                </a:r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3798535" y="2779492"/>
                <a:ext cx="118500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 </a:t>
                </a:r>
                <a:r>
                  <a:rPr lang="en-US" altLang="ko-KR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55</a:t>
                </a:r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68057" y="214854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고용형태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115" name="차트 114"/>
            <p:cNvGraphicFramePr/>
            <p:nvPr>
              <p:extLst>
                <p:ext uri="{D42A27DB-BD31-4B8C-83A1-F6EECF244321}">
                  <p14:modId xmlns:p14="http://schemas.microsoft.com/office/powerpoint/2010/main" val="3556300918"/>
                </p:ext>
              </p:extLst>
            </p:nvPr>
          </p:nvGraphicFramePr>
          <p:xfrm>
            <a:off x="2572068" y="2580445"/>
            <a:ext cx="2315415" cy="17350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16" name="직사각형 115"/>
            <p:cNvSpPr/>
            <p:nvPr/>
          </p:nvSpPr>
          <p:spPr>
            <a:xfrm>
              <a:off x="5415865" y="2452079"/>
              <a:ext cx="3153879" cy="2587210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5764258" y="4285744"/>
              <a:ext cx="2388984" cy="630942"/>
              <a:chOff x="2594551" y="2779492"/>
              <a:chExt cx="2388984" cy="630942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2594551" y="2779492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45</a:t>
                </a:r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시간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3798535" y="2779492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40</a:t>
                </a:r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시간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397032" y="214854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평균 근로시간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주 단위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121" name="차트 120"/>
            <p:cNvGraphicFramePr/>
            <p:nvPr>
              <p:extLst>
                <p:ext uri="{D42A27DB-BD31-4B8C-83A1-F6EECF244321}">
                  <p14:modId xmlns:p14="http://schemas.microsoft.com/office/powerpoint/2010/main" val="3085377500"/>
                </p:ext>
              </p:extLst>
            </p:nvPr>
          </p:nvGraphicFramePr>
          <p:xfrm>
            <a:off x="5801043" y="2551870"/>
            <a:ext cx="2315415" cy="17350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406378" y="248216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600" smtClean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시간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15943" y="208252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5243186" y="2056178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aphicFrame>
        <p:nvGraphicFramePr>
          <p:cNvPr id="182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52384"/>
              </p:ext>
            </p:extLst>
          </p:nvPr>
        </p:nvGraphicFramePr>
        <p:xfrm>
          <a:off x="8840764" y="711200"/>
          <a:ext cx="3287735" cy="144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근로시간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평균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F3CD44-941E-4D88-976D-886DF7D19F6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2031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게시글목록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92715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목록 최대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(10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문의 글 답변 상태 노출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19835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B6C5597-1BA4-4329-A61E-F5DC19D66761}"/>
              </a:ext>
            </a:extLst>
          </p:cNvPr>
          <p:cNvSpPr/>
          <p:nvPr/>
        </p:nvSpPr>
        <p:spPr>
          <a:xfrm>
            <a:off x="7551192" y="2566105"/>
            <a:ext cx="756319" cy="215401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EE59CC-E554-4120-A678-63690226665E}"/>
              </a:ext>
            </a:extLst>
          </p:cNvPr>
          <p:cNvSpPr txBox="1"/>
          <p:nvPr/>
        </p:nvSpPr>
        <p:spPr>
          <a:xfrm>
            <a:off x="7406960" y="2558389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작 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760AB72-BFAC-4F18-A38D-B67463395ED3}"/>
              </a:ext>
            </a:extLst>
          </p:cNvPr>
          <p:cNvGrpSpPr/>
          <p:nvPr/>
        </p:nvGrpSpPr>
        <p:grpSpPr>
          <a:xfrm>
            <a:off x="437446" y="2877220"/>
            <a:ext cx="7903914" cy="1916176"/>
            <a:chOff x="437446" y="3561567"/>
            <a:chExt cx="7639188" cy="1916176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566AA5-5A83-4898-A8A5-311540248D2E}"/>
                </a:ext>
              </a:extLst>
            </p:cNvPr>
            <p:cNvCxnSpPr/>
            <p:nvPr/>
          </p:nvCxnSpPr>
          <p:spPr>
            <a:xfrm>
              <a:off x="437446" y="3561567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BB5A26-D008-41C0-BD21-B3E5876AF49A}"/>
                </a:ext>
              </a:extLst>
            </p:cNvPr>
            <p:cNvCxnSpPr/>
            <p:nvPr/>
          </p:nvCxnSpPr>
          <p:spPr>
            <a:xfrm>
              <a:off x="437446" y="3944802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4A7574B-6885-48F4-A1A0-62DEFBD8E7D2}"/>
                </a:ext>
              </a:extLst>
            </p:cNvPr>
            <p:cNvCxnSpPr/>
            <p:nvPr/>
          </p:nvCxnSpPr>
          <p:spPr>
            <a:xfrm>
              <a:off x="437446" y="432803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74B40E0-13F5-4630-BFFD-167674835117}"/>
                </a:ext>
              </a:extLst>
            </p:cNvPr>
            <p:cNvCxnSpPr/>
            <p:nvPr/>
          </p:nvCxnSpPr>
          <p:spPr>
            <a:xfrm>
              <a:off x="437446" y="4711272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71CE185-3170-46FB-BE36-E75BB8E75223}"/>
                </a:ext>
              </a:extLst>
            </p:cNvPr>
            <p:cNvCxnSpPr/>
            <p:nvPr/>
          </p:nvCxnSpPr>
          <p:spPr>
            <a:xfrm>
              <a:off x="437446" y="509450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291444B-C415-4EE8-9BCC-4C319ED9E3F8}"/>
                </a:ext>
              </a:extLst>
            </p:cNvPr>
            <p:cNvCxnSpPr/>
            <p:nvPr/>
          </p:nvCxnSpPr>
          <p:spPr>
            <a:xfrm>
              <a:off x="437446" y="5477743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7E27A88-C18E-47A7-8B86-91E8D237A4C5}"/>
              </a:ext>
            </a:extLst>
          </p:cNvPr>
          <p:cNvSpPr txBox="1"/>
          <p:nvPr/>
        </p:nvSpPr>
        <p:spPr>
          <a:xfrm>
            <a:off x="30051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6D01CE-8D18-4999-9680-D372DF45C6DB}"/>
              </a:ext>
            </a:extLst>
          </p:cNvPr>
          <p:cNvSpPr txBox="1"/>
          <p:nvPr/>
        </p:nvSpPr>
        <p:spPr>
          <a:xfrm>
            <a:off x="18281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931D7-C6F9-4B77-BF7B-8079F1E3EE78}"/>
              </a:ext>
            </a:extLst>
          </p:cNvPr>
          <p:cNvSpPr txBox="1"/>
          <p:nvPr/>
        </p:nvSpPr>
        <p:spPr>
          <a:xfrm>
            <a:off x="56332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글쓴이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0950D-4BCF-4BC3-9B4B-F768E31E2435}"/>
              </a:ext>
            </a:extLst>
          </p:cNvPr>
          <p:cNvSpPr txBox="1"/>
          <p:nvPr/>
        </p:nvSpPr>
        <p:spPr>
          <a:xfrm>
            <a:off x="662647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4A6973-03F7-4AB8-82F9-03F84DF08AB2}"/>
              </a:ext>
            </a:extLst>
          </p:cNvPr>
          <p:cNvSpPr txBox="1"/>
          <p:nvPr/>
        </p:nvSpPr>
        <p:spPr>
          <a:xfrm>
            <a:off x="750814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</a:t>
            </a:r>
            <a:endParaRPr lang="ko-KR" altLang="en-US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8A9362-FC9C-4719-8ACF-D1968B74B626}"/>
              </a:ext>
            </a:extLst>
          </p:cNvPr>
          <p:cNvSpPr txBox="1"/>
          <p:nvPr/>
        </p:nvSpPr>
        <p:spPr>
          <a:xfrm>
            <a:off x="182818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4402DC-505D-433D-9DE1-4675E3E0D625}"/>
              </a:ext>
            </a:extLst>
          </p:cNvPr>
          <p:cNvSpPr txBox="1"/>
          <p:nvPr/>
        </p:nvSpPr>
        <p:spPr>
          <a:xfrm>
            <a:off x="182818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DA5D52-C0A6-4C49-9C95-847EB745A7E7}"/>
              </a:ext>
            </a:extLst>
          </p:cNvPr>
          <p:cNvSpPr txBox="1"/>
          <p:nvPr/>
        </p:nvSpPr>
        <p:spPr>
          <a:xfrm>
            <a:off x="182818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400C6-4BB8-4523-B3D5-D9D69282FF8F}"/>
              </a:ext>
            </a:extLst>
          </p:cNvPr>
          <p:cNvSpPr txBox="1"/>
          <p:nvPr/>
        </p:nvSpPr>
        <p:spPr>
          <a:xfrm>
            <a:off x="182818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397A6E-8FA8-4307-800B-959D506D1B73}"/>
              </a:ext>
            </a:extLst>
          </p:cNvPr>
          <p:cNvSpPr txBox="1"/>
          <p:nvPr/>
        </p:nvSpPr>
        <p:spPr>
          <a:xfrm>
            <a:off x="2278829" y="3342568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640D64-A90F-42E3-9CE0-C4332ED5126B}"/>
              </a:ext>
            </a:extLst>
          </p:cNvPr>
          <p:cNvSpPr txBox="1"/>
          <p:nvPr/>
        </p:nvSpPr>
        <p:spPr>
          <a:xfrm>
            <a:off x="563324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534C3-F085-4D47-97FF-5FB1C2917E4D}"/>
              </a:ext>
            </a:extLst>
          </p:cNvPr>
          <p:cNvSpPr txBox="1"/>
          <p:nvPr/>
        </p:nvSpPr>
        <p:spPr>
          <a:xfrm>
            <a:off x="563324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239198-04B6-485E-9580-0946C70284D0}"/>
              </a:ext>
            </a:extLst>
          </p:cNvPr>
          <p:cNvSpPr txBox="1"/>
          <p:nvPr/>
        </p:nvSpPr>
        <p:spPr>
          <a:xfrm>
            <a:off x="5633246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A9DBF6-16AB-4464-A387-DCADF50FAF83}"/>
              </a:ext>
            </a:extLst>
          </p:cNvPr>
          <p:cNvSpPr txBox="1"/>
          <p:nvPr/>
        </p:nvSpPr>
        <p:spPr>
          <a:xfrm>
            <a:off x="563324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D06506-43C7-4D84-A4DF-5A9BE32D94A7}"/>
              </a:ext>
            </a:extLst>
          </p:cNvPr>
          <p:cNvSpPr txBox="1"/>
          <p:nvPr/>
        </p:nvSpPr>
        <p:spPr>
          <a:xfrm>
            <a:off x="662647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5EA2-CF7D-42D8-AEED-FB98D62653A3}"/>
              </a:ext>
            </a:extLst>
          </p:cNvPr>
          <p:cNvSpPr txBox="1"/>
          <p:nvPr/>
        </p:nvSpPr>
        <p:spPr>
          <a:xfrm>
            <a:off x="662647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835565-2BDB-4041-BAB0-FA35F2D6B6CB}"/>
              </a:ext>
            </a:extLst>
          </p:cNvPr>
          <p:cNvSpPr txBox="1"/>
          <p:nvPr/>
        </p:nvSpPr>
        <p:spPr>
          <a:xfrm>
            <a:off x="6626476" y="410771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172615-02F2-4C20-843C-2E063A3B10CC}"/>
              </a:ext>
            </a:extLst>
          </p:cNvPr>
          <p:cNvSpPr txBox="1"/>
          <p:nvPr/>
        </p:nvSpPr>
        <p:spPr>
          <a:xfrm>
            <a:off x="662647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73464A-C342-47CB-BEA0-0A83E590299C}"/>
              </a:ext>
            </a:extLst>
          </p:cNvPr>
          <p:cNvSpPr txBox="1"/>
          <p:nvPr/>
        </p:nvSpPr>
        <p:spPr>
          <a:xfrm>
            <a:off x="7508148" y="3350262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답변대기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CFEC9CE-27BB-4DF1-9048-E745AD77A237}"/>
              </a:ext>
            </a:extLst>
          </p:cNvPr>
          <p:cNvGrpSpPr/>
          <p:nvPr/>
        </p:nvGrpSpPr>
        <p:grpSpPr>
          <a:xfrm>
            <a:off x="2557630" y="5270266"/>
            <a:ext cx="3678220" cy="194574"/>
            <a:chOff x="2557630" y="5928481"/>
            <a:chExt cx="3678220" cy="1945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75811-17CC-4571-914D-491323E64D0E}"/>
                </a:ext>
              </a:extLst>
            </p:cNvPr>
            <p:cNvSpPr/>
            <p:nvPr/>
          </p:nvSpPr>
          <p:spPr>
            <a:xfrm>
              <a:off x="2557630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872771C-537F-4DFE-8FAA-4539191E3AEB}"/>
                </a:ext>
              </a:extLst>
            </p:cNvPr>
            <p:cNvSpPr/>
            <p:nvPr/>
          </p:nvSpPr>
          <p:spPr>
            <a:xfrm>
              <a:off x="31933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61751B8-35C9-46FC-BDE0-8A657D65000E}"/>
                </a:ext>
              </a:extLst>
            </p:cNvPr>
            <p:cNvSpPr/>
            <p:nvPr/>
          </p:nvSpPr>
          <p:spPr>
            <a:xfrm>
              <a:off x="34626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566DB25-BC86-476E-A6B0-2C0394477EBF}"/>
                </a:ext>
              </a:extLst>
            </p:cNvPr>
            <p:cNvSpPr/>
            <p:nvPr/>
          </p:nvSpPr>
          <p:spPr>
            <a:xfrm>
              <a:off x="37318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849A6B3-5421-4049-B98D-151ECADA0D7E}"/>
                </a:ext>
              </a:extLst>
            </p:cNvPr>
            <p:cNvSpPr/>
            <p:nvPr/>
          </p:nvSpPr>
          <p:spPr>
            <a:xfrm>
              <a:off x="40011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1F682C7-C312-4082-8A12-264D67AFE9F5}"/>
                </a:ext>
              </a:extLst>
            </p:cNvPr>
            <p:cNvSpPr/>
            <p:nvPr/>
          </p:nvSpPr>
          <p:spPr>
            <a:xfrm>
              <a:off x="42703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912D6E4-4ADA-45C8-A75E-5D54751A1FD6}"/>
                </a:ext>
              </a:extLst>
            </p:cNvPr>
            <p:cNvSpPr/>
            <p:nvPr/>
          </p:nvSpPr>
          <p:spPr>
            <a:xfrm>
              <a:off x="45395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AE45041-8626-49DC-B2FC-B6CA6515AE37}"/>
                </a:ext>
              </a:extLst>
            </p:cNvPr>
            <p:cNvSpPr/>
            <p:nvPr/>
          </p:nvSpPr>
          <p:spPr>
            <a:xfrm>
              <a:off x="48088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852C7DC-DB54-4EAA-845B-FC08A9C985D3}"/>
                </a:ext>
              </a:extLst>
            </p:cNvPr>
            <p:cNvSpPr/>
            <p:nvPr/>
          </p:nvSpPr>
          <p:spPr>
            <a:xfrm>
              <a:off x="50780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44B0354-C64B-4430-9AE3-7EA3334B80DC}"/>
                </a:ext>
              </a:extLst>
            </p:cNvPr>
            <p:cNvSpPr/>
            <p:nvPr/>
          </p:nvSpPr>
          <p:spPr>
            <a:xfrm>
              <a:off x="5347316" y="5928481"/>
              <a:ext cx="370301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B3160A9-2821-4CFD-8E56-043431E09426}"/>
                </a:ext>
              </a:extLst>
            </p:cNvPr>
            <p:cNvSpPr/>
            <p:nvPr/>
          </p:nvSpPr>
          <p:spPr>
            <a:xfrm>
              <a:off x="57176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33F7D4-4DE4-492F-9F3A-6E3C40F0FFCF}"/>
                </a:ext>
              </a:extLst>
            </p:cNvPr>
            <p:cNvSpPr/>
            <p:nvPr/>
          </p:nvSpPr>
          <p:spPr>
            <a:xfrm>
              <a:off x="2929248" y="5933902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93D7B61-FE27-43A3-8BDA-758F242DC64E}"/>
                </a:ext>
              </a:extLst>
            </p:cNvPr>
            <p:cNvSpPr/>
            <p:nvPr/>
          </p:nvSpPr>
          <p:spPr>
            <a:xfrm>
              <a:off x="6041276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67A5C4-DE57-427A-BCAA-73FA702548F7}"/>
                </a:ext>
              </a:extLst>
            </p:cNvPr>
            <p:cNvSpPr/>
            <p:nvPr/>
          </p:nvSpPr>
          <p:spPr>
            <a:xfrm>
              <a:off x="29241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F6EE055-28D9-438D-AFE0-195C6E6CA728}"/>
              </a:ext>
            </a:extLst>
          </p:cNvPr>
          <p:cNvSpPr txBox="1"/>
          <p:nvPr/>
        </p:nvSpPr>
        <p:spPr>
          <a:xfrm>
            <a:off x="2278829" y="372512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EE3976-E397-4C72-995E-FB2A0C810BF3}"/>
              </a:ext>
            </a:extLst>
          </p:cNvPr>
          <p:cNvSpPr txBox="1"/>
          <p:nvPr/>
        </p:nvSpPr>
        <p:spPr>
          <a:xfrm>
            <a:off x="2278829" y="410767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55A380-0157-44A7-8F04-7FABB056B660}"/>
              </a:ext>
            </a:extLst>
          </p:cNvPr>
          <p:cNvSpPr txBox="1"/>
          <p:nvPr/>
        </p:nvSpPr>
        <p:spPr>
          <a:xfrm>
            <a:off x="2278829" y="449023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690FD3-BB0A-41EF-9AF4-543686A53106}"/>
              </a:ext>
            </a:extLst>
          </p:cNvPr>
          <p:cNvSpPr txBox="1"/>
          <p:nvPr/>
        </p:nvSpPr>
        <p:spPr>
          <a:xfrm>
            <a:off x="7508148" y="3739069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FF9070E-0CAF-4D78-B132-C25D56DE94F8}"/>
              </a:ext>
            </a:extLst>
          </p:cNvPr>
          <p:cNvSpPr txBox="1"/>
          <p:nvPr/>
        </p:nvSpPr>
        <p:spPr>
          <a:xfrm>
            <a:off x="7508148" y="4115413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BEBF8-BC09-41FE-83FF-BEB8350FEFDD}"/>
              </a:ext>
            </a:extLst>
          </p:cNvPr>
          <p:cNvSpPr txBox="1"/>
          <p:nvPr/>
        </p:nvSpPr>
        <p:spPr>
          <a:xfrm>
            <a:off x="7508148" y="4499358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2433EBB-95A7-4183-B98E-241DE4FF4FD6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게시판</a:t>
            </a:r>
            <a:endParaRPr lang="ko-KR" altLang="en-US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2" name="그림 141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ECD029E-0A46-48EC-8811-B92B2C511DC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CCB8127-92D5-471D-9AB1-07C5518F8E7E}"/>
              </a:ext>
            </a:extLst>
          </p:cNvPr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CF2128-1E8B-411F-88C9-913BC06F4A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46EB7F-4ECC-47B2-85C7-80A39CA772DD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D257CC4-0B93-4C12-97A5-3D8F2D9DC23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9C321DF0-F0FB-4736-9C0D-A20B774F1509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332525" y="267380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7420019" y="24063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2C7CF65-32F9-4DBC-8357-D017B8536093}"/>
              </a:ext>
            </a:extLst>
          </p:cNvPr>
          <p:cNvSpPr/>
          <p:nvPr/>
        </p:nvSpPr>
        <p:spPr>
          <a:xfrm>
            <a:off x="2857001" y="49741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2503070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7F2B99D-CD08-4605-AD48-BDA2E2B3EDF1}"/>
              </a:ext>
            </a:extLst>
          </p:cNvPr>
          <p:cNvSpPr/>
          <p:nvPr/>
        </p:nvSpPr>
        <p:spPr>
          <a:xfrm>
            <a:off x="6017034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AB6D89F-275F-497F-8AC2-8E0FAF7DD17C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8161890" y="312234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2FFD22-1799-4088-B7F1-FA0A93009AC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F13343B-3D56-4BC6-B881-E44D73363BA0}"/>
              </a:ext>
            </a:extLst>
          </p:cNvPr>
          <p:cNvGrpSpPr/>
          <p:nvPr/>
        </p:nvGrpSpPr>
        <p:grpSpPr>
          <a:xfrm>
            <a:off x="7406960" y="5457441"/>
            <a:ext cx="1044782" cy="279307"/>
            <a:chOff x="7406960" y="3216604"/>
            <a:chExt cx="1044782" cy="2308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E46F63-4524-4606-8174-6324F29391CF}"/>
                </a:ext>
              </a:extLst>
            </p:cNvPr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9A4644F-6419-4D37-8E6E-3EF6A76B7A77}"/>
                </a:ext>
              </a:extLst>
            </p:cNvPr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821A8-2B47-4756-92A3-A949CCA96CB9}"/>
              </a:ext>
            </a:extLst>
          </p:cNvPr>
          <p:cNvSpPr txBox="1"/>
          <p:nvPr/>
        </p:nvSpPr>
        <p:spPr>
          <a:xfrm>
            <a:off x="7406960" y="5485536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67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글 작성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590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게시글 목록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F0CA617-1564-4E25-BCAE-8663F41F7256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A189128-FB8D-48C8-AE1F-FEC50A714C44}"/>
              </a:ext>
            </a:extLst>
          </p:cNvPr>
          <p:cNvCxnSpPr/>
          <p:nvPr/>
        </p:nvCxnSpPr>
        <p:spPr>
          <a:xfrm>
            <a:off x="437446" y="5315294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75A6B93-1921-42E6-A6A1-CF760784C8E1}"/>
              </a:ext>
            </a:extLst>
          </p:cNvPr>
          <p:cNvCxnSpPr/>
          <p:nvPr/>
        </p:nvCxnSpPr>
        <p:spPr>
          <a:xfrm>
            <a:off x="437446" y="3412529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글 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E8BD6F-85D8-476D-A54D-5D1EB4CE7487}"/>
              </a:ext>
            </a:extLst>
          </p:cNvPr>
          <p:cNvSpPr txBox="1"/>
          <p:nvPr/>
        </p:nvSpPr>
        <p:spPr>
          <a:xfrm>
            <a:off x="437446" y="3017496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260DEA-0CA7-4162-8701-520D75B404D4}"/>
              </a:ext>
            </a:extLst>
          </p:cNvPr>
          <p:cNvSpPr/>
          <p:nvPr/>
        </p:nvSpPr>
        <p:spPr>
          <a:xfrm>
            <a:off x="1171915" y="2992718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FC07B6-5334-4F47-89C7-17A68E6FA941}"/>
              </a:ext>
            </a:extLst>
          </p:cNvPr>
          <p:cNvSpPr txBox="1"/>
          <p:nvPr/>
        </p:nvSpPr>
        <p:spPr>
          <a:xfrm>
            <a:off x="437446" y="3598248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7DD4F1-0AE0-4FEF-8B60-74A0CCE85F26}"/>
              </a:ext>
            </a:extLst>
          </p:cNvPr>
          <p:cNvSpPr/>
          <p:nvPr/>
        </p:nvSpPr>
        <p:spPr>
          <a:xfrm>
            <a:off x="1171915" y="3592158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539F6099-4DF6-4855-BD30-EDD9B65AA31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5CC82A6-FB92-4DDD-A44E-1EA3DE202BF0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D7517F-7883-4F8E-8A67-A19DDA40BE3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E150A2-27BC-486E-8831-BCED586360FA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748318C-9B44-4DC0-A092-1804C72D7004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7364479" y="53152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275FAB6-843E-4C06-90F2-0ED6B526CDE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6569F7-6FEA-481A-AA76-67B8146A27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1969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게시글 클릭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62165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목록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내용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작성란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다른 사용자 댓글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등록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BE9F87-2C0D-4B87-862D-83630933061D}"/>
              </a:ext>
            </a:extLst>
          </p:cNvPr>
          <p:cNvCxnSpPr/>
          <p:nvPr/>
        </p:nvCxnSpPr>
        <p:spPr>
          <a:xfrm>
            <a:off x="437446" y="6098667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437446" y="3725216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503486" y="3002978"/>
            <a:ext cx="3015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 사용법 문의 드립니다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55827C-16EE-4BE4-AE8D-ECF1519EEC22}"/>
              </a:ext>
            </a:extLst>
          </p:cNvPr>
          <p:cNvSpPr/>
          <p:nvPr/>
        </p:nvSpPr>
        <p:spPr>
          <a:xfrm>
            <a:off x="7859315" y="2573987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844349" y="2573891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503486" y="383840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439950" y="3359359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FDC010-018C-4C8C-A4D7-BCB644D1165B}"/>
              </a:ext>
            </a:extLst>
          </p:cNvPr>
          <p:cNvGrpSpPr/>
          <p:nvPr/>
        </p:nvGrpSpPr>
        <p:grpSpPr>
          <a:xfrm>
            <a:off x="7329999" y="2573891"/>
            <a:ext cx="444454" cy="230832"/>
            <a:chOff x="7532691" y="2927045"/>
            <a:chExt cx="444454" cy="2308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0623D1-FE83-45F8-A69D-895EC74524A0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7E7FA8-8ABA-4B62-9ABC-563FFD8C6D41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D5037D-828D-4518-9F75-32F8DF9925EB}"/>
              </a:ext>
            </a:extLst>
          </p:cNvPr>
          <p:cNvSpPr/>
          <p:nvPr/>
        </p:nvSpPr>
        <p:spPr>
          <a:xfrm>
            <a:off x="581246" y="4739174"/>
            <a:ext cx="6763719" cy="418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88D55F-ACDA-4005-A941-2B09063BD67C}"/>
              </a:ext>
            </a:extLst>
          </p:cNvPr>
          <p:cNvSpPr txBox="1"/>
          <p:nvPr/>
        </p:nvSpPr>
        <p:spPr>
          <a:xfrm>
            <a:off x="556826" y="4781709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작성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2157D10-1422-4406-9923-B4CD071D9DE8}"/>
              </a:ext>
            </a:extLst>
          </p:cNvPr>
          <p:cNvCxnSpPr/>
          <p:nvPr/>
        </p:nvCxnSpPr>
        <p:spPr>
          <a:xfrm>
            <a:off x="437446" y="459241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7242501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737023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D99ED1-96F0-42B2-8536-4D9EE3A175C4}"/>
              </a:ext>
            </a:extLst>
          </p:cNvPr>
          <p:cNvSpPr/>
          <p:nvPr/>
        </p:nvSpPr>
        <p:spPr>
          <a:xfrm>
            <a:off x="356510" y="45930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C1303D-660F-47F5-900B-11C5A4121682}"/>
              </a:ext>
            </a:extLst>
          </p:cNvPr>
          <p:cNvSpPr txBox="1"/>
          <p:nvPr/>
        </p:nvSpPr>
        <p:spPr>
          <a:xfrm>
            <a:off x="533259" y="5490147"/>
            <a:ext cx="87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manager1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E31E3F-7462-4322-B577-23DEBF21E202}"/>
              </a:ext>
            </a:extLst>
          </p:cNvPr>
          <p:cNvSpPr txBox="1"/>
          <p:nvPr/>
        </p:nvSpPr>
        <p:spPr>
          <a:xfrm>
            <a:off x="1475651" y="5490147"/>
            <a:ext cx="1015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698A654-9062-4EC3-8675-A96BAB2BAF3E}"/>
              </a:ext>
            </a:extLst>
          </p:cNvPr>
          <p:cNvSpPr/>
          <p:nvPr/>
        </p:nvSpPr>
        <p:spPr>
          <a:xfrm>
            <a:off x="356510" y="537263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702D6-B960-4654-AB44-A046A1BDF108}"/>
              </a:ext>
            </a:extLst>
          </p:cNvPr>
          <p:cNvSpPr/>
          <p:nvPr/>
        </p:nvSpPr>
        <p:spPr>
          <a:xfrm>
            <a:off x="7485799" y="4739174"/>
            <a:ext cx="719965" cy="41835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DE0ED50-48D7-4045-BC64-EAAE5749905C}"/>
              </a:ext>
            </a:extLst>
          </p:cNvPr>
          <p:cNvGrpSpPr/>
          <p:nvPr/>
        </p:nvGrpSpPr>
        <p:grpSpPr>
          <a:xfrm>
            <a:off x="7644150" y="5490147"/>
            <a:ext cx="444454" cy="230832"/>
            <a:chOff x="7532691" y="2927045"/>
            <a:chExt cx="444454" cy="23083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C38EDA-88F7-4390-B260-03CA389363C1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1E6A18-1589-4B47-8A68-F0A122EFAADC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A8F5E2F4-1E5D-4E2B-8A8F-9F11B67C6E9C}"/>
              </a:ext>
            </a:extLst>
          </p:cNvPr>
          <p:cNvSpPr/>
          <p:nvPr/>
        </p:nvSpPr>
        <p:spPr>
          <a:xfrm>
            <a:off x="7532893" y="53785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5D4E38A-7139-46F7-8B15-9D787D056881}"/>
              </a:ext>
            </a:extLst>
          </p:cNvPr>
          <p:cNvSpPr/>
          <p:nvPr/>
        </p:nvSpPr>
        <p:spPr>
          <a:xfrm>
            <a:off x="7354626" y="460926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3" name="그림 8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BA16ED-8DE2-4890-B2A4-8FB3C473EB5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20292EF-E13A-4EF5-A40F-225D1DD3B427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609DC-D259-4021-A261-1EC1BA2C2E4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1A8B4A-567E-4C3C-AE32-2D54776AB1C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95FE6FB-E2D7-4A5D-9072-AF99AB77ACB6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119696B-7DA2-431E-94C1-FBDC760A20E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5D4D7E65-AA13-4BE0-8AB9-4D77616F08AD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2BA56A2-63DA-41ED-B100-EB3C1666457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6E156-4BF6-47EB-B5D6-91C4EEB76E0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40E1243-7D7D-4180-BE2B-787C58C67DA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3012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2566"/>
              </p:ext>
            </p:extLst>
          </p:nvPr>
        </p:nvGraphicFramePr>
        <p:xfrm>
          <a:off x="8840764" y="711200"/>
          <a:ext cx="3287735" cy="427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숫자만 입력 가능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중복 확인 버튼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중복 여부 확인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영문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숫자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특수기호 포함 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8~16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자 입력 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이름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4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이메일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이메일 형식으로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휴대폰 번호 입력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“-”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제외하고 숫자만 입력 가능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9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개인정보 제공 동의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동의가 필수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 항목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61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 정보 유효기간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항목 입력 후 클릭 시 회원가입 진행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항목 입력되지 않은 경우 빨간색 텍스트로 입력 필요한 항목 알림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66267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EBA9915-094C-4D3B-ACCB-5D7952D522E3}"/>
              </a:ext>
            </a:extLst>
          </p:cNvPr>
          <p:cNvSpPr/>
          <p:nvPr/>
        </p:nvSpPr>
        <p:spPr>
          <a:xfrm>
            <a:off x="5861877" y="2631776"/>
            <a:ext cx="732874" cy="24353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5861877" y="2638919"/>
            <a:ext cx="7328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14917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1" y="2399737"/>
            <a:ext cx="3446035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2974320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3489738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033150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dreamcatcher@dream.com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4578678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210734F4-D381-4A18-B260-C378E85FE37B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4139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5730780" y="25400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2729D94-8920-4871-AFC3-1E8AE2648F4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1D824C-7360-4A09-991B-21A4797E9C65}"/>
              </a:ext>
            </a:extLst>
          </p:cNvPr>
          <p:cNvSpPr txBox="1"/>
          <p:nvPr/>
        </p:nvSpPr>
        <p:spPr>
          <a:xfrm>
            <a:off x="2328771" y="5213707"/>
            <a:ext cx="22337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개인정보 제공동의 여부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9A826E7-27F1-406D-8386-B8CD9D30303D}"/>
              </a:ext>
            </a:extLst>
          </p:cNvPr>
          <p:cNvSpPr/>
          <p:nvPr/>
        </p:nvSpPr>
        <p:spPr>
          <a:xfrm>
            <a:off x="2428760" y="5489997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C1C125-DCF0-4AD1-A8C6-73778D280DE7}"/>
              </a:ext>
            </a:extLst>
          </p:cNvPr>
          <p:cNvSpPr txBox="1"/>
          <p:nvPr/>
        </p:nvSpPr>
        <p:spPr>
          <a:xfrm>
            <a:off x="2449827" y="550747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제공에 동의합니다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92DAFED-6750-445A-B9A4-A405802109A6}"/>
              </a:ext>
            </a:extLst>
          </p:cNvPr>
          <p:cNvGrpSpPr/>
          <p:nvPr/>
        </p:nvGrpSpPr>
        <p:grpSpPr>
          <a:xfrm>
            <a:off x="5511092" y="5519625"/>
            <a:ext cx="530410" cy="215444"/>
            <a:chOff x="5484704" y="5787972"/>
            <a:chExt cx="530410" cy="215444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72136D61-156E-477C-8905-62096288BFD7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3DD57A-E74E-4B54-A93B-302929297C6D}"/>
                </a:ext>
              </a:extLst>
            </p:cNvPr>
            <p:cNvSpPr txBox="1"/>
            <p:nvPr/>
          </p:nvSpPr>
          <p:spPr>
            <a:xfrm>
              <a:off x="5553901" y="5787972"/>
              <a:ext cx="461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9CD1AAA-C0FF-412D-AAEE-EFEB580904A9}"/>
              </a:ext>
            </a:extLst>
          </p:cNvPr>
          <p:cNvGrpSpPr/>
          <p:nvPr/>
        </p:nvGrpSpPr>
        <p:grpSpPr>
          <a:xfrm>
            <a:off x="5943320" y="5519625"/>
            <a:ext cx="599606" cy="215444"/>
            <a:chOff x="5484704" y="5787972"/>
            <a:chExt cx="599606" cy="215444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AAF5008-1335-4D41-A172-29C3F6C8F1A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9CA7DAC-59EB-4C05-962C-FB0474856082}"/>
                </a:ext>
              </a:extLst>
            </p:cNvPr>
            <p:cNvSpPr txBox="1"/>
            <p:nvPr/>
          </p:nvSpPr>
          <p:spPr>
            <a:xfrm>
              <a:off x="5553901" y="5787972"/>
              <a:ext cx="5304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0C283F-868E-4BDB-9806-1230AB92CA34}"/>
              </a:ext>
            </a:extLst>
          </p:cNvPr>
          <p:cNvSpPr txBox="1"/>
          <p:nvPr/>
        </p:nvSpPr>
        <p:spPr>
          <a:xfrm>
            <a:off x="2449827" y="593428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유효기간 선택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F826114-551C-4039-AFFF-2F8D54A9B119}"/>
              </a:ext>
            </a:extLst>
          </p:cNvPr>
          <p:cNvGrpSpPr/>
          <p:nvPr/>
        </p:nvGrpSpPr>
        <p:grpSpPr>
          <a:xfrm>
            <a:off x="4910351" y="5946436"/>
            <a:ext cx="433958" cy="215444"/>
            <a:chOff x="5484704" y="5787972"/>
            <a:chExt cx="433958" cy="215444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928E5943-47AE-43BC-9ED0-6AF2774FA21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503FCE-FDEC-45F5-AA2C-BA8C99BF5388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3B44B78-BA85-4F05-83EE-3EB2C140ED48}"/>
              </a:ext>
            </a:extLst>
          </p:cNvPr>
          <p:cNvGrpSpPr/>
          <p:nvPr/>
        </p:nvGrpSpPr>
        <p:grpSpPr>
          <a:xfrm>
            <a:off x="5342579" y="5946436"/>
            <a:ext cx="433958" cy="215444"/>
            <a:chOff x="5484704" y="5787972"/>
            <a:chExt cx="433958" cy="215444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5A15EA1-055E-4DD3-999F-5850A6F18AE1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B3B5145-C1C3-4792-9497-8D4E15E7472B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C3FA324-57F1-44ED-B9CE-4B7E1F2F9D6C}"/>
              </a:ext>
            </a:extLst>
          </p:cNvPr>
          <p:cNvGrpSpPr/>
          <p:nvPr/>
        </p:nvGrpSpPr>
        <p:grpSpPr>
          <a:xfrm>
            <a:off x="5774806" y="5946436"/>
            <a:ext cx="851735" cy="215444"/>
            <a:chOff x="5484704" y="5787972"/>
            <a:chExt cx="851735" cy="215444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E63364E-61AC-4F6E-9633-936B7F3FF85F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320620D-6228-4377-BC62-3C0F33F78E7C}"/>
                </a:ext>
              </a:extLst>
            </p:cNvPr>
            <p:cNvSpPr txBox="1"/>
            <p:nvPr/>
          </p:nvSpPr>
          <p:spPr>
            <a:xfrm>
              <a:off x="5553901" y="5787972"/>
              <a:ext cx="7825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회원탈퇴 시</a:t>
              </a: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3A7CD19-D3C9-4A63-B4E2-84BBAA5A44E1}"/>
              </a:ext>
            </a:extLst>
          </p:cNvPr>
          <p:cNvSpPr/>
          <p:nvPr/>
        </p:nvSpPr>
        <p:spPr>
          <a:xfrm>
            <a:off x="2428760" y="5916808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E40599-2810-43AB-B514-6FA5341B1DE9}"/>
              </a:ext>
            </a:extLst>
          </p:cNvPr>
          <p:cNvSpPr/>
          <p:nvPr/>
        </p:nvSpPr>
        <p:spPr>
          <a:xfrm>
            <a:off x="2428760" y="6307519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BA1C49-6C6F-4352-8C8A-68C866DF1ABF}"/>
              </a:ext>
            </a:extLst>
          </p:cNvPr>
          <p:cNvSpPr txBox="1"/>
          <p:nvPr/>
        </p:nvSpPr>
        <p:spPr>
          <a:xfrm>
            <a:off x="3226696" y="6393220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2359558" y="62173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308625" y="256435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311100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364742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417593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47128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53839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580339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2351727" y="2846842"/>
            <a:ext cx="14328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 smtClean="0">
                <a:solidFill>
                  <a:srgbClr val="C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아이디를 입력해주세요</a:t>
            </a:r>
            <a:endParaRPr lang="ko-KR" altLang="en-US" sz="800" dirty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3463739" y="28185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AA4BE8-D6D7-495E-9AF7-EA9A32B2CDD9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7000">
                <a:srgbClr val="02C095"/>
              </a:gs>
              <a:gs pos="0">
                <a:srgbClr val="00EC66"/>
              </a:gs>
              <a:gs pos="100000">
                <a:srgbClr val="047D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3321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13298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메인기능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나의 만족도 알아보기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2(MZ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비교분석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게시판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텍스트 애니메이션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(My life-&gt; My happiness-&gt; My everything-&gt; better.)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나의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만족도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알아보기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C51093C-D135-4579-8703-99D242FAA39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1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87F9F-CA9E-4B78-AA5A-4959F5B5489B}"/>
              </a:ext>
            </a:extLst>
          </p:cNvPr>
          <p:cNvSpPr txBox="1"/>
          <p:nvPr/>
        </p:nvSpPr>
        <p:spPr>
          <a:xfrm>
            <a:off x="3219464" y="3653879"/>
            <a:ext cx="2400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My</a:t>
            </a:r>
            <a:r>
              <a:rPr lang="ko-KR" altLang="en-US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life</a:t>
            </a:r>
            <a:endParaRPr lang="ko-KR" altLang="en-US" sz="4800" dirty="0">
              <a:solidFill>
                <a:schemeClr val="bg1"/>
              </a:solidFill>
              <a:effectLst>
                <a:outerShdw dist="38100" dir="3900000" algn="t" rotWithShape="0">
                  <a:prstClr val="black">
                    <a:alpha val="67000"/>
                  </a:prstClr>
                </a:out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FC7A51-23D5-4EDC-837C-345C61D6FE86}"/>
              </a:ext>
            </a:extLst>
          </p:cNvPr>
          <p:cNvCxnSpPr>
            <a:cxnSpLocks/>
          </p:cNvCxnSpPr>
          <p:nvPr/>
        </p:nvCxnSpPr>
        <p:spPr>
          <a:xfrm>
            <a:off x="8449080" y="5688806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13E4DA-A24A-4245-955F-3B870A250B3B}"/>
              </a:ext>
            </a:extLst>
          </p:cNvPr>
          <p:cNvCxnSpPr>
            <a:cxnSpLocks/>
          </p:cNvCxnSpPr>
          <p:nvPr/>
        </p:nvCxnSpPr>
        <p:spPr>
          <a:xfrm rot="16200000">
            <a:off x="8062928" y="6074958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B2599C8-E350-4211-A9D3-2BECCCE00F1A}"/>
              </a:ext>
            </a:extLst>
          </p:cNvPr>
          <p:cNvCxnSpPr>
            <a:cxnSpLocks/>
          </p:cNvCxnSpPr>
          <p:nvPr/>
        </p:nvCxnSpPr>
        <p:spPr>
          <a:xfrm flipH="1" flipV="1">
            <a:off x="7680494" y="5696895"/>
            <a:ext cx="764216" cy="7642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D680AF-0B33-46E3-9F1F-B96CD2A0B8CB}"/>
              </a:ext>
            </a:extLst>
          </p:cNvPr>
          <p:cNvSpPr txBox="1"/>
          <p:nvPr/>
        </p:nvSpPr>
        <p:spPr>
          <a:xfrm>
            <a:off x="7445829" y="6460713"/>
            <a:ext cx="11528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 삶의 만족도 알아보기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461610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494661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6070083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3154400" y="359597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7AE8B6-FECF-482B-9717-E367EBC8CD49}"/>
              </a:ext>
            </a:extLst>
          </p:cNvPr>
          <p:cNvSpPr/>
          <p:nvPr/>
        </p:nvSpPr>
        <p:spPr>
          <a:xfrm>
            <a:off x="7287567" y="627780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7ACA4-6559-4C9C-878C-DDC084689A2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3489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0272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73F6FC-DF6E-457F-B623-F85CCB836C6E}"/>
              </a:ext>
            </a:extLst>
          </p:cNvPr>
          <p:cNvGrpSpPr/>
          <p:nvPr/>
        </p:nvGrpSpPr>
        <p:grpSpPr>
          <a:xfrm>
            <a:off x="1331237" y="3046906"/>
            <a:ext cx="6176727" cy="2315210"/>
            <a:chOff x="1331237" y="3332656"/>
            <a:chExt cx="6176727" cy="23152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DB86A4-199D-4C53-B17C-4F671C6250EA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회원가입이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5C0B5DD-AF36-4F53-8376-3F08E481F691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마이제너레이션에서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제공되는 모든 서비스를 이용하실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44" name="그림 14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28E49E8B-23CD-46A2-BFD3-4F051BEB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9006C24-DDF6-4A82-8CB7-E77FB216306F}"/>
                </a:ext>
              </a:extLst>
            </p:cNvPr>
            <p:cNvSpPr/>
            <p:nvPr/>
          </p:nvSpPr>
          <p:spPr>
            <a:xfrm>
              <a:off x="2428760" y="5199466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9D262E0-AC8E-4FA0-B61D-A39259C2C213}"/>
                </a:ext>
              </a:extLst>
            </p:cNvPr>
            <p:cNvSpPr txBox="1"/>
            <p:nvPr/>
          </p:nvSpPr>
          <p:spPr>
            <a:xfrm>
              <a:off x="3226696" y="5285167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89C0698-4B30-497E-9127-1E171660DEE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DF3425-2A97-41B2-A27D-77798294A82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0DA04A-CD9B-47A5-9CCB-C4498D34C25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9F1EFF-A277-44D3-B50D-82B31EEB4C0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2080363-0225-42C0-8050-6AB05217FE7C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3B54476-49B1-49FF-AD49-77DF5C419625}"/>
              </a:ext>
            </a:extLst>
          </p:cNvPr>
          <p:cNvSpPr/>
          <p:nvPr/>
        </p:nvSpPr>
        <p:spPr>
          <a:xfrm>
            <a:off x="2242047" y="47693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1DBA44-EF1A-45AF-885A-CA3B7EA390CA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FC3C6E-8EB4-4D1B-82D7-4407C1D194B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4223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5017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후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2ED0F-B814-4138-956F-229254FB1A4D}"/>
              </a:ext>
            </a:extLst>
          </p:cNvPr>
          <p:cNvSpPr txBox="1"/>
          <p:nvPr/>
        </p:nvSpPr>
        <p:spPr>
          <a:xfrm>
            <a:off x="3145545" y="29305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F37620-BB28-4832-AC57-96A7BA2A3F14}"/>
              </a:ext>
            </a:extLst>
          </p:cNvPr>
          <p:cNvSpPr/>
          <p:nvPr/>
        </p:nvSpPr>
        <p:spPr>
          <a:xfrm>
            <a:off x="2746577" y="34363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A3D0D4-68B3-455F-8D5A-26C46A48B987}"/>
              </a:ext>
            </a:extLst>
          </p:cNvPr>
          <p:cNvSpPr txBox="1"/>
          <p:nvPr/>
        </p:nvSpPr>
        <p:spPr>
          <a:xfrm>
            <a:off x="2767644" y="35115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B0CD604-3264-493D-8403-31EF047C4CA0}"/>
              </a:ext>
            </a:extLst>
          </p:cNvPr>
          <p:cNvSpPr/>
          <p:nvPr/>
        </p:nvSpPr>
        <p:spPr>
          <a:xfrm>
            <a:off x="2535972" y="4717976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48CDC-FCE2-4E84-9D9C-B27E992C2292}"/>
              </a:ext>
            </a:extLst>
          </p:cNvPr>
          <p:cNvSpPr txBox="1"/>
          <p:nvPr/>
        </p:nvSpPr>
        <p:spPr>
          <a:xfrm>
            <a:off x="3145545" y="481521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B93388-1957-46EF-BB0D-F3FAD22DB313}"/>
              </a:ext>
            </a:extLst>
          </p:cNvPr>
          <p:cNvSpPr txBox="1"/>
          <p:nvPr/>
        </p:nvSpPr>
        <p:spPr>
          <a:xfrm>
            <a:off x="2767644" y="398343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8B774BE-A290-4E57-A5D9-32AAE548B0AD}"/>
              </a:ext>
            </a:extLst>
          </p:cNvPr>
          <p:cNvSpPr/>
          <p:nvPr/>
        </p:nvSpPr>
        <p:spPr>
          <a:xfrm>
            <a:off x="2746577" y="3908272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FC9237-6E27-48F4-87FE-CCC3E23EEF05}"/>
              </a:ext>
            </a:extLst>
          </p:cNvPr>
          <p:cNvSpPr txBox="1"/>
          <p:nvPr/>
        </p:nvSpPr>
        <p:spPr>
          <a:xfrm>
            <a:off x="4410346" y="4352014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E4915E-D1AB-41FA-BA39-A9E305142906}"/>
              </a:ext>
            </a:extLst>
          </p:cNvPr>
          <p:cNvGrpSpPr/>
          <p:nvPr/>
        </p:nvGrpSpPr>
        <p:grpSpPr>
          <a:xfrm>
            <a:off x="2442101" y="5236324"/>
            <a:ext cx="2333889" cy="215444"/>
            <a:chOff x="2259221" y="5637687"/>
            <a:chExt cx="2333889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855696-E5B3-48D1-8BE3-366F5D1AC07F}"/>
                </a:ext>
              </a:extLst>
            </p:cNvPr>
            <p:cNvSpPr txBox="1"/>
            <p:nvPr/>
          </p:nvSpPr>
          <p:spPr>
            <a:xfrm>
              <a:off x="2259221" y="5637687"/>
              <a:ext cx="19222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마이제너레이션의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회원이 아니신가요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 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62DFFC-EC22-4052-BE32-B717E30CFB6F}"/>
                </a:ext>
              </a:extLst>
            </p:cNvPr>
            <p:cNvSpPr txBox="1"/>
            <p:nvPr/>
          </p:nvSpPr>
          <p:spPr>
            <a:xfrm>
              <a:off x="3997116" y="5637687"/>
              <a:ext cx="5959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</p:grp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pic>
        <p:nvPicPr>
          <p:cNvPr id="55" name="그림 5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35249D-ABA3-4CA9-9274-05CE434747A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B490A2-126F-4A40-B022-E4C2C39D300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AEEC41-79E1-449E-98CD-2A528EAB07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3F3AF4-EBB6-494E-BBF1-430C494813AF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CBF27-BBA3-4DE1-9A2C-E8FA27B305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5A357A-5A5A-4407-80A7-ACAFEDB0B9B5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379ABE-7413-48C8-802B-E45C0F85C40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C2A59C26-8448-4579-827B-7C6ADE8BAB27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163959FA-174E-4DE4-95F6-0FAB4BBC8A53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A812A7C8-A442-4A84-B9DC-704A42068756}"/>
              </a:ext>
            </a:extLst>
          </p:cNvPr>
          <p:cNvSpPr/>
          <p:nvPr/>
        </p:nvSpPr>
        <p:spPr>
          <a:xfrm>
            <a:off x="2580931" y="3259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8E2028-34BB-412C-9027-70C9763AAF14}"/>
              </a:ext>
            </a:extLst>
          </p:cNvPr>
          <p:cNvSpPr/>
          <p:nvPr/>
        </p:nvSpPr>
        <p:spPr>
          <a:xfrm>
            <a:off x="4719962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3A31EC-8E47-443A-8E71-2402E1AC4A4E}"/>
              </a:ext>
            </a:extLst>
          </p:cNvPr>
          <p:cNvSpPr/>
          <p:nvPr/>
        </p:nvSpPr>
        <p:spPr>
          <a:xfrm>
            <a:off x="5331085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CE255C-DB56-424E-B47D-D303BF0E4DE0}"/>
              </a:ext>
            </a:extLst>
          </p:cNvPr>
          <p:cNvSpPr/>
          <p:nvPr/>
        </p:nvSpPr>
        <p:spPr>
          <a:xfrm>
            <a:off x="2390743" y="45397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D574E3-0D9B-4593-9E99-052F2F92FF5D}"/>
              </a:ext>
            </a:extLst>
          </p:cNvPr>
          <p:cNvSpPr/>
          <p:nvPr/>
        </p:nvSpPr>
        <p:spPr>
          <a:xfrm>
            <a:off x="4114932" y="50447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2F245B-74A2-4EA4-AC90-5FBD2DDE9DD2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D6EDA5-B552-4232-A70D-9BBFAF3292A9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371501-7D79-4074-97E6-0CB4A86F25A1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1252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7402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085D59C-6818-4756-96B1-A9E56405D6B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AC79B3-44D8-44FC-BF36-06CCBC2A862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A2ACF-7DC1-4F00-A456-47E6E66D60E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33DAA-3D84-4198-8CDE-EFCD88B17ED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09444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021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3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F7D9E2-D1C3-44BE-A56A-0F86F6EC8D4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36DD2-14E1-4CE9-8BB9-2CF987DF857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6924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2656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Dejavu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pic>
        <p:nvPicPr>
          <p:cNvPr id="48" name="그림 4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FD3C458-9EE3-4F38-B07D-1341DA4624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E8B824-CBCA-49DA-91E7-A54450CBEFEC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9E6DD5-FF3A-4664-9CCD-743A6646BA7E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BFAC0-F8DB-4D0C-9F21-C5E3D08D77F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8A53215-814A-4EF7-9283-1635B8CA07D2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2882060" y="48933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3439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71E7B4-5BF7-427F-8887-9631F69A2D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3D67A3-0AD3-4A53-A740-3C762AFAE04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185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4678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아이디와 개인정보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비밀번호변경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B044365-6112-489D-A1EF-EEE70F884FC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22E889-1591-4D7A-9144-372FE1E4A5F1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7C3E8E-B504-4096-9C33-51B88D205F5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A840A-D36A-4B99-8C6D-5E646B08EE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05CC82-E550-461A-82A9-1B4B69C6D3B7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B3394C-EA42-4187-A448-134976A46BDD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EE76B2-6F55-469D-BB9F-B7430E81913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5483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134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완료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349259" y="41743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 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66" name="그림 65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D5FCAE9-60FF-4FD8-A37E-5EC7F9159CD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2219CCA-2C3E-4F78-9CFC-6C1C35C6EE5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EC6AF9-9D56-446E-A45C-907F09816985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21930-DEA0-4604-8399-653E8A9A9A7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CE8A71-1003-46DF-B409-CB18034701CF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B8B4EE-B9E5-4807-9958-5DDE034641B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9BD0CF-6B98-449D-BFD4-706AABECD65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4971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변경확인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40314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019F33-8DEC-4CDF-95FA-F7FB397B4BF2}"/>
              </a:ext>
            </a:extLst>
          </p:cNvPr>
          <p:cNvGrpSpPr/>
          <p:nvPr/>
        </p:nvGrpSpPr>
        <p:grpSpPr>
          <a:xfrm>
            <a:off x="1331237" y="3002786"/>
            <a:ext cx="6176727" cy="2316938"/>
            <a:chOff x="1331237" y="3332656"/>
            <a:chExt cx="6176727" cy="231693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84F972B-EE6C-4471-8B5F-1B5B2822C4D9}"/>
                </a:ext>
              </a:extLst>
            </p:cNvPr>
            <p:cNvGrpSpPr/>
            <p:nvPr/>
          </p:nvGrpSpPr>
          <p:grpSpPr>
            <a:xfrm>
              <a:off x="2535972" y="5201194"/>
              <a:ext cx="3767257" cy="448400"/>
              <a:chOff x="2535972" y="5150092"/>
              <a:chExt cx="3767257" cy="4484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EE23AD-9830-43EB-A1DA-A641E0F75C44}"/>
                  </a:ext>
                </a:extLst>
              </p:cNvPr>
              <p:cNvSpPr/>
              <p:nvPr/>
            </p:nvSpPr>
            <p:spPr>
              <a:xfrm>
                <a:off x="2535972" y="5150092"/>
                <a:ext cx="3767257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54810D-E1E5-4733-98EE-06826F777BD6}"/>
                  </a:ext>
                </a:extLst>
              </p:cNvPr>
              <p:cNvSpPr txBox="1"/>
              <p:nvPr/>
            </p:nvSpPr>
            <p:spPr>
              <a:xfrm>
                <a:off x="3145545" y="5247334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27525-3DF4-4207-9C09-4411BAA7BB39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04375-251D-49C3-A26C-D84B725EECC6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4" name="그림 6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8FE66549-9FB5-47D3-9021-7D09939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50" name="그림 49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3B7CAE3-61E8-42F5-9610-266717E3278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2166AEC-0D45-459A-89DC-8DB3E64C34B3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9B0AB7-AD05-44FE-BF41-C6953E2D16F2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CF463C-6D51-46BE-B550-C32FC97E6C82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A840D6-717D-4A96-A466-62F564C9A09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B040596D-570D-4C73-ABF0-18EDFFCEC3F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894B7-0AD1-4166-9B64-6AAD9A48DDB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1417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 수정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4229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회원탈퇴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비밀번호확인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마이페이지는 로그인 해야만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5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98251B-C71A-43AE-BE6C-BD25B04F5C8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2D638A-F8AA-4D81-B0B0-D251712FC39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221F0-08F1-474D-A139-0BDA2CD59694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89276-AC24-4052-8C8B-ABEFA8219BCD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68569C-ACC9-4586-B132-F1C32B74D082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1785F9-7F13-461B-B961-25934C34D26B}"/>
              </a:ext>
            </a:extLst>
          </p:cNvPr>
          <p:cNvGrpSpPr/>
          <p:nvPr/>
        </p:nvGrpSpPr>
        <p:grpSpPr>
          <a:xfrm>
            <a:off x="3113807" y="3174960"/>
            <a:ext cx="4256180" cy="1225590"/>
            <a:chOff x="3113807" y="3174960"/>
            <a:chExt cx="4256180" cy="1225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CE63AF-2178-4C99-8020-8EC7A905178F}"/>
                </a:ext>
              </a:extLst>
            </p:cNvPr>
            <p:cNvSpPr txBox="1"/>
            <p:nvPr/>
          </p:nvSpPr>
          <p:spPr>
            <a:xfrm>
              <a:off x="3967842" y="3174960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7C9B5C-7481-436D-A3EA-69E58B5D181B}"/>
                </a:ext>
              </a:extLst>
            </p:cNvPr>
            <p:cNvSpPr txBox="1"/>
            <p:nvPr/>
          </p:nvSpPr>
          <p:spPr>
            <a:xfrm>
              <a:off x="4117981" y="3428315"/>
              <a:ext cx="23086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본인 확인을 위해 비밀번호를 입력하세요</a:t>
              </a:r>
              <a:r>
                <a: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B4E5D62-BF7C-4E1D-A6C4-32EB28B55EFE}"/>
                </a:ext>
              </a:extLst>
            </p:cNvPr>
            <p:cNvGrpSpPr/>
            <p:nvPr/>
          </p:nvGrpSpPr>
          <p:grpSpPr>
            <a:xfrm>
              <a:off x="3113807" y="3772274"/>
              <a:ext cx="4256180" cy="628276"/>
              <a:chOff x="2963771" y="3772274"/>
              <a:chExt cx="4256180" cy="6282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19FEA8-EAFF-4C9D-80ED-583B7C8C1571}"/>
                  </a:ext>
                </a:extLst>
              </p:cNvPr>
              <p:cNvSpPr/>
              <p:nvPr/>
            </p:nvSpPr>
            <p:spPr>
              <a:xfrm>
                <a:off x="3063761" y="4002623"/>
                <a:ext cx="3346046" cy="39792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BCA09B-B40B-45CE-A7C2-B75AB631E420}"/>
                  </a:ext>
                </a:extLst>
              </p:cNvPr>
              <p:cNvSpPr txBox="1"/>
              <p:nvPr/>
            </p:nvSpPr>
            <p:spPr>
              <a:xfrm>
                <a:off x="2963771" y="3772274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비밀번호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344E78-CFC7-4CB0-8805-B3A074149C68}"/>
                  </a:ext>
                </a:extLst>
              </p:cNvPr>
              <p:cNvGrpSpPr/>
              <p:nvPr/>
            </p:nvGrpSpPr>
            <p:grpSpPr>
              <a:xfrm>
                <a:off x="6472583" y="4002623"/>
                <a:ext cx="747368" cy="397925"/>
                <a:chOff x="3063760" y="6067133"/>
                <a:chExt cx="4143983" cy="4484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5C41369-1A72-4FC4-9787-8013A77BD643}"/>
                    </a:ext>
                  </a:extLst>
                </p:cNvPr>
                <p:cNvSpPr/>
                <p:nvPr/>
              </p:nvSpPr>
              <p:spPr>
                <a:xfrm>
                  <a:off x="3063760" y="6067133"/>
                  <a:ext cx="4143983" cy="448400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BDAABF-9B27-4A39-A67D-7FCEBE20762C}"/>
                    </a:ext>
                  </a:extLst>
                </p:cNvPr>
                <p:cNvSpPr txBox="1"/>
                <p:nvPr/>
              </p:nvSpPr>
              <p:spPr>
                <a:xfrm>
                  <a:off x="3861697" y="6164375"/>
                  <a:ext cx="2548110" cy="286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1050" dirty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확인</a:t>
                  </a:r>
                  <a:endParaRPr lang="en-US" altLang="ko-KR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</p:grp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B157985-C46A-44F5-8690-F181B7B45A0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42A3DC-6482-4DF2-AA38-5B48EDC2EE0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E312A3-44CB-4D9C-AF28-0C7D04FEE3A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7ECC83-F345-4CE9-903C-B4B3C806D70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6A6F491-A146-4B7A-83B7-2C7CF50AA86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77ADDE8-91D7-4EEC-85D9-1C1DE93B791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73137E9-2317-4E40-96F7-3B1E154B813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A086B1C-1339-41A1-B9CA-D6EB94DB9E96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E84E462-47D3-4451-88E9-A7B6154E446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458731-F807-47D3-A59A-7F7B5623E35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2C1CBF-2407-4FE5-8D18-6328930DD9A3}"/>
              </a:ext>
            </a:extLst>
          </p:cNvPr>
          <p:cNvSpPr/>
          <p:nvPr/>
        </p:nvSpPr>
        <p:spPr>
          <a:xfrm>
            <a:off x="371015" y="24866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79349B-1575-474E-9B34-92EE0D1B1E1D}"/>
              </a:ext>
            </a:extLst>
          </p:cNvPr>
          <p:cNvSpPr/>
          <p:nvPr/>
        </p:nvSpPr>
        <p:spPr>
          <a:xfrm>
            <a:off x="371015" y="28383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78CAA9-9CBB-4109-A19D-C793B24941FF}"/>
              </a:ext>
            </a:extLst>
          </p:cNvPr>
          <p:cNvSpPr/>
          <p:nvPr/>
        </p:nvSpPr>
        <p:spPr>
          <a:xfrm>
            <a:off x="6492374" y="380493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4C16554-3F5B-445D-AFA0-F93BC0C6DE4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58C1D0-275C-4208-9071-6E39DD2D919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AAEC044-7CCD-4B4F-A50C-48233DB1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2310F65-F199-44D6-A173-B32780F7153E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7B0EBD-F599-4C1C-BD64-7C996773EAD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1F538-EB62-4D2F-BED3-780B5FE2213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4495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49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회원정보수정완료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6D5535A1-3072-46BF-B2F2-9816CEBFC0E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8A3CAB7-86BB-4E13-BEEE-3EC66125FADD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974BE4-C9A1-480D-8064-B064F0CD45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A20528-440B-4BFB-83BA-C1BC41E2C91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7D3C3E-CB63-40AE-BBC4-F4651E8773A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8E2FAC8-7302-48C3-9D28-5DAE4878974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B277E5B1-F235-4AB6-98D6-55B3A929761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5A984C5-CA03-4C42-B481-458C2CF8509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2F6E7CE-92BB-41CC-A954-9367A431AF14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62F318-82B3-4C2E-B9A4-2F85FC1E1D3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B4F5E-87BC-41FD-9BB6-6E236DB65F9E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B0962-D4A2-4CB1-A6F9-2D219C35663C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DEB810C-EA08-4F9E-BAC9-87C180FD4B1D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13CDE5E-85EF-44AC-9F72-876E2D879FEF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A2A66-5341-4936-958B-3EBC059AB6CC}"/>
              </a:ext>
            </a:extLst>
          </p:cNvPr>
          <p:cNvGrpSpPr/>
          <p:nvPr/>
        </p:nvGrpSpPr>
        <p:grpSpPr>
          <a:xfrm>
            <a:off x="2963771" y="2674662"/>
            <a:ext cx="4745128" cy="3618996"/>
            <a:chOff x="2963771" y="2896537"/>
            <a:chExt cx="4745128" cy="3618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5A73A4-10CD-455F-9DC5-F8CE2961C1C7}"/>
                </a:ext>
              </a:extLst>
            </p:cNvPr>
            <p:cNvSpPr txBox="1"/>
            <p:nvPr/>
          </p:nvSpPr>
          <p:spPr>
            <a:xfrm>
              <a:off x="3948792" y="2896537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5E61BA-E72E-4972-898A-0E2F5A3A8717}"/>
                </a:ext>
              </a:extLst>
            </p:cNvPr>
            <p:cNvSpPr/>
            <p:nvPr/>
          </p:nvSpPr>
          <p:spPr>
            <a:xfrm>
              <a:off x="3063760" y="4544255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02E640-B568-472D-89B0-C9A5614D6605}"/>
                </a:ext>
              </a:extLst>
            </p:cNvPr>
            <p:cNvSpPr txBox="1"/>
            <p:nvPr/>
          </p:nvSpPr>
          <p:spPr>
            <a:xfrm>
              <a:off x="3084827" y="456172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변경할 이메일을 입력하세요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8DA8E94-213F-4996-8098-A5F0512580FE}"/>
                </a:ext>
              </a:extLst>
            </p:cNvPr>
            <p:cNvSpPr/>
            <p:nvPr/>
          </p:nvSpPr>
          <p:spPr>
            <a:xfrm>
              <a:off x="3063760" y="3429000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8EF5A2-A341-46EE-A3EE-7941C1326524}"/>
                </a:ext>
              </a:extLst>
            </p:cNvPr>
            <p:cNvSpPr txBox="1"/>
            <p:nvPr/>
          </p:nvSpPr>
          <p:spPr>
            <a:xfrm>
              <a:off x="3084826" y="3436948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D2E335-D8EA-4DD0-914A-D1D0F510C5E1}"/>
                </a:ext>
              </a:extLst>
            </p:cNvPr>
            <p:cNvSpPr txBox="1"/>
            <p:nvPr/>
          </p:nvSpPr>
          <p:spPr>
            <a:xfrm>
              <a:off x="2963771" y="31986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C636BE-D46B-42CF-8EFA-9DD31F69FE67}"/>
                </a:ext>
              </a:extLst>
            </p:cNvPr>
            <p:cNvSpPr txBox="1"/>
            <p:nvPr/>
          </p:nvSpPr>
          <p:spPr>
            <a:xfrm>
              <a:off x="2970121" y="431919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2D1415-EC2C-45C3-9647-515078BABED5}"/>
                </a:ext>
              </a:extLst>
            </p:cNvPr>
            <p:cNvSpPr/>
            <p:nvPr/>
          </p:nvSpPr>
          <p:spPr>
            <a:xfrm>
              <a:off x="3063760" y="5096234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60733E-F8A7-4C0B-8E89-84F1EB6355FB}"/>
                </a:ext>
              </a:extLst>
            </p:cNvPr>
            <p:cNvSpPr txBox="1"/>
            <p:nvPr/>
          </p:nvSpPr>
          <p:spPr>
            <a:xfrm>
              <a:off x="3084827" y="511370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‘-’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뺴고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숫자만 입력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0A90AE-966C-45A8-822F-5018100FF5F2}"/>
                </a:ext>
              </a:extLst>
            </p:cNvPr>
            <p:cNvSpPr txBox="1"/>
            <p:nvPr/>
          </p:nvSpPr>
          <p:spPr>
            <a:xfrm>
              <a:off x="2966946" y="486906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휴대폰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AC1FC8F-6D25-4A04-ADCF-E3E4B6348081}"/>
                </a:ext>
              </a:extLst>
            </p:cNvPr>
            <p:cNvGrpSpPr/>
            <p:nvPr/>
          </p:nvGrpSpPr>
          <p:grpSpPr>
            <a:xfrm>
              <a:off x="3063760" y="6067133"/>
              <a:ext cx="4143983" cy="448400"/>
              <a:chOff x="3063760" y="6067133"/>
              <a:chExt cx="4143983" cy="4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99F1C5F-DC42-4F39-ADFD-F3265D157E73}"/>
                  </a:ext>
                </a:extLst>
              </p:cNvPr>
              <p:cNvSpPr/>
              <p:nvPr/>
            </p:nvSpPr>
            <p:spPr>
              <a:xfrm>
                <a:off x="3063760" y="60671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C7C5C3-1248-451E-B31D-674F79EE8087}"/>
                  </a:ext>
                </a:extLst>
              </p:cNvPr>
              <p:cNvSpPr txBox="1"/>
              <p:nvPr/>
            </p:nvSpPr>
            <p:spPr>
              <a:xfrm>
                <a:off x="3861696" y="61643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수정 완료</a:t>
                </a:r>
                <a:endParaRPr lang="en-US" altLang="ko-KR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5CAB6FB-CC2F-4A7D-8BD7-2E8F1D8D2335}"/>
                </a:ext>
              </a:extLst>
            </p:cNvPr>
            <p:cNvSpPr/>
            <p:nvPr/>
          </p:nvSpPr>
          <p:spPr>
            <a:xfrm>
              <a:off x="3063760" y="3975736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EEE53-9A4E-4C8F-9C6E-51F6CAA7372F}"/>
                </a:ext>
              </a:extLst>
            </p:cNvPr>
            <p:cNvSpPr txBox="1"/>
            <p:nvPr/>
          </p:nvSpPr>
          <p:spPr>
            <a:xfrm>
              <a:off x="2963771" y="374538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1AFE9B-555A-4503-8B41-C425B5B97C73}"/>
                </a:ext>
              </a:extLst>
            </p:cNvPr>
            <p:cNvSpPr txBox="1"/>
            <p:nvPr/>
          </p:nvSpPr>
          <p:spPr>
            <a:xfrm>
              <a:off x="2999148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A9A8315-B8D5-4472-9257-F138B44CFDDF}"/>
                </a:ext>
              </a:extLst>
            </p:cNvPr>
            <p:cNvSpPr txBox="1"/>
            <p:nvPr/>
          </p:nvSpPr>
          <p:spPr>
            <a:xfrm>
              <a:off x="4458332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D3EDE8-C608-41B4-98F8-4A5A8868C8BA}"/>
                </a:ext>
              </a:extLst>
            </p:cNvPr>
            <p:cNvSpPr txBox="1"/>
            <p:nvPr/>
          </p:nvSpPr>
          <p:spPr>
            <a:xfrm>
              <a:off x="5949181" y="5392043"/>
              <a:ext cx="7791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혼인여부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712CC08-C9BB-47C6-9D5D-6B40CC824E51}"/>
                </a:ext>
              </a:extLst>
            </p:cNvPr>
            <p:cNvSpPr/>
            <p:nvPr/>
          </p:nvSpPr>
          <p:spPr>
            <a:xfrm>
              <a:off x="3063761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C73A5D-7BE4-4ABB-AFEF-F8D2646DF843}"/>
                </a:ext>
              </a:extLst>
            </p:cNvPr>
            <p:cNvSpPr/>
            <p:nvPr/>
          </p:nvSpPr>
          <p:spPr>
            <a:xfrm>
              <a:off x="4541425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B209701-D948-4FDB-B392-0283C28E96C6}"/>
                </a:ext>
              </a:extLst>
            </p:cNvPr>
            <p:cNvSpPr/>
            <p:nvPr/>
          </p:nvSpPr>
          <p:spPr>
            <a:xfrm>
              <a:off x="6019088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2522FE-C027-44E1-9F8C-D31F32C32491}"/>
                </a:ext>
              </a:extLst>
            </p:cNvPr>
            <p:cNvSpPr txBox="1"/>
            <p:nvPr/>
          </p:nvSpPr>
          <p:spPr>
            <a:xfrm>
              <a:off x="3063761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2EA421C-CBF0-4C4C-A417-7608ED4C8E19}"/>
                </a:ext>
              </a:extLst>
            </p:cNvPr>
            <p:cNvSpPr txBox="1"/>
            <p:nvPr/>
          </p:nvSpPr>
          <p:spPr>
            <a:xfrm>
              <a:off x="4541425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A4B87E0-1E0C-4797-88D5-013AFD795D44}"/>
                </a:ext>
              </a:extLst>
            </p:cNvPr>
            <p:cNvSpPr txBox="1"/>
            <p:nvPr/>
          </p:nvSpPr>
          <p:spPr>
            <a:xfrm>
              <a:off x="6019088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920E372-64DE-4021-9A22-50D16894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0377" y="5648213"/>
              <a:ext cx="204400" cy="177740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9E48F570-8898-46FF-9C4F-52FB0DFF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6892" y="5648213"/>
              <a:ext cx="204400" cy="177740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721C623-A8E7-4CB7-B14A-665E16DD6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3852" y="5648213"/>
              <a:ext cx="204400" cy="17774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EE91FDD-CA4C-4133-A824-C048A1A9AA12}"/>
                </a:ext>
              </a:extLst>
            </p:cNvPr>
            <p:cNvSpPr txBox="1"/>
            <p:nvPr/>
          </p:nvSpPr>
          <p:spPr>
            <a:xfrm>
              <a:off x="3063760" y="3975736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845D2E-339B-4D14-A126-493470A333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033AC21-2BEA-4E5F-9853-BCBF029260B2}"/>
              </a:ext>
            </a:extLst>
          </p:cNvPr>
          <p:cNvSpPr/>
          <p:nvPr/>
        </p:nvSpPr>
        <p:spPr>
          <a:xfrm>
            <a:off x="2932587" y="57067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133289-7076-4A5A-86C2-09C869A19524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578CE8-C612-42AB-A390-17A9F72CAD3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CD5CF57-E350-45FC-AED1-562046FD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01E71BC-79D5-44E8-A3CF-A5D4C2A535D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B8143-A7D4-4E75-8093-BBEC9C5D4BC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E1F25E-10C7-4CBD-8EF1-49F9699829B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7442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전 안내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18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탈퇴완료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B9D6E8-E101-4A0B-895A-4E094F72D3D2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3FA18-18CE-4915-9C78-BC6652205002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B87CE2-6254-4C19-A0BC-E4C2B50FAD76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B5363-8A61-47CA-947C-E68CE2F53A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8" name="그림 3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78798AA-9214-47F8-A57D-D32E3A57903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A17B71-3B95-4A51-8BC0-FBDFF6148D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A9FAB-54C5-43C7-9095-B0B7B75405C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6363E1-F11B-42F9-801E-8F7CBA69D369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FEF88-5BCB-412E-AE8B-B221EA3CE48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B7C3E8-2E18-4752-BD30-836667C04F7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A85C41C2-5F21-4A3E-A697-E5DD514492B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EEA62F2-CD96-49A5-B69A-8481361388C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9F46CC-FF4B-4ABB-82CF-E27ED1BD119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E2B959-80E4-488D-8586-3F26BF966512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9748-B26E-4D70-A76F-AC846062CCF1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C876F8-89AE-4DF0-9B49-38480539E2C7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C5B0821-3924-4E6A-A3FB-DCA17C93F315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20AB900-EAA2-4F4C-B5E8-4149D79F00D6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D8DA20-668F-49A9-A9C5-1FFDEC5C0FD1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4E9C31-E2C8-44D8-AEF9-28ECE46FEFE9}"/>
              </a:ext>
            </a:extLst>
          </p:cNvPr>
          <p:cNvSpPr/>
          <p:nvPr/>
        </p:nvSpPr>
        <p:spPr>
          <a:xfrm>
            <a:off x="2932587" y="472110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E283F8-4BDA-4CDA-853E-5BDEC42E81F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81F1E-6F13-449A-BF5E-394579E3017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5B37F31-8DB8-4B2F-A909-2EBBFB6A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B0C242-F73E-4148-AF5A-10DB5DFBE72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58838" y="2787355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2987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초기 진입 화면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선택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30250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일회성으로 정보 입력하여 기능 실행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닫기 버튼 클릭 시 메인 화면으로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1964" y="3307043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335801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866038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312901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500" y="1467635"/>
            <a:ext cx="8578579" cy="532686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938454" y="2626408"/>
            <a:ext cx="4828671" cy="2880914"/>
            <a:chOff x="1976212" y="2950356"/>
            <a:chExt cx="4828671" cy="2880914"/>
          </a:xfrm>
        </p:grpSpPr>
        <p:sp>
          <p:nvSpPr>
            <p:cNvPr id="3" name="직사각형 2"/>
            <p:cNvSpPr/>
            <p:nvPr/>
          </p:nvSpPr>
          <p:spPr>
            <a:xfrm>
              <a:off x="1976212" y="3061877"/>
              <a:ext cx="4753155" cy="2769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486982" y="3188352"/>
              <a:ext cx="90031" cy="91657"/>
              <a:chOff x="6198281" y="3530604"/>
              <a:chExt cx="110454" cy="112449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6198281" y="3530604"/>
                <a:ext cx="110295" cy="1102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6203043" y="3530604"/>
                <a:ext cx="105692" cy="1124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619783" y="3518628"/>
              <a:ext cx="3466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해당 기능은 몇 가지 정보 입력 후</a:t>
              </a:r>
              <a:endPara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사용 가능합니다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40997" y="4242631"/>
              <a:ext cx="30235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정보를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입력하실 경우 최초 입력한 정보를</a:t>
              </a:r>
              <a:endPara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저장하여 계속 사용하실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2648271" y="4964852"/>
              <a:ext cx="3409036" cy="354754"/>
              <a:chOff x="2551798" y="4964852"/>
              <a:chExt cx="3409036" cy="354754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551798" y="4964852"/>
                <a:ext cx="1605192" cy="354754"/>
                <a:chOff x="4201430" y="5273504"/>
                <a:chExt cx="1605192" cy="354754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201430" y="5273504"/>
                  <a:ext cx="1605192" cy="354754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0CAA373-C16B-4F33-840C-2774F43A0FA7}"/>
                    </a:ext>
                  </a:extLst>
                </p:cNvPr>
                <p:cNvSpPr txBox="1"/>
                <p:nvPr/>
              </p:nvSpPr>
              <p:spPr>
                <a:xfrm>
                  <a:off x="4270233" y="5320076"/>
                  <a:ext cx="14675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rtl="0" eaLnBrk="1" latinLnBrk="1" hangingPunct="1"/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비회원으로 진행하기</a:t>
                  </a:r>
                  <a:endParaRPr lang="ko-KR" altLang="en-US" sz="1100" kern="12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4279930" y="4964852"/>
                <a:ext cx="1680904" cy="354754"/>
                <a:chOff x="4201430" y="5273504"/>
                <a:chExt cx="1605192" cy="354754"/>
              </a:xfrm>
            </p:grpSpPr>
            <p:sp>
              <p:nvSpPr>
                <p:cNvPr id="85" name="직사각형 84"/>
                <p:cNvSpPr/>
                <p:nvPr/>
              </p:nvSpPr>
              <p:spPr>
                <a:xfrm>
                  <a:off x="4201430" y="5273504"/>
                  <a:ext cx="1605192" cy="354754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0CAA373-C16B-4F33-840C-2774F43A0FA7}"/>
                    </a:ext>
                  </a:extLst>
                </p:cNvPr>
                <p:cNvSpPr txBox="1"/>
                <p:nvPr/>
              </p:nvSpPr>
              <p:spPr>
                <a:xfrm>
                  <a:off x="4270233" y="5320076"/>
                  <a:ext cx="14675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rtl="0" eaLnBrk="1" latinLnBrk="1" hangingPunct="1"/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로그인 </a:t>
                  </a:r>
                  <a:r>
                    <a:rPr lang="en-US" altLang="ko-KR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/ </a:t>
                  </a:r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회원가입</a:t>
                  </a:r>
                  <a:endParaRPr lang="ko-KR" altLang="en-US" sz="1100" kern="12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545079" y="483606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4295693" y="4857734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6561585" y="2950356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3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443F-1564-40AF-B765-B2CF266BF5E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EAABE5-93CA-4011-80C8-9A44F700AB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5540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670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 후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C4C5CF-8965-43A5-9EAA-D4E0EF3EA9C6}"/>
              </a:ext>
            </a:extLst>
          </p:cNvPr>
          <p:cNvGrpSpPr/>
          <p:nvPr/>
        </p:nvGrpSpPr>
        <p:grpSpPr>
          <a:xfrm>
            <a:off x="1331237" y="3161206"/>
            <a:ext cx="6176727" cy="2338397"/>
            <a:chOff x="1331237" y="3332656"/>
            <a:chExt cx="6176727" cy="23383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44B72-A267-44E0-B3DB-E3CB00F0EC10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탈퇴가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16F04-FFFF-4357-B472-32E6A16C16A9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그동안 이용해 주셔서 감사합니다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34E7588-6B59-458C-A5EA-A9156E6A6B54}"/>
                </a:ext>
              </a:extLst>
            </p:cNvPr>
            <p:cNvGrpSpPr/>
            <p:nvPr/>
          </p:nvGrpSpPr>
          <p:grpSpPr>
            <a:xfrm>
              <a:off x="2347609" y="5222653"/>
              <a:ext cx="4143983" cy="448400"/>
              <a:chOff x="2856112" y="6181433"/>
              <a:chExt cx="4143983" cy="448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6A1DC3-1FC9-4592-83CE-A5D3D867C090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4EB789-7DD8-4D0D-9C0A-DAD3652BBD1B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메인 화면으로</a:t>
                </a:r>
              </a:p>
            </p:txBody>
          </p:sp>
        </p:grpSp>
        <p:pic>
          <p:nvPicPr>
            <p:cNvPr id="43" name="그림 42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F199C497-C78F-4F51-AD17-5FBE58CA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3854F38-701C-4D7F-84BF-EDD4AC26232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59A6059-29E2-448D-8B1F-8F3D1BB3E7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50349-4B20-450D-AFAD-2E7329CED7E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B78298-E169-4480-83DD-427BE9C75B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718958-8974-4A16-A28D-4A5187FC0D8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F981DE-559A-4644-946C-1CA25A81538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DED0501-5327-4051-8B6C-8EA143DC4C1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4ED6DBA0-1AD1-4ACC-98CA-F4E67A50912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62F99DF-1D54-45DC-BE8C-58B65C5C21C6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EBAA0C-1F64-466B-B04C-61B06A1E983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549429-CBAD-48FF-A3CA-31D00A5ED311}"/>
              </a:ext>
            </a:extLst>
          </p:cNvPr>
          <p:cNvSpPr/>
          <p:nvPr/>
        </p:nvSpPr>
        <p:spPr>
          <a:xfrm>
            <a:off x="2267246" y="4887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791B5-95C6-4719-A7DB-329CB1A17E3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183B2-778F-40FE-9144-8F3ACA3E36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EAC9180-8E39-4253-AF37-FCC937E9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5FBA8D7-68CC-405A-9AB9-8680142845D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7486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정보 입력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61507"/>
              </p:ext>
            </p:extLst>
          </p:nvPr>
        </p:nvGraphicFramePr>
        <p:xfrm>
          <a:off x="8840764" y="711200"/>
          <a:ext cx="3287735" cy="6030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–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캘린더 아이콘 선택 시 캘린더 노출하여 날짜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사항 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중학교졸업이하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고등학교졸업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전문대학졸업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년제대학졸업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거주지역 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 상태 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기혼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 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 시 비활성화</a:t>
                      </a:r>
                      <a:endParaRPr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 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(50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 미만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/50~99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/100~149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/150~199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/200~249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/250~299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/300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만원이상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 시 비활성화</a:t>
                      </a:r>
                      <a:endParaRPr lang="en-US" altLang="ko-KR" sz="8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주택 소유 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1(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소유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2(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소유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가족관계 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1(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좋지 않음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2(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보통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3(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좋음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사회관계 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1(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좋지 않음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2(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보통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3(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좋음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 환경 만족도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 만족도 선택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(1~5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정보 입력 되었을 경우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정보 저장하여 기능 실행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정보 입력되지 않은 경우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입력이 필요한 사항 </a:t>
                      </a:r>
                      <a:r>
                        <a:rPr lang="ko-KR" altLang="en-US" sz="900" dirty="0" err="1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메세지</a:t>
                      </a:r>
                      <a:r>
                        <a:rPr lang="ko-KR" altLang="en-US" sz="900" baseline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노출시켜서 알림</a:t>
                      </a:r>
                      <a:endParaRPr lang="ko-KR" altLang="en-US" sz="9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필수 항목 입력하지 않은 경우 빨간색 텍스트로 노출</a:t>
                      </a:r>
                      <a:endParaRPr lang="ko-KR" altLang="en-US" sz="900" b="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1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닫기 버튼 클릭 시 메인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521035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93112"/>
              </p:ext>
            </p:extLst>
          </p:nvPr>
        </p:nvGraphicFramePr>
        <p:xfrm>
          <a:off x="3441964" y="3107172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500" y="1467636"/>
            <a:ext cx="8578579" cy="532686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58838" y="2206484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1754930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5732030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285167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10175" y="1557784"/>
            <a:ext cx="5091606" cy="5833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490019" y="1837651"/>
            <a:ext cx="90031" cy="91657"/>
            <a:chOff x="6198281" y="3530604"/>
            <a:chExt cx="110454" cy="112449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6198281" y="3530604"/>
              <a:ext cx="110295" cy="110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6203043" y="3530604"/>
              <a:ext cx="105692" cy="1124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097278" y="1721001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정보 입력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277471" y="6781317"/>
            <a:ext cx="2157015" cy="376948"/>
            <a:chOff x="1788035" y="6786231"/>
            <a:chExt cx="2157015" cy="376948"/>
          </a:xfrm>
        </p:grpSpPr>
        <p:sp>
          <p:nvSpPr>
            <p:cNvPr id="37" name="직사각형 36"/>
            <p:cNvSpPr/>
            <p:nvPr/>
          </p:nvSpPr>
          <p:spPr>
            <a:xfrm>
              <a:off x="1788035" y="6786231"/>
              <a:ext cx="2157015" cy="376948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1920603" y="6828511"/>
              <a:ext cx="189187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300" kern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만족도 분석 결과 보기</a:t>
              </a:r>
              <a:endParaRPr lang="ko-KR" altLang="en-US" sz="13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1803798" y="2191164"/>
            <a:ext cx="5097983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232531" y="3419215"/>
            <a:ext cx="4243972" cy="491927"/>
            <a:chOff x="2232531" y="4376967"/>
            <a:chExt cx="4243972" cy="49192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2AAC788-55D1-44AB-A798-82E310B922D8}"/>
                </a:ext>
              </a:extLst>
            </p:cNvPr>
            <p:cNvSpPr/>
            <p:nvPr/>
          </p:nvSpPr>
          <p:spPr>
            <a:xfrm>
              <a:off x="2332520" y="4598850"/>
              <a:ext cx="131266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EE9D5D9-5E71-45A9-A1A7-5F452B71C616}"/>
                </a:ext>
              </a:extLst>
            </p:cNvPr>
            <p:cNvSpPr txBox="1"/>
            <p:nvPr/>
          </p:nvSpPr>
          <p:spPr>
            <a:xfrm>
              <a:off x="2353587" y="4622673"/>
              <a:ext cx="5087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A4CC944-9A43-4513-8BAA-9450E9BFC910}"/>
                </a:ext>
              </a:extLst>
            </p:cNvPr>
            <p:cNvSpPr txBox="1"/>
            <p:nvPr/>
          </p:nvSpPr>
          <p:spPr>
            <a:xfrm>
              <a:off x="2232531" y="4376967"/>
              <a:ext cx="10697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E2F25F48-0DAF-443E-B00E-2B43A4D0DD47}"/>
                </a:ext>
              </a:extLst>
            </p:cNvPr>
            <p:cNvGrpSpPr/>
            <p:nvPr/>
          </p:nvGrpSpPr>
          <p:grpSpPr>
            <a:xfrm>
              <a:off x="3634433" y="4376967"/>
              <a:ext cx="1412649" cy="491927"/>
              <a:chOff x="2328771" y="3222410"/>
              <a:chExt cx="1412649" cy="491927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D1B1709F-DA20-4BED-8E84-F50543624D07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3A25ED5-54E1-407E-8AB9-AD96045F44E0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6A0474D-BA9E-4958-AA99-35580B89C5E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4126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</a:t>
                </a:r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/</a:t>
                </a:r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비정규직 여부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A627F185-DCB4-4D11-B920-C27AB967FB41}"/>
                </a:ext>
              </a:extLst>
            </p:cNvPr>
            <p:cNvGrpSpPr/>
            <p:nvPr/>
          </p:nvGrpSpPr>
          <p:grpSpPr>
            <a:xfrm>
              <a:off x="5063854" y="4376967"/>
              <a:ext cx="1412649" cy="491927"/>
              <a:chOff x="2328771" y="3222410"/>
              <a:chExt cx="1412649" cy="49192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DDEF8EB6-84AC-415A-9DD9-4DC266E3B8ED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719CD30-E587-4EDC-B547-DDBA7609CBCA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5258FA1-E4C3-4CD0-B03E-22583B9BB61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월 임금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C3103ADE-0867-40B7-8067-145A29C63932}"/>
                </a:ext>
              </a:extLst>
            </p:cNvPr>
            <p:cNvSpPr/>
            <p:nvPr/>
          </p:nvSpPr>
          <p:spPr>
            <a:xfrm rot="10800000">
              <a:off x="3452773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5BBD9D2B-2136-4DD3-AB10-2DE960001F50}"/>
                </a:ext>
              </a:extLst>
            </p:cNvPr>
            <p:cNvSpPr/>
            <p:nvPr/>
          </p:nvSpPr>
          <p:spPr>
            <a:xfrm rot="10800000">
              <a:off x="4881168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ABE54B5E-6EE2-4038-ABCF-E1483956EBC4}"/>
                </a:ext>
              </a:extLst>
            </p:cNvPr>
            <p:cNvSpPr/>
            <p:nvPr/>
          </p:nvSpPr>
          <p:spPr>
            <a:xfrm rot="10800000">
              <a:off x="6315786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51914" y="2879234"/>
            <a:ext cx="4321133" cy="491927"/>
            <a:chOff x="2151914" y="3657548"/>
            <a:chExt cx="4321133" cy="491927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65E862A-5967-4F44-9ACC-D5260F7ED5CB}"/>
                </a:ext>
              </a:extLst>
            </p:cNvPr>
            <p:cNvGrpSpPr/>
            <p:nvPr/>
          </p:nvGrpSpPr>
          <p:grpSpPr>
            <a:xfrm>
              <a:off x="2229075" y="3657548"/>
              <a:ext cx="4243972" cy="491927"/>
              <a:chOff x="2328771" y="2832593"/>
              <a:chExt cx="4243972" cy="491927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38FB8811-5EFE-491C-870F-848C4DEAE6CB}"/>
                  </a:ext>
                </a:extLst>
              </p:cNvPr>
              <p:cNvGrpSpPr/>
              <p:nvPr/>
            </p:nvGrpSpPr>
            <p:grpSpPr>
              <a:xfrm>
                <a:off x="2328771" y="2832593"/>
                <a:ext cx="1412649" cy="491927"/>
                <a:chOff x="2328771" y="3222410"/>
                <a:chExt cx="1412649" cy="491927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B4D65D50-77F9-488B-9918-18BEC42B585C}"/>
                    </a:ext>
                  </a:extLst>
                </p:cNvPr>
                <p:cNvSpPr/>
                <p:nvPr/>
              </p:nvSpPr>
              <p:spPr>
                <a:xfrm>
                  <a:off x="2428760" y="3444293"/>
                  <a:ext cx="1312660" cy="246221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15470E7-4EC4-48F4-BB78-618BD6BE797F}"/>
                    </a:ext>
                  </a:extLst>
                </p:cNvPr>
                <p:cNvSpPr txBox="1"/>
                <p:nvPr/>
              </p:nvSpPr>
              <p:spPr>
                <a:xfrm>
                  <a:off x="2449827" y="3468116"/>
                  <a:ext cx="50876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선택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D38A349-512B-4408-A9B0-CFF6265FBDC1}"/>
                    </a:ext>
                  </a:extLst>
                </p:cNvPr>
                <p:cNvSpPr txBox="1"/>
                <p:nvPr/>
              </p:nvSpPr>
              <p:spPr>
                <a:xfrm>
                  <a:off x="2328771" y="3222410"/>
                  <a:ext cx="106974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학력</a:t>
                  </a:r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7D649567-95ED-4DF2-BA32-CC1C4729A477}"/>
                  </a:ext>
                </a:extLst>
              </p:cNvPr>
              <p:cNvGrpSpPr/>
              <p:nvPr/>
            </p:nvGrpSpPr>
            <p:grpSpPr>
              <a:xfrm>
                <a:off x="3730673" y="2832593"/>
                <a:ext cx="1412649" cy="491927"/>
                <a:chOff x="2328771" y="3222410"/>
                <a:chExt cx="1412649" cy="491927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0B3513C4-1B55-4203-B747-CF058D35D28B}"/>
                    </a:ext>
                  </a:extLst>
                </p:cNvPr>
                <p:cNvSpPr/>
                <p:nvPr/>
              </p:nvSpPr>
              <p:spPr>
                <a:xfrm>
                  <a:off x="2428760" y="3444293"/>
                  <a:ext cx="1312660" cy="246221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F336D39-C93D-45AE-B0DE-F206D1393C11}"/>
                    </a:ext>
                  </a:extLst>
                </p:cNvPr>
                <p:cNvSpPr txBox="1"/>
                <p:nvPr/>
              </p:nvSpPr>
              <p:spPr>
                <a:xfrm>
                  <a:off x="2449827" y="3468116"/>
                  <a:ext cx="50876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선택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1634A6D-433B-45E3-9A9E-76114D81DD0B}"/>
                    </a:ext>
                  </a:extLst>
                </p:cNvPr>
                <p:cNvSpPr txBox="1"/>
                <p:nvPr/>
              </p:nvSpPr>
              <p:spPr>
                <a:xfrm>
                  <a:off x="2328771" y="3222410"/>
                  <a:ext cx="106974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거주지역</a:t>
                  </a: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B68DC742-E042-4848-AC8A-7A8DC8EEE163}"/>
                  </a:ext>
                </a:extLst>
              </p:cNvPr>
              <p:cNvGrpSpPr/>
              <p:nvPr/>
            </p:nvGrpSpPr>
            <p:grpSpPr>
              <a:xfrm>
                <a:off x="5160094" y="2832593"/>
                <a:ext cx="1412649" cy="491927"/>
                <a:chOff x="2328771" y="3222410"/>
                <a:chExt cx="1412649" cy="491927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F09D8571-55F2-4408-B6DD-11B966A58AC8}"/>
                    </a:ext>
                  </a:extLst>
                </p:cNvPr>
                <p:cNvSpPr/>
                <p:nvPr/>
              </p:nvSpPr>
              <p:spPr>
                <a:xfrm>
                  <a:off x="2428760" y="3444293"/>
                  <a:ext cx="1312660" cy="246221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DD62577-C6B1-431B-A0EF-F0C8440EE718}"/>
                    </a:ext>
                  </a:extLst>
                </p:cNvPr>
                <p:cNvSpPr txBox="1"/>
                <p:nvPr/>
              </p:nvSpPr>
              <p:spPr>
                <a:xfrm>
                  <a:off x="2449827" y="3468116"/>
                  <a:ext cx="50876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선택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0207E62-A6F8-4A2C-A6DD-B520F782EA6E}"/>
                    </a:ext>
                  </a:extLst>
                </p:cNvPr>
                <p:cNvSpPr txBox="1"/>
                <p:nvPr/>
              </p:nvSpPr>
              <p:spPr>
                <a:xfrm>
                  <a:off x="2328771" y="3222410"/>
                  <a:ext cx="106974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혼인 상태</a:t>
                  </a: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6FB6F85E-F5DA-4BE8-B5A8-B6406C77D62C}"/>
                </a:ext>
              </a:extLst>
            </p:cNvPr>
            <p:cNvSpPr/>
            <p:nvPr/>
          </p:nvSpPr>
          <p:spPr>
            <a:xfrm rot="10800000">
              <a:off x="3449317" y="3967723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908F2468-ED7F-434B-9863-A552EA85292A}"/>
                </a:ext>
              </a:extLst>
            </p:cNvPr>
            <p:cNvSpPr/>
            <p:nvPr/>
          </p:nvSpPr>
          <p:spPr>
            <a:xfrm rot="10800000">
              <a:off x="4877712" y="3967723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F58159CC-953A-441E-ABB9-D72BA225C314}"/>
                </a:ext>
              </a:extLst>
            </p:cNvPr>
            <p:cNvSpPr/>
            <p:nvPr/>
          </p:nvSpPr>
          <p:spPr>
            <a:xfrm rot="10800000">
              <a:off x="6312330" y="3967723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151914" y="379578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53" name="타원 152">
            <a:extLst>
              <a:ext uri="{FF2B5EF4-FFF2-40B4-BE49-F238E27FC236}">
                <a16:creationId xmlns:a16="http://schemas.microsoft.com/office/drawing/2014/main" id="{A6E43F87-A15B-4D3F-84E0-D3E5F0C0DB7A}"/>
              </a:ext>
            </a:extLst>
          </p:cNvPr>
          <p:cNvSpPr/>
          <p:nvPr/>
        </p:nvSpPr>
        <p:spPr>
          <a:xfrm>
            <a:off x="6569932" y="1625842"/>
            <a:ext cx="243298" cy="2376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01A2C96-5ED5-4473-8926-726801F2C15C}"/>
              </a:ext>
            </a:extLst>
          </p:cNvPr>
          <p:cNvSpPr/>
          <p:nvPr/>
        </p:nvSpPr>
        <p:spPr>
          <a:xfrm>
            <a:off x="5297433" y="699076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FD1CC8B-9287-4225-A137-1F3FF2179DB6}"/>
              </a:ext>
            </a:extLst>
          </p:cNvPr>
          <p:cNvSpPr txBox="1"/>
          <p:nvPr/>
        </p:nvSpPr>
        <p:spPr>
          <a:xfrm>
            <a:off x="2243431" y="2738956"/>
            <a:ext cx="25481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 smtClean="0">
                <a:solidFill>
                  <a:srgbClr val="C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이름을 입력해 주세요</a:t>
            </a:r>
            <a:endParaRPr lang="ko-KR" altLang="en-US" sz="800" dirty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83446" y="2268610"/>
            <a:ext cx="4466488" cy="495895"/>
            <a:chOff x="2175826" y="2918213"/>
            <a:chExt cx="4466488" cy="49589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17900D-BBAC-4405-9755-061E701E2CB6}"/>
                </a:ext>
              </a:extLst>
            </p:cNvPr>
            <p:cNvSpPr txBox="1"/>
            <p:nvPr/>
          </p:nvSpPr>
          <p:spPr>
            <a:xfrm>
              <a:off x="3639827" y="291821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1C80881-AE49-4302-9EB8-8D4A232BC8DC}"/>
                </a:ext>
              </a:extLst>
            </p:cNvPr>
            <p:cNvGrpSpPr/>
            <p:nvPr/>
          </p:nvGrpSpPr>
          <p:grpSpPr>
            <a:xfrm>
              <a:off x="3736642" y="3150149"/>
              <a:ext cx="1314227" cy="246221"/>
              <a:chOff x="2425585" y="6180928"/>
              <a:chExt cx="1155930" cy="24622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8057495-29FA-4CE6-988B-6171C776059A}"/>
                  </a:ext>
                </a:extLst>
              </p:cNvPr>
              <p:cNvSpPr/>
              <p:nvPr/>
            </p:nvSpPr>
            <p:spPr>
              <a:xfrm>
                <a:off x="2425585" y="6180928"/>
                <a:ext cx="577965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C101047-2A0A-4662-922A-210BE23980B3}"/>
                  </a:ext>
                </a:extLst>
              </p:cNvPr>
              <p:cNvSpPr txBox="1"/>
              <p:nvPr/>
            </p:nvSpPr>
            <p:spPr>
              <a:xfrm>
                <a:off x="2602409" y="6180928"/>
                <a:ext cx="2243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남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B2D2CA1-6B5F-4144-A8AA-DDE809CB60BA}"/>
                  </a:ext>
                </a:extLst>
              </p:cNvPr>
              <p:cNvSpPr txBox="1"/>
              <p:nvPr/>
            </p:nvSpPr>
            <p:spPr>
              <a:xfrm>
                <a:off x="3180374" y="6180928"/>
                <a:ext cx="2243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</a:t>
                </a: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7ACF230-273A-4D7F-8377-892470E9978E}"/>
                  </a:ext>
                </a:extLst>
              </p:cNvPr>
              <p:cNvSpPr/>
              <p:nvPr/>
            </p:nvSpPr>
            <p:spPr>
              <a:xfrm>
                <a:off x="3003550" y="6180928"/>
                <a:ext cx="577965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FD1CC8B-9287-4225-A137-1F3FF2179DB6}"/>
                </a:ext>
              </a:extLst>
            </p:cNvPr>
            <p:cNvSpPr txBox="1"/>
            <p:nvPr/>
          </p:nvSpPr>
          <p:spPr>
            <a:xfrm>
              <a:off x="5071281" y="2918213"/>
              <a:ext cx="86004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생년월일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D803FB-A048-451A-BF0B-EA7799FEDCA9}"/>
                </a:ext>
              </a:extLst>
            </p:cNvPr>
            <p:cNvGrpSpPr/>
            <p:nvPr/>
          </p:nvGrpSpPr>
          <p:grpSpPr>
            <a:xfrm>
              <a:off x="5159728" y="3150414"/>
              <a:ext cx="1313319" cy="263694"/>
              <a:chOff x="2153313" y="5780922"/>
              <a:chExt cx="3698373" cy="263694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05ED19C-29E1-4786-8FAD-4D38FB605894}"/>
                  </a:ext>
                </a:extLst>
              </p:cNvPr>
              <p:cNvSpPr/>
              <p:nvPr/>
            </p:nvSpPr>
            <p:spPr>
              <a:xfrm>
                <a:off x="2153313" y="5780922"/>
                <a:ext cx="369837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C24E09A-E2CC-42E5-8CE3-99915CF32D01}"/>
                  </a:ext>
                </a:extLst>
              </p:cNvPr>
              <p:cNvSpPr txBox="1"/>
              <p:nvPr/>
            </p:nvSpPr>
            <p:spPr>
              <a:xfrm>
                <a:off x="2155169" y="5798395"/>
                <a:ext cx="29919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endPara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pic>
          <p:nvPicPr>
            <p:cNvPr id="92" name="그림 9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5F40859-1B2A-46E9-A403-75FCC2BD3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524" y="3163847"/>
              <a:ext cx="221851" cy="221851"/>
            </a:xfrm>
            <a:prstGeom prst="rect">
              <a:avLst/>
            </a:prstGeom>
          </p:spPr>
        </p:pic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6399016" y="3076007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1CC8B-9287-4225-A137-1F3FF2179DB6}"/>
                </a:ext>
              </a:extLst>
            </p:cNvPr>
            <p:cNvSpPr txBox="1"/>
            <p:nvPr/>
          </p:nvSpPr>
          <p:spPr>
            <a:xfrm>
              <a:off x="2213781" y="2918213"/>
              <a:ext cx="86004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D6D803FB-A048-451A-BF0B-EA7799FEDCA9}"/>
                </a:ext>
              </a:extLst>
            </p:cNvPr>
            <p:cNvGrpSpPr/>
            <p:nvPr/>
          </p:nvGrpSpPr>
          <p:grpSpPr>
            <a:xfrm>
              <a:off x="2302228" y="3150414"/>
              <a:ext cx="1313319" cy="263694"/>
              <a:chOff x="2153313" y="5780922"/>
              <a:chExt cx="3698373" cy="263694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05ED19C-29E1-4786-8FAD-4D38FB605894}"/>
                  </a:ext>
                </a:extLst>
              </p:cNvPr>
              <p:cNvSpPr/>
              <p:nvPr/>
            </p:nvSpPr>
            <p:spPr>
              <a:xfrm>
                <a:off x="2153313" y="5780922"/>
                <a:ext cx="369837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C24E09A-E2CC-42E5-8CE3-99915CF32D01}"/>
                  </a:ext>
                </a:extLst>
              </p:cNvPr>
              <p:cNvSpPr txBox="1"/>
              <p:nvPr/>
            </p:nvSpPr>
            <p:spPr>
              <a:xfrm>
                <a:off x="2155169" y="5798395"/>
                <a:ext cx="29919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endPara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175826" y="3077427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56" name="타원 155">
            <a:extLst>
              <a:ext uri="{FF2B5EF4-FFF2-40B4-BE49-F238E27FC236}">
                <a16:creationId xmlns:a16="http://schemas.microsoft.com/office/drawing/2014/main" id="{D3408AA0-910B-4BA4-A497-7B999B12639F}"/>
              </a:ext>
            </a:extLst>
          </p:cNvPr>
          <p:cNvSpPr/>
          <p:nvPr/>
        </p:nvSpPr>
        <p:spPr>
          <a:xfrm>
            <a:off x="3316671" y="271581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2232531" y="3943090"/>
            <a:ext cx="4243972" cy="491927"/>
            <a:chOff x="2232531" y="4376967"/>
            <a:chExt cx="4243972" cy="491927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2AAC788-55D1-44AB-A798-82E310B922D8}"/>
                </a:ext>
              </a:extLst>
            </p:cNvPr>
            <p:cNvSpPr/>
            <p:nvPr/>
          </p:nvSpPr>
          <p:spPr>
            <a:xfrm>
              <a:off x="2332520" y="4598850"/>
              <a:ext cx="131266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EE9D5D9-5E71-45A9-A1A7-5F452B71C616}"/>
                </a:ext>
              </a:extLst>
            </p:cNvPr>
            <p:cNvSpPr txBox="1"/>
            <p:nvPr/>
          </p:nvSpPr>
          <p:spPr>
            <a:xfrm>
              <a:off x="2353587" y="4622673"/>
              <a:ext cx="5087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A4CC944-9A43-4513-8BAA-9450E9BFC910}"/>
                </a:ext>
              </a:extLst>
            </p:cNvPr>
            <p:cNvSpPr txBox="1"/>
            <p:nvPr/>
          </p:nvSpPr>
          <p:spPr>
            <a:xfrm>
              <a:off x="2232531" y="4376967"/>
              <a:ext cx="10697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주택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소유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E2F25F48-0DAF-443E-B00E-2B43A4D0DD47}"/>
                </a:ext>
              </a:extLst>
            </p:cNvPr>
            <p:cNvGrpSpPr/>
            <p:nvPr/>
          </p:nvGrpSpPr>
          <p:grpSpPr>
            <a:xfrm>
              <a:off x="3634433" y="4376967"/>
              <a:ext cx="1412649" cy="491927"/>
              <a:chOff x="2328771" y="3222410"/>
              <a:chExt cx="1412649" cy="491927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D1B1709F-DA20-4BED-8E84-F50543624D07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3A25ED5-54E1-407E-8AB9-AD96045F44E0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6A0474D-BA9E-4958-AA99-35580B89C5E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4126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가족 관계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A627F185-DCB4-4D11-B920-C27AB967FB41}"/>
                </a:ext>
              </a:extLst>
            </p:cNvPr>
            <p:cNvGrpSpPr/>
            <p:nvPr/>
          </p:nvGrpSpPr>
          <p:grpSpPr>
            <a:xfrm>
              <a:off x="5063854" y="4376967"/>
              <a:ext cx="1412649" cy="491927"/>
              <a:chOff x="2328771" y="3222410"/>
              <a:chExt cx="1412649" cy="491927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DDEF8EB6-84AC-415A-9DD9-4DC266E3B8ED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719CD30-E587-4EDC-B547-DDBA7609CBCA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5258FA1-E4C3-4CD0-B03E-22583B9BB61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사회 관계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33" name="이등변 삼각형 132">
              <a:extLst>
                <a:ext uri="{FF2B5EF4-FFF2-40B4-BE49-F238E27FC236}">
                  <a16:creationId xmlns:a16="http://schemas.microsoft.com/office/drawing/2014/main" id="{C3103ADE-0867-40B7-8067-145A29C63932}"/>
                </a:ext>
              </a:extLst>
            </p:cNvPr>
            <p:cNvSpPr/>
            <p:nvPr/>
          </p:nvSpPr>
          <p:spPr>
            <a:xfrm rot="10800000">
              <a:off x="3452773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5BBD9D2B-2136-4DD3-AB10-2DE960001F50}"/>
                </a:ext>
              </a:extLst>
            </p:cNvPr>
            <p:cNvSpPr/>
            <p:nvPr/>
          </p:nvSpPr>
          <p:spPr>
            <a:xfrm rot="10800000">
              <a:off x="4881168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48">
              <a:extLst>
                <a:ext uri="{FF2B5EF4-FFF2-40B4-BE49-F238E27FC236}">
                  <a16:creationId xmlns:a16="http://schemas.microsoft.com/office/drawing/2014/main" id="{ABE54B5E-6EE2-4038-ABCF-E1483956EBC4}"/>
                </a:ext>
              </a:extLst>
            </p:cNvPr>
            <p:cNvSpPr/>
            <p:nvPr/>
          </p:nvSpPr>
          <p:spPr>
            <a:xfrm rot="10800000">
              <a:off x="6315786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4" name="직사각형 193"/>
          <p:cNvSpPr/>
          <p:nvPr/>
        </p:nvSpPr>
        <p:spPr>
          <a:xfrm>
            <a:off x="2295877" y="5060949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83665" y="5126436"/>
            <a:ext cx="459560" cy="167619"/>
            <a:chOff x="401233" y="4509508"/>
            <a:chExt cx="459560" cy="167619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173523" y="5126436"/>
            <a:ext cx="459560" cy="167619"/>
            <a:chOff x="401233" y="4509508"/>
            <a:chExt cx="459560" cy="167619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863381" y="5126436"/>
            <a:ext cx="459560" cy="167619"/>
            <a:chOff x="401233" y="4509508"/>
            <a:chExt cx="459560" cy="16761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4819808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553239" y="5126436"/>
            <a:ext cx="459560" cy="167619"/>
            <a:chOff x="401233" y="4509508"/>
            <a:chExt cx="459560" cy="167619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43096" y="5126436"/>
            <a:ext cx="459560" cy="167619"/>
            <a:chOff x="401233" y="4509508"/>
            <a:chExt cx="459560" cy="167619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4555074"/>
            <a:ext cx="4337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불만족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2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대체로 불만족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3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보통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4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대체로 만족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5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0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5426233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여가 환경 만족도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295877" y="5667374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83665" y="5732861"/>
            <a:ext cx="459560" cy="167619"/>
            <a:chOff x="401233" y="4509508"/>
            <a:chExt cx="459560" cy="167619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173523" y="5732861"/>
            <a:ext cx="459560" cy="167619"/>
            <a:chOff x="401233" y="4509508"/>
            <a:chExt cx="459560" cy="167619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863381" y="5732861"/>
            <a:ext cx="459560" cy="167619"/>
            <a:chOff x="401233" y="4509508"/>
            <a:chExt cx="459560" cy="167619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553239" y="5732861"/>
            <a:ext cx="459560" cy="167619"/>
            <a:chOff x="401233" y="4509508"/>
            <a:chExt cx="459560" cy="167619"/>
          </a:xfrm>
        </p:grpSpPr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6" name="그림 19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43096" y="5732861"/>
            <a:ext cx="459560" cy="167619"/>
            <a:chOff x="401233" y="4509508"/>
            <a:chExt cx="459560" cy="167619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6029483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 만족도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2295877" y="6270624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83665" y="6336111"/>
            <a:ext cx="459560" cy="167619"/>
            <a:chOff x="401233" y="4509508"/>
            <a:chExt cx="459560" cy="167619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173523" y="6336111"/>
            <a:ext cx="459560" cy="167619"/>
            <a:chOff x="401233" y="4509508"/>
            <a:chExt cx="459560" cy="167619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6" name="그림 22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863381" y="6336111"/>
            <a:ext cx="459560" cy="167619"/>
            <a:chOff x="401233" y="4509508"/>
            <a:chExt cx="459560" cy="167619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4" name="그림 223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553239" y="6336111"/>
            <a:ext cx="459560" cy="167619"/>
            <a:chOff x="401233" y="4509508"/>
            <a:chExt cx="459560" cy="167619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2" name="그림 221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43096" y="6336111"/>
            <a:ext cx="459560" cy="167619"/>
            <a:chOff x="401233" y="4509508"/>
            <a:chExt cx="459560" cy="167619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0" name="그림 21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3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82128" y="2787355"/>
            <a:ext cx="1648556" cy="261610"/>
            <a:chOff x="3457589" y="3290911"/>
            <a:chExt cx="1648556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57589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637202" y="3290911"/>
              <a:ext cx="12893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4908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26739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시 마이페이지 버튼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나의 만족도 점수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개인정보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취업자의 경우 월임금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 제외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회원가입시 사용자가 입력한 데이터를 바탕으로 산출된 만족도 점수를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삶의 만족도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59896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07836"/>
              </p:ext>
            </p:extLst>
          </p:nvPr>
        </p:nvGraphicFramePr>
        <p:xfrm>
          <a:off x="3441964" y="3307043"/>
          <a:ext cx="1728884" cy="2331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거주지역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 상태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4679197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주택소유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소유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4870605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335801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885456"/>
              <a:ext cx="1648557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나와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유사한 조건인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사람의 만족도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8347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6107338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554201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1133369" y="35095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7502264" y="13880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32297" y="63386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7E88CC-9A02-42DD-A544-FA3F9550F660}"/>
              </a:ext>
            </a:extLst>
          </p:cNvPr>
          <p:cNvSpPr/>
          <p:nvPr/>
        </p:nvSpPr>
        <p:spPr>
          <a:xfrm>
            <a:off x="5348116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9491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rgbClr val="186DD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66699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삶의 만족도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사용자와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유사한 조건을 가진 사람들의 삶의 만족도에 영향을 미치는 요인 상위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해당 요인에 대해서 비중이 높은 항목을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20270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B9152E-61B5-4C67-B0B0-9FE08FA3F541}"/>
              </a:ext>
            </a:extLst>
          </p:cNvPr>
          <p:cNvSpPr txBox="1"/>
          <p:nvPr/>
        </p:nvSpPr>
        <p:spPr>
          <a:xfrm>
            <a:off x="2404611" y="2256150"/>
            <a:ext cx="3976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홍길동님이 느끼고 있는 삶의 만족도는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72B73-CC17-4B35-A12F-AAAC10DAF8D0}"/>
              </a:ext>
            </a:extLst>
          </p:cNvPr>
          <p:cNvSpPr txBox="1"/>
          <p:nvPr/>
        </p:nvSpPr>
        <p:spPr>
          <a:xfrm>
            <a:off x="2809267" y="2596850"/>
            <a:ext cx="3167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만족도가 낮은 이유는 무엇일까요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2527834" y="3137758"/>
            <a:ext cx="373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나와 유사한 사람들의 만족도에 영향을 미쳤던 요인은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7C4477-F20C-42E2-B1B4-3441977AFFFD}"/>
              </a:ext>
            </a:extLst>
          </p:cNvPr>
          <p:cNvSpPr txBox="1"/>
          <p:nvPr/>
        </p:nvSpPr>
        <p:spPr>
          <a:xfrm>
            <a:off x="3011783" y="3576442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같았어요</a:t>
            </a:r>
            <a:endParaRPr lang="en-US" altLang="ko-KR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 descr="스마일리, 이모티콘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7B339A49-B70D-4D6D-A397-B00AC216826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34" y="3414179"/>
            <a:ext cx="421483" cy="4323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B48541-ED8D-4195-ADA0-0B6931D46D38}"/>
              </a:ext>
            </a:extLst>
          </p:cNvPr>
          <p:cNvSpPr/>
          <p:nvPr/>
        </p:nvSpPr>
        <p:spPr>
          <a:xfrm>
            <a:off x="1499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BC718-164E-4D40-AD70-1A5998506F95}"/>
              </a:ext>
            </a:extLst>
          </p:cNvPr>
          <p:cNvSpPr/>
          <p:nvPr/>
        </p:nvSpPr>
        <p:spPr>
          <a:xfrm>
            <a:off x="3391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4DDDE-9B18-422D-8032-62B19C68A5A5}"/>
              </a:ext>
            </a:extLst>
          </p:cNvPr>
          <p:cNvSpPr txBox="1"/>
          <p:nvPr/>
        </p:nvSpPr>
        <p:spPr>
          <a:xfrm>
            <a:off x="1739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1CB3B-1731-4D0C-858C-9748ED19B340}"/>
              </a:ext>
            </a:extLst>
          </p:cNvPr>
          <p:cNvSpPr txBox="1"/>
          <p:nvPr/>
        </p:nvSpPr>
        <p:spPr>
          <a:xfrm>
            <a:off x="3631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혼인 상태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9777B0-1241-48E5-8D12-9EB4E99637BE}"/>
              </a:ext>
            </a:extLst>
          </p:cNvPr>
          <p:cNvSpPr txBox="1"/>
          <p:nvPr/>
        </p:nvSpPr>
        <p:spPr>
          <a:xfrm>
            <a:off x="5523266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185937-6536-42EB-9CAF-8C6A6FD0C3A0}"/>
              </a:ext>
            </a:extLst>
          </p:cNvPr>
          <p:cNvSpPr txBox="1"/>
          <p:nvPr/>
        </p:nvSpPr>
        <p:spPr>
          <a:xfrm>
            <a:off x="1739267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67%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CD7BF2-D49F-480A-92E7-86B78F05058E}"/>
              </a:ext>
            </a:extLst>
          </p:cNvPr>
          <p:cNvSpPr txBox="1"/>
          <p:nvPr/>
        </p:nvSpPr>
        <p:spPr>
          <a:xfrm>
            <a:off x="3632554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기혼자가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56%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2F42C-FD3B-4302-9C05-F0E42FF587B6}"/>
              </a:ext>
            </a:extLst>
          </p:cNvPr>
          <p:cNvSpPr txBox="1"/>
          <p:nvPr/>
        </p:nvSpPr>
        <p:spPr>
          <a:xfrm>
            <a:off x="5283592" y="5593101"/>
            <a:ext cx="184337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많은 최종학력은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년제 대학교 졸업이상</a:t>
            </a:r>
            <a:endParaRPr lang="en-US" altLang="ko-KR" sz="11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1" name="그림 20" descr="케이스, 액세서리, 스크린샷, 여행가방이(가) 표시된 사진&#10;&#10;자동 생성된 설명">
            <a:extLst>
              <a:ext uri="{FF2B5EF4-FFF2-40B4-BE49-F238E27FC236}">
                <a16:creationId xmlns:a16="http://schemas.microsoft.com/office/drawing/2014/main" id="{0C3BA105-ABCE-4A25-8D05-B2917381BE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1" y="4564153"/>
            <a:ext cx="540000" cy="540000"/>
          </a:xfrm>
          <a:prstGeom prst="rect">
            <a:avLst/>
          </a:prstGeom>
        </p:spPr>
      </p:pic>
      <p:pic>
        <p:nvPicPr>
          <p:cNvPr id="23" name="그림 22" descr="하트, 밸렌타인데이, 레드, 창의성이(가) 표시된 사진&#10;&#10;자동 생성된 설명">
            <a:extLst>
              <a:ext uri="{FF2B5EF4-FFF2-40B4-BE49-F238E27FC236}">
                <a16:creationId xmlns:a16="http://schemas.microsoft.com/office/drawing/2014/main" id="{2333E017-5266-4107-ABE8-759D8C74CBD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58" y="4564153"/>
            <a:ext cx="540000" cy="540000"/>
          </a:xfrm>
          <a:prstGeom prst="rect">
            <a:avLst/>
          </a:prstGeom>
        </p:spPr>
      </p:pic>
      <p:pic>
        <p:nvPicPr>
          <p:cNvPr id="25" name="그림 24" descr="필기구, 사무용품, 마킹 도구, 사무 기기이(가) 표시된 사진&#10;&#10;자동 생성된 설명">
            <a:extLst>
              <a:ext uri="{FF2B5EF4-FFF2-40B4-BE49-F238E27FC236}">
                <a16:creationId xmlns:a16="http://schemas.microsoft.com/office/drawing/2014/main" id="{A2F27CDD-A64A-440F-B49B-7687D86706D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29" y="4564153"/>
            <a:ext cx="543858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3168CD-C4B5-4271-B120-37858ED9E25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89AA442-2159-4A1E-BEFC-CFF334EEBA03}"/>
              </a:ext>
            </a:extLst>
          </p:cNvPr>
          <p:cNvSpPr/>
          <p:nvPr/>
        </p:nvSpPr>
        <p:spPr>
          <a:xfrm>
            <a:off x="5327273" y="1988005"/>
            <a:ext cx="272381" cy="2723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E27A54-BD9E-4336-B73D-13B9B843FA0A}"/>
              </a:ext>
            </a:extLst>
          </p:cNvPr>
          <p:cNvSpPr/>
          <p:nvPr/>
        </p:nvSpPr>
        <p:spPr>
          <a:xfrm>
            <a:off x="1434529" y="42687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8E27A54-BD9E-4336-B73D-13B9B843FA0A}"/>
              </a:ext>
            </a:extLst>
          </p:cNvPr>
          <p:cNvSpPr/>
          <p:nvPr/>
        </p:nvSpPr>
        <p:spPr>
          <a:xfrm>
            <a:off x="1845347" y="574161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0500" y="6254306"/>
            <a:ext cx="1272516" cy="215444"/>
            <a:chOff x="1739267" y="6254306"/>
            <a:chExt cx="1272516" cy="2154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3613787" y="6254306"/>
            <a:ext cx="1272516" cy="215444"/>
            <a:chOff x="1739267" y="6254306"/>
            <a:chExt cx="1272516" cy="21544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5569023" y="6254306"/>
            <a:ext cx="1272516" cy="215444"/>
            <a:chOff x="1739267" y="6254306"/>
            <a:chExt cx="1272516" cy="21544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7E88CC-9A02-42DD-A544-FA3F9550F660}"/>
              </a:ext>
            </a:extLst>
          </p:cNvPr>
          <p:cNvSpPr/>
          <p:nvPr/>
        </p:nvSpPr>
        <p:spPr>
          <a:xfrm>
            <a:off x="5348116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6364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rgbClr val="186DD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상세보기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80700"/>
              </p:ext>
            </p:extLst>
          </p:nvPr>
        </p:nvGraphicFramePr>
        <p:xfrm>
          <a:off x="8840764" y="711200"/>
          <a:ext cx="3287735" cy="117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상세보기 버튼 클릭 시 열리는 팝업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해당 항목의 비율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그래프와 수치를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팝업 닫힘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3898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20270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B9152E-61B5-4C67-B0B0-9FE08FA3F541}"/>
              </a:ext>
            </a:extLst>
          </p:cNvPr>
          <p:cNvSpPr txBox="1"/>
          <p:nvPr/>
        </p:nvSpPr>
        <p:spPr>
          <a:xfrm>
            <a:off x="2404611" y="2256150"/>
            <a:ext cx="3976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홍길동님이 느끼고 있는 삶의 만족도는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72B73-CC17-4B35-A12F-AAAC10DAF8D0}"/>
              </a:ext>
            </a:extLst>
          </p:cNvPr>
          <p:cNvSpPr txBox="1"/>
          <p:nvPr/>
        </p:nvSpPr>
        <p:spPr>
          <a:xfrm>
            <a:off x="2809267" y="2596850"/>
            <a:ext cx="3167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만족도가 낮은 이유는 무엇일까요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2527834" y="3137758"/>
            <a:ext cx="373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나와 유사한 사람들의 만족도에 영향을 미쳤던 요인은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7C4477-F20C-42E2-B1B4-3441977AFFFD}"/>
              </a:ext>
            </a:extLst>
          </p:cNvPr>
          <p:cNvSpPr txBox="1"/>
          <p:nvPr/>
        </p:nvSpPr>
        <p:spPr>
          <a:xfrm>
            <a:off x="3011783" y="3576442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같았어요</a:t>
            </a:r>
            <a:endParaRPr lang="en-US" altLang="ko-KR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 descr="스마일리, 이모티콘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7B339A49-B70D-4D6D-A397-B00AC216826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34" y="3414179"/>
            <a:ext cx="421483" cy="4323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B48541-ED8D-4195-ADA0-0B6931D46D38}"/>
              </a:ext>
            </a:extLst>
          </p:cNvPr>
          <p:cNvSpPr/>
          <p:nvPr/>
        </p:nvSpPr>
        <p:spPr>
          <a:xfrm>
            <a:off x="1499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BC718-164E-4D40-AD70-1A5998506F95}"/>
              </a:ext>
            </a:extLst>
          </p:cNvPr>
          <p:cNvSpPr/>
          <p:nvPr/>
        </p:nvSpPr>
        <p:spPr>
          <a:xfrm>
            <a:off x="3391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4DDDE-9B18-422D-8032-62B19C68A5A5}"/>
              </a:ext>
            </a:extLst>
          </p:cNvPr>
          <p:cNvSpPr txBox="1"/>
          <p:nvPr/>
        </p:nvSpPr>
        <p:spPr>
          <a:xfrm>
            <a:off x="1739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1CB3B-1731-4D0C-858C-9748ED19B340}"/>
              </a:ext>
            </a:extLst>
          </p:cNvPr>
          <p:cNvSpPr txBox="1"/>
          <p:nvPr/>
        </p:nvSpPr>
        <p:spPr>
          <a:xfrm>
            <a:off x="3631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결혼유무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9777B0-1241-48E5-8D12-9EB4E99637BE}"/>
              </a:ext>
            </a:extLst>
          </p:cNvPr>
          <p:cNvSpPr txBox="1"/>
          <p:nvPr/>
        </p:nvSpPr>
        <p:spPr>
          <a:xfrm>
            <a:off x="5523266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185937-6536-42EB-9CAF-8C6A6FD0C3A0}"/>
              </a:ext>
            </a:extLst>
          </p:cNvPr>
          <p:cNvSpPr txBox="1"/>
          <p:nvPr/>
        </p:nvSpPr>
        <p:spPr>
          <a:xfrm>
            <a:off x="1739267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67%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CD7BF2-D49F-480A-92E7-86B78F05058E}"/>
              </a:ext>
            </a:extLst>
          </p:cNvPr>
          <p:cNvSpPr txBox="1"/>
          <p:nvPr/>
        </p:nvSpPr>
        <p:spPr>
          <a:xfrm>
            <a:off x="3632554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기혼자가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56%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2F42C-FD3B-4302-9C05-F0E42FF587B6}"/>
              </a:ext>
            </a:extLst>
          </p:cNvPr>
          <p:cNvSpPr txBox="1"/>
          <p:nvPr/>
        </p:nvSpPr>
        <p:spPr>
          <a:xfrm>
            <a:off x="5283592" y="5593101"/>
            <a:ext cx="184337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많은 최종학력은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년제 대학교 졸업이상</a:t>
            </a:r>
            <a:endParaRPr lang="en-US" altLang="ko-KR" sz="11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1" name="그림 20" descr="케이스, 액세서리, 스크린샷, 여행가방이(가) 표시된 사진&#10;&#10;자동 생성된 설명">
            <a:extLst>
              <a:ext uri="{FF2B5EF4-FFF2-40B4-BE49-F238E27FC236}">
                <a16:creationId xmlns:a16="http://schemas.microsoft.com/office/drawing/2014/main" id="{0C3BA105-ABCE-4A25-8D05-B2917381BE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1" y="4564153"/>
            <a:ext cx="540000" cy="540000"/>
          </a:xfrm>
          <a:prstGeom prst="rect">
            <a:avLst/>
          </a:prstGeom>
        </p:spPr>
      </p:pic>
      <p:pic>
        <p:nvPicPr>
          <p:cNvPr id="23" name="그림 22" descr="하트, 밸렌타인데이, 레드, 창의성이(가) 표시된 사진&#10;&#10;자동 생성된 설명">
            <a:extLst>
              <a:ext uri="{FF2B5EF4-FFF2-40B4-BE49-F238E27FC236}">
                <a16:creationId xmlns:a16="http://schemas.microsoft.com/office/drawing/2014/main" id="{2333E017-5266-4107-ABE8-759D8C74CBD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58" y="4564153"/>
            <a:ext cx="540000" cy="540000"/>
          </a:xfrm>
          <a:prstGeom prst="rect">
            <a:avLst/>
          </a:prstGeom>
        </p:spPr>
      </p:pic>
      <p:pic>
        <p:nvPicPr>
          <p:cNvPr id="25" name="그림 24" descr="필기구, 사무용품, 마킹 도구, 사무 기기이(가) 표시된 사진&#10;&#10;자동 생성된 설명">
            <a:extLst>
              <a:ext uri="{FF2B5EF4-FFF2-40B4-BE49-F238E27FC236}">
                <a16:creationId xmlns:a16="http://schemas.microsoft.com/office/drawing/2014/main" id="{A2F27CDD-A64A-440F-B49B-7687D86706D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29" y="4564153"/>
            <a:ext cx="543858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3168CD-C4B5-4271-B120-37858ED9E25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37970" cy="246221"/>
            <a:chOff x="241781" y="835201"/>
            <a:chExt cx="143797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19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0500" y="6254306"/>
            <a:ext cx="1272516" cy="215444"/>
            <a:chOff x="1739267" y="6254306"/>
            <a:chExt cx="1272516" cy="2154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3613787" y="6254306"/>
            <a:ext cx="1272516" cy="215444"/>
            <a:chOff x="1739267" y="6254306"/>
            <a:chExt cx="1272516" cy="21544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5569023" y="6254306"/>
            <a:ext cx="1272516" cy="215444"/>
            <a:chOff x="1739267" y="6254306"/>
            <a:chExt cx="1272516" cy="21544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63500" y="1467635"/>
            <a:ext cx="8578579" cy="5326864"/>
            <a:chOff x="63500" y="1467636"/>
            <a:chExt cx="8578579" cy="5326864"/>
          </a:xfrm>
        </p:grpSpPr>
        <p:sp>
          <p:nvSpPr>
            <p:cNvPr id="88" name="직사각형 87"/>
            <p:cNvSpPr/>
            <p:nvPr/>
          </p:nvSpPr>
          <p:spPr>
            <a:xfrm>
              <a:off x="63500" y="1467636"/>
              <a:ext cx="8578579" cy="5326864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455884" y="2371324"/>
              <a:ext cx="3793811" cy="3519489"/>
              <a:chOff x="1810176" y="2900360"/>
              <a:chExt cx="3793811" cy="3519489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1810176" y="2900360"/>
                <a:ext cx="3793811" cy="35194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 </a:t>
                </a:r>
                <a:endParaRPr lang="ko-KR" altLang="en-US" dirty="0"/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5388523" y="3027466"/>
                <a:ext cx="80053" cy="81498"/>
                <a:chOff x="5918852" y="3530604"/>
                <a:chExt cx="110456" cy="112449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>
                  <a:off x="5918852" y="3530604"/>
                  <a:ext cx="110295" cy="1102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 flipH="1">
                  <a:off x="5923616" y="3530604"/>
                  <a:ext cx="105692" cy="1124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그룹 94"/>
              <p:cNvGrpSpPr/>
              <p:nvPr/>
            </p:nvGrpSpPr>
            <p:grpSpPr>
              <a:xfrm>
                <a:off x="2647796" y="5729673"/>
                <a:ext cx="2157015" cy="376948"/>
                <a:chOff x="1704854" y="5507093"/>
                <a:chExt cx="2157015" cy="376948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1704854" y="5507093"/>
                  <a:ext cx="2157015" cy="376948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0CAA373-C16B-4F33-840C-2774F43A0FA7}"/>
                    </a:ext>
                  </a:extLst>
                </p:cNvPr>
                <p:cNvSpPr txBox="1"/>
                <p:nvPr/>
              </p:nvSpPr>
              <p:spPr>
                <a:xfrm>
                  <a:off x="1837422" y="5549373"/>
                  <a:ext cx="1891878" cy="29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rtl="0" eaLnBrk="1" latinLnBrk="1" hangingPunct="1"/>
                  <a:r>
                    <a:rPr lang="ko-KR" altLang="en-US" sz="13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닫기</a:t>
                  </a:r>
                  <a:endParaRPr lang="ko-KR" altLang="en-US" sz="1300" kern="12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endParaRPr>
                </a:p>
              </p:txBody>
            </p:sp>
          </p:grpSp>
          <p:graphicFrame>
            <p:nvGraphicFramePr>
              <p:cNvPr id="178" name="차트 177"/>
              <p:cNvGraphicFramePr/>
              <p:nvPr>
                <p:extLst>
                  <p:ext uri="{D42A27DB-BD31-4B8C-83A1-F6EECF244321}">
                    <p14:modId xmlns:p14="http://schemas.microsoft.com/office/powerpoint/2010/main" val="3492692318"/>
                  </p:ext>
                </p:extLst>
              </p:nvPr>
            </p:nvGraphicFramePr>
            <p:xfrm>
              <a:off x="1830355" y="3725883"/>
              <a:ext cx="1943141" cy="181581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3"/>
              </a:graphicData>
            </a:graphic>
          </p:graphicFrame>
          <p:sp>
            <p:nvSpPr>
              <p:cNvPr id="180" name="TextBox 179"/>
              <p:cNvSpPr txBox="1"/>
              <p:nvPr/>
            </p:nvSpPr>
            <p:spPr>
              <a:xfrm>
                <a:off x="2468478" y="3165392"/>
                <a:ext cx="2422458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나와 유사한 조건을 가진 사람들의</a:t>
                </a:r>
                <a:endPara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2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취업률</a:t>
                </a:r>
                <a:endParaRPr lang="en-US" altLang="ko-KR" sz="2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3665014" y="4221399"/>
                <a:ext cx="177965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err="1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미취업</a:t>
                </a:r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200" dirty="0" smtClean="0">
                    <a:solidFill>
                      <a:srgbClr val="0D66DD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23%</a:t>
                </a:r>
              </a:p>
              <a:p>
                <a:pPr algn="ctr"/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 </a:t>
                </a:r>
                <a:r>
                  <a:rPr lang="en-US" altLang="ko-KR" sz="1200" dirty="0" smtClean="0">
                    <a:solidFill>
                      <a:srgbClr val="0D66DD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67%</a:t>
                </a:r>
              </a:p>
              <a:p>
                <a:pPr algn="ctr"/>
                <a:endPara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미취업자</a:t>
                </a:r>
                <a:r>
                  <a:rPr lang="ko-KR" altLang="en-US" sz="12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에 비해</a:t>
                </a:r>
                <a:endParaRPr lang="en-US" altLang="ko-KR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  <a:p>
                <a:pPr algn="ctr"/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취업자</a:t>
                </a:r>
                <a:r>
                  <a:rPr lang="ko-KR" altLang="en-US" sz="12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가 더 많았습니다</a:t>
                </a:r>
                <a:r>
                  <a:rPr lang="en-US" altLang="ko-KR" sz="12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.</a:t>
                </a:r>
                <a:endPara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6124331" y="2271076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5324231" y="5071426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389AA442-2159-4A1E-BEFC-CFF334EEBA03}"/>
              </a:ext>
            </a:extLst>
          </p:cNvPr>
          <p:cNvSpPr/>
          <p:nvPr/>
        </p:nvSpPr>
        <p:spPr>
          <a:xfrm>
            <a:off x="2339872" y="2232498"/>
            <a:ext cx="272381" cy="2723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8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59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50811"/>
              </p:ext>
            </p:extLst>
          </p:nvPr>
        </p:nvGraphicFramePr>
        <p:xfrm>
          <a:off x="8840764" y="711200"/>
          <a:ext cx="3287735" cy="5956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선택사항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항목만 선택 가능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 졸업 이하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 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 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 대학 졸업 이상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 환경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한 가지 이상 선택 한 경우 </a:t>
                      </a: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하나의 항목만 선택 가능합니다</a:t>
                      </a: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알림 창 노출</a:t>
                      </a:r>
                      <a:endParaRPr lang="ko-KR" altLang="en-US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클릭 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항목을 기준으로 비교 분석 그래프 노출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항목을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여가환경만족도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직무환경만족도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근로시간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각 항목마다 비교 결과를 수치화해서 문자로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084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00665" y="2651150"/>
            <a:ext cx="6426492" cy="3071477"/>
            <a:chOff x="2061625" y="2925470"/>
            <a:chExt cx="6426492" cy="3071477"/>
          </a:xfrm>
        </p:grpSpPr>
        <p:sp>
          <p:nvSpPr>
            <p:cNvPr id="157" name="직사각형 156"/>
            <p:cNvSpPr/>
            <p:nvPr/>
          </p:nvSpPr>
          <p:spPr>
            <a:xfrm>
              <a:off x="2136391" y="3010004"/>
              <a:ext cx="6256136" cy="27538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59" name="차트 158"/>
            <p:cNvGraphicFramePr/>
            <p:nvPr>
              <p:extLst>
                <p:ext uri="{D42A27DB-BD31-4B8C-83A1-F6EECF244321}">
                  <p14:modId xmlns:p14="http://schemas.microsoft.com/office/powerpoint/2010/main" val="1534711180"/>
                </p:ext>
              </p:extLst>
            </p:nvPr>
          </p:nvGraphicFramePr>
          <p:xfrm>
            <a:off x="2464555" y="3609658"/>
            <a:ext cx="2688097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60" name="차트 159"/>
            <p:cNvGraphicFramePr/>
            <p:nvPr>
              <p:extLst>
                <p:ext uri="{D42A27DB-BD31-4B8C-83A1-F6EECF244321}">
                  <p14:modId xmlns:p14="http://schemas.microsoft.com/office/powerpoint/2010/main" val="686064810"/>
                </p:ext>
              </p:extLst>
            </p:nvPr>
          </p:nvGraphicFramePr>
          <p:xfrm>
            <a:off x="5480816" y="3609088"/>
            <a:ext cx="2688097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427787" y="3153753"/>
              <a:ext cx="2680911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남성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5419210" y="3153455"/>
              <a:ext cx="2433200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</a:t>
              </a:r>
              <a:endPara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７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2215424" y="5719948"/>
              <a:ext cx="5800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556380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4709464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2547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243832" y="3334136"/>
              <a:ext cx="226093" cy="2260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11" y="2112906"/>
            <a:ext cx="1588921" cy="467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4358" y="2106473"/>
            <a:ext cx="126000" cy="4681676"/>
            <a:chOff x="1641498" y="2106473"/>
            <a:chExt cx="126000" cy="4681676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7B0A313-D507-427C-BE5F-3F67BDE3EB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98" y="210647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0C42DD0-2B0C-4AE1-B351-DE8D51476A24}"/>
                </a:ext>
              </a:extLst>
            </p:cNvPr>
            <p:cNvSpPr/>
            <p:nvPr/>
          </p:nvSpPr>
          <p:spPr>
            <a:xfrm>
              <a:off x="1641498" y="211414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DD2345D-DDBA-4011-9A76-BC8776A70FE0}"/>
                </a:ext>
              </a:extLst>
            </p:cNvPr>
            <p:cNvSpPr/>
            <p:nvPr/>
          </p:nvSpPr>
          <p:spPr>
            <a:xfrm>
              <a:off x="1660394" y="2229672"/>
              <a:ext cx="89256" cy="3013754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CDBD9778-6225-4FDC-80D5-A73FC827C781}"/>
                </a:ext>
              </a:extLst>
            </p:cNvPr>
            <p:cNvSpPr/>
            <p:nvPr/>
          </p:nvSpPr>
          <p:spPr>
            <a:xfrm>
              <a:off x="1674351" y="214846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0A8343D3-CA2E-464C-8A05-8B5D242B6603}"/>
                </a:ext>
              </a:extLst>
            </p:cNvPr>
            <p:cNvSpPr/>
            <p:nvPr/>
          </p:nvSpPr>
          <p:spPr>
            <a:xfrm rot="10800000">
              <a:off x="1674351" y="669732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63500" y="2721087"/>
            <a:ext cx="1577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110833" y="2265954"/>
            <a:ext cx="1534527" cy="34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 하고자 하는 항목을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선택해 주세요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9144" y="2822149"/>
            <a:ext cx="1534527" cy="3152247"/>
            <a:chOff x="109144" y="2793574"/>
            <a:chExt cx="1534527" cy="3152247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213458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577621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9417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30594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670110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03427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398436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76259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직무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39894" y="2793574"/>
              <a:ext cx="1273026" cy="291450"/>
            </a:xfrm>
            <a:prstGeom prst="roundRect">
              <a:avLst/>
            </a:prstGeom>
            <a:solidFill>
              <a:srgbClr val="E6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2856915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1100" dirty="0">
                <a:solidFill>
                  <a:srgbClr val="000D2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77183" y="6345375"/>
            <a:ext cx="1385959" cy="327861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96666" y="6425313"/>
            <a:ext cx="1534527" cy="18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1376598" y="624613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9307" y="1414531"/>
            <a:ext cx="8688770" cy="698371"/>
            <a:chOff x="79307" y="1414531"/>
            <a:chExt cx="8688770" cy="698371"/>
          </a:xfrm>
        </p:grpSpPr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FBDA9FE0-02EC-420E-9DC2-6AAE37CBC30B}"/>
                </a:ext>
              </a:extLst>
            </p:cNvPr>
            <p:cNvSpPr/>
            <p:nvPr/>
          </p:nvSpPr>
          <p:spPr>
            <a:xfrm rot="10800000">
              <a:off x="79307" y="1414531"/>
              <a:ext cx="8688770" cy="698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5" name="그림 284" descr="폰트, 그래픽, 블랙, 스크린샷이(가) 표시된 사진&#10;&#10;자동 생성된 설명">
              <a:extLst>
                <a:ext uri="{FF2B5EF4-FFF2-40B4-BE49-F238E27FC236}">
                  <a16:creationId xmlns:a16="http://schemas.microsoft.com/office/drawing/2014/main" id="{0E3EE5B5-98F7-4172-BD9B-634FF906B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75" y="1538276"/>
              <a:ext cx="1424243" cy="474055"/>
            </a:xfrm>
            <a:prstGeom prst="rect">
              <a:avLst/>
            </a:prstGeom>
          </p:spPr>
        </p:pic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C5548CC-80C0-4D8F-8266-668B66471396}"/>
                </a:ext>
              </a:extLst>
            </p:cNvPr>
            <p:cNvSpPr txBox="1"/>
            <p:nvPr/>
          </p:nvSpPr>
          <p:spPr>
            <a:xfrm>
              <a:off x="4256223" y="1638220"/>
              <a:ext cx="16158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MZ </a:t>
              </a:r>
              <a:r>
                <a:rPr lang="ko-KR" altLang="en-US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DC5917E0-9189-44AA-B4B8-DA8ECCEB3F9B}"/>
                </a:ext>
              </a:extLst>
            </p:cNvPr>
            <p:cNvSpPr txBox="1"/>
            <p:nvPr/>
          </p:nvSpPr>
          <p:spPr>
            <a:xfrm>
              <a:off x="5956617" y="1638220"/>
              <a:ext cx="9985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문의하기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30655AAF-4D07-4FFE-BC2F-E58BACC5063D}"/>
                </a:ext>
              </a:extLst>
            </p:cNvPr>
            <p:cNvSpPr txBox="1"/>
            <p:nvPr/>
          </p:nvSpPr>
          <p:spPr>
            <a:xfrm>
              <a:off x="2192105" y="1638220"/>
              <a:ext cx="20566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만족도 알아보기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A68BFE4F-7C30-481D-89AA-4D68A2FECF1B}"/>
                </a:ext>
              </a:extLst>
            </p:cNvPr>
            <p:cNvSpPr txBox="1"/>
            <p:nvPr/>
          </p:nvSpPr>
          <p:spPr>
            <a:xfrm>
              <a:off x="7183496" y="1610861"/>
              <a:ext cx="1486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  마이페이지  회원가입</a:t>
              </a:r>
            </a:p>
          </p:txBody>
        </p:sp>
      </p:grp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79308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6663350" y="1899830"/>
            <a:ext cx="1892175" cy="40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항목이 </a:t>
            </a:r>
            <a:r>
              <a:rPr lang="en-US" altLang="ko-KR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 경우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075431" y="2336385"/>
            <a:ext cx="1515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0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9400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– 1-1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752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노출되어야 하는 하위 항목이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개일 경우 레이아웃 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원 그래프에만 해당</a:t>
                      </a:r>
                      <a:endParaRPr lang="ko-KR" altLang="en-US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00665" y="2538261"/>
            <a:ext cx="6441508" cy="2743056"/>
            <a:chOff x="2061625" y="2812581"/>
            <a:chExt cx="6441508" cy="2743056"/>
          </a:xfrm>
        </p:grpSpPr>
        <p:sp>
          <p:nvSpPr>
            <p:cNvPr id="157" name="직사각형 156"/>
            <p:cNvSpPr/>
            <p:nvPr/>
          </p:nvSpPr>
          <p:spPr>
            <a:xfrm>
              <a:off x="2136391" y="3010005"/>
              <a:ext cx="6256136" cy="2545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59" name="차트 158"/>
            <p:cNvGraphicFramePr/>
            <p:nvPr/>
          </p:nvGraphicFramePr>
          <p:xfrm>
            <a:off x="2292538" y="3476308"/>
            <a:ext cx="1737885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60" name="차트 159"/>
            <p:cNvGraphicFramePr/>
            <p:nvPr/>
          </p:nvGraphicFramePr>
          <p:xfrm>
            <a:off x="4251532" y="3475738"/>
            <a:ext cx="1875430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217398" y="3072276"/>
              <a:ext cx="1734986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고등학교 졸업 미만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200723" y="3063831"/>
              <a:ext cx="1967277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고등학교 졸업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매우 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281258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893259" y="3038953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2547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68" name="차트 67"/>
            <p:cNvGraphicFramePr/>
            <p:nvPr/>
          </p:nvGraphicFramePr>
          <p:xfrm>
            <a:off x="6331392" y="3476308"/>
            <a:ext cx="1876238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6318424" y="3072276"/>
              <a:ext cx="1896520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대학 중퇴 또는 재학 중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29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11" y="2112906"/>
            <a:ext cx="1588921" cy="467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4358" y="2106473"/>
            <a:ext cx="126000" cy="4681676"/>
            <a:chOff x="1641498" y="2106473"/>
            <a:chExt cx="126000" cy="4681676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7B0A313-D507-427C-BE5F-3F67BDE3EB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98" y="210647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0C42DD0-2B0C-4AE1-B351-DE8D51476A24}"/>
                </a:ext>
              </a:extLst>
            </p:cNvPr>
            <p:cNvSpPr/>
            <p:nvPr/>
          </p:nvSpPr>
          <p:spPr>
            <a:xfrm>
              <a:off x="1641498" y="211414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DD2345D-DDBA-4011-9A76-BC8776A70FE0}"/>
                </a:ext>
              </a:extLst>
            </p:cNvPr>
            <p:cNvSpPr/>
            <p:nvPr/>
          </p:nvSpPr>
          <p:spPr>
            <a:xfrm>
              <a:off x="1660394" y="2229672"/>
              <a:ext cx="89256" cy="3013754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CDBD9778-6225-4FDC-80D5-A73FC827C781}"/>
                </a:ext>
              </a:extLst>
            </p:cNvPr>
            <p:cNvSpPr/>
            <p:nvPr/>
          </p:nvSpPr>
          <p:spPr>
            <a:xfrm>
              <a:off x="1674351" y="214846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0A8343D3-CA2E-464C-8A05-8B5D242B6603}"/>
                </a:ext>
              </a:extLst>
            </p:cNvPr>
            <p:cNvSpPr/>
            <p:nvPr/>
          </p:nvSpPr>
          <p:spPr>
            <a:xfrm rot="10800000">
              <a:off x="1674351" y="669732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63500" y="2721087"/>
            <a:ext cx="1577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110833" y="2265954"/>
            <a:ext cx="1534527" cy="34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 하고자 하는 항목을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선택해 주세요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9144" y="2885490"/>
            <a:ext cx="1534527" cy="3088906"/>
            <a:chOff x="109144" y="2856915"/>
            <a:chExt cx="1534527" cy="308890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39894" y="3501393"/>
              <a:ext cx="1273026" cy="291450"/>
            </a:xfrm>
            <a:prstGeom prst="roundRect">
              <a:avLst/>
            </a:prstGeom>
            <a:solidFill>
              <a:srgbClr val="E6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213458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577621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00123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1100" dirty="0">
                <a:solidFill>
                  <a:srgbClr val="00123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9417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30594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670110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03427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398436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76259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직무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2856915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1100" dirty="0">
                <a:solidFill>
                  <a:srgbClr val="000D2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77183" y="6345375"/>
            <a:ext cx="1385959" cy="327861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96666" y="6425313"/>
            <a:ext cx="1534527" cy="18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075431" y="5186760"/>
            <a:ext cx="6256136" cy="2492712"/>
            <a:chOff x="2136391" y="3062925"/>
            <a:chExt cx="6256136" cy="2492712"/>
          </a:xfrm>
        </p:grpSpPr>
        <p:sp>
          <p:nvSpPr>
            <p:cNvPr id="81" name="직사각형 80"/>
            <p:cNvSpPr/>
            <p:nvPr/>
          </p:nvSpPr>
          <p:spPr>
            <a:xfrm>
              <a:off x="2136391" y="3153455"/>
              <a:ext cx="6256136" cy="24021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2" name="차트 81"/>
            <p:cNvGraphicFramePr/>
            <p:nvPr/>
          </p:nvGraphicFramePr>
          <p:xfrm>
            <a:off x="2292538" y="3476308"/>
            <a:ext cx="1737885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83" name="차트 82"/>
            <p:cNvGraphicFramePr/>
            <p:nvPr/>
          </p:nvGraphicFramePr>
          <p:xfrm>
            <a:off x="4251532" y="3475738"/>
            <a:ext cx="1875430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217398" y="3063223"/>
              <a:ext cx="1734986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전문 대학 졸업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24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255305" y="3062925"/>
              <a:ext cx="1653202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년제 대학 졸업 이상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en-US" altLang="ko-KR" sz="8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8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9307" y="1414531"/>
            <a:ext cx="8688770" cy="698371"/>
            <a:chOff x="79307" y="1414531"/>
            <a:chExt cx="8688770" cy="69837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BDA9FE0-02EC-420E-9DC2-6AAE37CBC30B}"/>
                </a:ext>
              </a:extLst>
            </p:cNvPr>
            <p:cNvSpPr/>
            <p:nvPr/>
          </p:nvSpPr>
          <p:spPr>
            <a:xfrm rot="10800000">
              <a:off x="79307" y="1414531"/>
              <a:ext cx="8688770" cy="698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 descr="폰트, 그래픽, 블랙, 스크린샷이(가) 표시된 사진&#10;&#10;자동 생성된 설명">
              <a:extLst>
                <a:ext uri="{FF2B5EF4-FFF2-40B4-BE49-F238E27FC236}">
                  <a16:creationId xmlns:a16="http://schemas.microsoft.com/office/drawing/2014/main" id="{0E3EE5B5-98F7-4172-BD9B-634FF906B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75" y="1538276"/>
              <a:ext cx="1424243" cy="47405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C5548CC-80C0-4D8F-8266-668B66471396}"/>
                </a:ext>
              </a:extLst>
            </p:cNvPr>
            <p:cNvSpPr txBox="1"/>
            <p:nvPr/>
          </p:nvSpPr>
          <p:spPr>
            <a:xfrm>
              <a:off x="4256223" y="1638220"/>
              <a:ext cx="16158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MZ </a:t>
              </a:r>
              <a:r>
                <a:rPr lang="ko-KR" altLang="en-US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C5917E0-9189-44AA-B4B8-DA8ECCEB3F9B}"/>
                </a:ext>
              </a:extLst>
            </p:cNvPr>
            <p:cNvSpPr txBox="1"/>
            <p:nvPr/>
          </p:nvSpPr>
          <p:spPr>
            <a:xfrm>
              <a:off x="5956617" y="1638220"/>
              <a:ext cx="9985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문의하기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0655AAF-4D07-4FFE-BC2F-E58BACC5063D}"/>
                </a:ext>
              </a:extLst>
            </p:cNvPr>
            <p:cNvSpPr txBox="1"/>
            <p:nvPr/>
          </p:nvSpPr>
          <p:spPr>
            <a:xfrm>
              <a:off x="2192105" y="1638220"/>
              <a:ext cx="20566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만족도 알아보기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8BFE4F-7C30-481D-89AA-4D68A2FECF1B}"/>
                </a:ext>
              </a:extLst>
            </p:cNvPr>
            <p:cNvSpPr txBox="1"/>
            <p:nvPr/>
          </p:nvSpPr>
          <p:spPr>
            <a:xfrm>
              <a:off x="7183496" y="1610861"/>
              <a:ext cx="1486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  마이페이지  회원가입</a:t>
              </a: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6663350" y="1899830"/>
            <a:ext cx="1892175" cy="40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항목이 </a:t>
            </a:r>
            <a:r>
              <a:rPr lang="en-US" altLang="ko-KR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 경우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075431" y="2336385"/>
            <a:ext cx="1515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67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6189</TotalTime>
  <Words>3809</Words>
  <Application>Microsoft Office PowerPoint</Application>
  <PresentationFormat>와이드스크린</PresentationFormat>
  <Paragraphs>1409</Paragraphs>
  <Slides>30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G마켓 산스 Bold</vt:lpstr>
      <vt:lpstr>G마켓 산스 Light</vt:lpstr>
      <vt:lpstr>G마켓 산스 Medium</vt:lpstr>
      <vt:lpstr>맑은 고딕</vt:lpstr>
      <vt:lpstr>여기어때 잘난체 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민정</cp:lastModifiedBy>
  <cp:revision>1739</cp:revision>
  <dcterms:created xsi:type="dcterms:W3CDTF">2023-05-26T05:47:42Z</dcterms:created>
  <dcterms:modified xsi:type="dcterms:W3CDTF">2023-07-17T15:03:03Z</dcterms:modified>
</cp:coreProperties>
</file>