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99" r:id="rId2"/>
    <p:sldId id="300" r:id="rId3"/>
    <p:sldId id="417" r:id="rId4"/>
    <p:sldId id="432" r:id="rId5"/>
    <p:sldId id="439" r:id="rId6"/>
    <p:sldId id="429" r:id="rId7"/>
    <p:sldId id="433" r:id="rId8"/>
    <p:sldId id="418" r:id="rId9"/>
    <p:sldId id="419" r:id="rId10"/>
    <p:sldId id="437" r:id="rId11"/>
    <p:sldId id="438" r:id="rId12"/>
    <p:sldId id="422" r:id="rId13"/>
    <p:sldId id="357" r:id="rId14"/>
    <p:sldId id="392" r:id="rId15"/>
    <p:sldId id="393" r:id="rId16"/>
    <p:sldId id="389" r:id="rId17"/>
    <p:sldId id="400" r:id="rId18"/>
    <p:sldId id="401" r:id="rId19"/>
    <p:sldId id="399" r:id="rId20"/>
    <p:sldId id="398" r:id="rId21"/>
    <p:sldId id="405" r:id="rId22"/>
    <p:sldId id="414" r:id="rId23"/>
    <p:sldId id="415" r:id="rId24"/>
    <p:sldId id="394" r:id="rId25"/>
    <p:sldId id="395" r:id="rId26"/>
    <p:sldId id="397" r:id="rId27"/>
    <p:sldId id="396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esun Yun" initials="HY" lastIdx="2" clrIdx="0">
    <p:extLst>
      <p:ext uri="{19B8F6BF-5375-455C-9EA6-DF929625EA0E}">
        <p15:presenceInfo xmlns:p15="http://schemas.microsoft.com/office/powerpoint/2012/main" userId="775b0093dd65e5d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4545"/>
    <a:srgbClr val="0D66DD"/>
    <a:srgbClr val="F1F3F4"/>
    <a:srgbClr val="F1F5FD"/>
    <a:srgbClr val="EEF3FC"/>
    <a:srgbClr val="E6EDFA"/>
    <a:srgbClr val="F6447B"/>
    <a:srgbClr val="F9A9B4"/>
    <a:srgbClr val="F9A9D3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56" autoAdjust="0"/>
    <p:restoredTop sz="96357" autoAdjust="0"/>
  </p:normalViewPr>
  <p:slideViewPr>
    <p:cSldViewPr snapToGrid="0">
      <p:cViewPr>
        <p:scale>
          <a:sx n="100" d="100"/>
          <a:sy n="100" d="100"/>
        </p:scale>
        <p:origin x="1482" y="4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같은 조건의 사람들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경제적 안정성</c:v>
                </c:pt>
                <c:pt idx="1">
                  <c:v>자기계발 활동</c:v>
                </c:pt>
                <c:pt idx="2">
                  <c:v>신체적 활동</c:v>
                </c:pt>
                <c:pt idx="3">
                  <c:v>여가 활동</c:v>
                </c:pt>
                <c:pt idx="4">
                  <c:v>사회적 관계</c:v>
                </c:pt>
                <c:pt idx="5">
                  <c:v>가족 관계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3</c:v>
                </c:pt>
                <c:pt idx="1">
                  <c:v>4</c:v>
                </c:pt>
                <c:pt idx="2">
                  <c:v>2</c:v>
                </c:pt>
                <c:pt idx="3">
                  <c:v>2</c:v>
                </c:pt>
                <c:pt idx="4">
                  <c:v>4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6C1-4A60-9C8B-681AF9663F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917607887"/>
        <c:axId val="917614959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나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75000"/>
                </a:schemeClr>
              </a:solidFill>
              <a:ln w="9525">
                <a:solidFill>
                  <a:schemeClr val="accent5">
                    <a:lumMod val="60000"/>
                    <a:lumOff val="40000"/>
                  </a:schemeClr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경제적 안정성</c:v>
                </c:pt>
                <c:pt idx="1">
                  <c:v>자기계발 활동</c:v>
                </c:pt>
                <c:pt idx="2">
                  <c:v>신체적 활동</c:v>
                </c:pt>
                <c:pt idx="3">
                  <c:v>여가 활동</c:v>
                </c:pt>
                <c:pt idx="4">
                  <c:v>사회적 관계</c:v>
                </c:pt>
                <c:pt idx="5">
                  <c:v>가족 관계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5</c:v>
                </c:pt>
                <c:pt idx="3">
                  <c:v>3</c:v>
                </c:pt>
                <c:pt idx="4">
                  <c:v>2</c:v>
                </c:pt>
                <c:pt idx="5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6C1-4A60-9C8B-681AF9663F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17607887"/>
        <c:axId val="917614959"/>
      </c:lineChart>
      <c:catAx>
        <c:axId val="9176078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-1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G마켓 산스 Medium" panose="02000000000000000000" pitchFamily="50" charset="-127"/>
                <a:cs typeface="+mn-cs"/>
              </a:defRPr>
            </a:pPr>
            <a:endParaRPr lang="ko-KR"/>
          </a:p>
        </c:txPr>
        <c:crossAx val="917614959"/>
        <c:crosses val="autoZero"/>
        <c:auto val="1"/>
        <c:lblAlgn val="ctr"/>
        <c:lblOffset val="100"/>
        <c:noMultiLvlLbl val="0"/>
      </c:catAx>
      <c:valAx>
        <c:axId val="91761495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bg1">
                <a:lumMod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G마켓 산스 Medium" panose="02000000000000000000" pitchFamily="50" charset="-127"/>
                <a:cs typeface="+mn-cs"/>
              </a:defRPr>
            </a:pPr>
            <a:endParaRPr lang="ko-KR"/>
          </a:p>
        </c:txPr>
        <c:crossAx val="9176078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G마켓 산스 Medium" panose="020000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혼인율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29E-46BD-A5FA-05F9512E2BB4}"/>
              </c:ext>
            </c:extLst>
          </c:dPt>
          <c:dPt>
            <c:idx val="1"/>
            <c:bubble3D val="0"/>
            <c:spPr>
              <a:solidFill>
                <a:schemeClr val="accent5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29E-46BD-A5FA-05F9512E2BB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미혼</c:v>
                </c:pt>
                <c:pt idx="1">
                  <c:v>기혼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29E-46BD-A5FA-05F9512E2BB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혼인율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EF8-4A58-96D5-045699575715}"/>
              </c:ext>
            </c:extLst>
          </c:dPt>
          <c:dPt>
            <c:idx val="1"/>
            <c:bubble3D val="0"/>
            <c:spPr>
              <a:solidFill>
                <a:schemeClr val="accent4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EF8-4A58-96D5-04569957571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미혼</c:v>
                </c:pt>
                <c:pt idx="1">
                  <c:v>기혼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EF8-4A58-96D5-045699575715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EDD0B-2625-497C-B4B4-66E92496A6AF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40DBE2-E3D4-4AE8-9D8D-BD08E9D09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837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3613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2212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1365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728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316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404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697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303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5002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180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7063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972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5A411-A3DC-4898-A910-521334FEA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D40613-309F-4670-8124-418C87E8A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9F4BA2-E92C-4C6C-9C0A-EB3195E71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A481EB-D810-4865-8DBE-5686526C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95F5C0-3F42-4B71-8B37-ADEAEA264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46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BC6CF-2757-44CD-9767-AF23B7834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43E21E-5D24-48C5-8511-906FB8D14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FA61E7-1847-4D20-8337-5D766AB26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469C9D-5E85-4476-BD08-0CFE1F6DB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BA28FE-DF15-4978-82E6-C0F5FDEFC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972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204142-92CA-4450-B3C5-00750C8283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CE7797-B13B-4990-BF6E-D8EE07837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3114EC-3A40-46FF-AF66-A44F9A243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A7F9AF-EC02-4DCD-80D9-B23DF2A9D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C64819-9148-4F08-9544-7708D150F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425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5B8729-1F25-405D-BEA7-ED863D545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5990B6-3CCB-485E-AEF3-65656CE3C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34AA59-50FE-4F5B-A703-51D14EF91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D3A4A2-C40C-4E32-AAB5-31861825D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5E8B8F-EDDE-4806-BBD5-C4BD8AE8C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803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8A1D6-8200-461C-A048-882033CE0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308F01-35DE-4CDB-BF21-4C6B281C2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ACD040-05F4-4087-8F74-97458F840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27265B-3130-425D-85A8-EA2488C73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AA043F-D84A-4E4E-BE1D-AC88CB40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01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4DCF7-D3A5-4600-B63D-0CD781D05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C7A66B-85C9-42CD-99E0-5531770B5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24EAD2-C519-4F79-8327-1EB6019D8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EB495E-92AA-4BC8-950B-7DB398953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3A8A20-508F-4D50-843B-4FE999492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E2915E-5031-4A0C-B8A0-FF41C14B6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956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606067-4B8A-4DD6-9E48-CFD5C6721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376685-9F5D-4CDF-A849-CE0A77491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127400-247C-4CC8-816D-A88B54791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21DB05-728D-4394-8ACC-FB7B9350E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D1C03D4-7B7F-46CC-9287-55416CF5EE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836219-400E-4301-971E-F9845237A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C84B7B-8109-4831-AB7D-21DFB6025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756E1AD-9D88-432A-8498-DC7BD0DA5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646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81679-BB94-4C54-ABD1-9341BE62E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1149F68-3605-4F84-8DDB-9E1BA6089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A28A874-A6BA-42BD-81E2-24C0967CB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F5DB10-0CB1-42E1-9547-1F94D01CB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93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5C96AC1-69A9-44B9-96FB-2371D0220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BEC9C0-47C2-4E9D-B5A9-C75E36CA0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434790-3349-48F3-AA04-BF3145F51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669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8AF2F3-DAB9-4EFE-9680-0ECD3501F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A8C04D-07C6-4913-9C50-BFA0C0194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1E8C0F-5E96-46A1-B0F4-8F71ACB8D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F1C511-CFDB-4565-B619-58DE4BCC4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9A8D98-625A-4473-B661-62B81FDAB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25EB65-D770-4D8E-822A-09A7D6151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17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78AE3-F489-4C25-8BE8-B64548DDC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23DBD70-8408-43A4-9FCA-770965170E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AF2C0F-715D-4D28-9674-54BD93528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054D93-E19F-4A7D-9790-92621313C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45ADA4-B87D-4BBB-938D-53542B522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65ABF-EBD7-419E-9B59-483366AC7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257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717FAC-FBC5-4385-B4B3-936A63017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BC7430-7920-4BAC-AD85-E4C06417E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FEFB06-6CA7-4EF2-A608-76507C22B6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1FC2D-F0DF-4219-BE71-D54D514826A2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F85AA7-CCB6-4AA7-8361-B0E1E76F3F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256401-2E05-457B-9824-3B153E34C3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177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13.png"/><Relationship Id="rId4" Type="http://schemas.openxmlformats.org/officeDocument/2006/relationships/image" Target="../media/image1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15.png"/><Relationship Id="rId4" Type="http://schemas.openxmlformats.org/officeDocument/2006/relationships/image" Target="../media/image1.pn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chart" Target="../charts/chart3.xml"/><Relationship Id="rId4" Type="http://schemas.openxmlformats.org/officeDocument/2006/relationships/image" Target="../media/image1.png"/><Relationship Id="rId9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8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7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F3177B77-AFF2-4B6B-B878-B1F8AA3D38D2}"/>
              </a:ext>
            </a:extLst>
          </p:cNvPr>
          <p:cNvSpPr/>
          <p:nvPr/>
        </p:nvSpPr>
        <p:spPr>
          <a:xfrm>
            <a:off x="3659470" y="1992229"/>
            <a:ext cx="416386" cy="416386"/>
          </a:xfrm>
          <a:prstGeom prst="rect">
            <a:avLst/>
          </a:prstGeom>
          <a:solidFill>
            <a:srgbClr val="186D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BD47DB-FE32-4A32-860D-D64200443C73}"/>
              </a:ext>
            </a:extLst>
          </p:cNvPr>
          <p:cNvSpPr txBox="1"/>
          <p:nvPr/>
        </p:nvSpPr>
        <p:spPr>
          <a:xfrm>
            <a:off x="3759463" y="1699158"/>
            <a:ext cx="4652236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MZ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세대 분석서비스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algn="ct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나는 어떤 </a:t>
            </a:r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MZ</a:t>
            </a:r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일까</a:t>
            </a:r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?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86A049-C8A0-442E-B756-1EC9F54E35CB}"/>
              </a:ext>
            </a:extLst>
          </p:cNvPr>
          <p:cNvSpPr txBox="1"/>
          <p:nvPr/>
        </p:nvSpPr>
        <p:spPr>
          <a:xfrm>
            <a:off x="5500324" y="2812425"/>
            <a:ext cx="11705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595959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화면설계서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03E54E-11B3-4CF2-9BAC-ACDA5620E307}"/>
              </a:ext>
            </a:extLst>
          </p:cNvPr>
          <p:cNvSpPr txBox="1"/>
          <p:nvPr/>
        </p:nvSpPr>
        <p:spPr>
          <a:xfrm>
            <a:off x="2495383" y="4436153"/>
            <a:ext cx="7409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History</a:t>
            </a: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074F4814-E75D-4F1A-909B-3313FBB69E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729604"/>
              </p:ext>
            </p:extLst>
          </p:nvPr>
        </p:nvGraphicFramePr>
        <p:xfrm>
          <a:off x="2502179" y="4697763"/>
          <a:ext cx="7194438" cy="1226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8146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39814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2398146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</a:tblGrid>
              <a:tr h="30332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업데이트 일자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문서버전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내용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0789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23.05.31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ver0.1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화면설계서 초안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0789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23.06.02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ver0.2</a:t>
                      </a:r>
                      <a:r>
                        <a:rPr lang="ko-KR" altLang="en-US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화면설계 수정안</a:t>
                      </a:r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_1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959827"/>
                  </a:ext>
                </a:extLst>
              </a:tr>
              <a:tr h="30789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23.06.09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ver1.0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화면설계서 최종안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881161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B5AA9B80-69C9-4C2D-AE9C-E4444523BD5A}"/>
              </a:ext>
            </a:extLst>
          </p:cNvPr>
          <p:cNvGrpSpPr/>
          <p:nvPr/>
        </p:nvGrpSpPr>
        <p:grpSpPr>
          <a:xfrm>
            <a:off x="10251256" y="3558118"/>
            <a:ext cx="1353256" cy="724448"/>
            <a:chOff x="9352163" y="3558118"/>
            <a:chExt cx="1353256" cy="72444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28B669D-62CB-4A58-90C3-67BBF6C732F4}"/>
                </a:ext>
              </a:extLst>
            </p:cNvPr>
            <p:cNvSpPr txBox="1"/>
            <p:nvPr/>
          </p:nvSpPr>
          <p:spPr>
            <a:xfrm>
              <a:off x="10071912" y="3799062"/>
              <a:ext cx="63350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1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조 민정</a:t>
              </a:r>
              <a:endParaRPr lang="ko-KR" altLang="en-US" sz="11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2191FD6-45B1-4D3C-ACDA-078AFBC62349}"/>
                </a:ext>
              </a:extLst>
            </p:cNvPr>
            <p:cNvSpPr txBox="1"/>
            <p:nvPr/>
          </p:nvSpPr>
          <p:spPr>
            <a:xfrm>
              <a:off x="9417887" y="4020956"/>
              <a:ext cx="12875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1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문서번호</a:t>
              </a:r>
              <a:r>
                <a:rPr lang="en-US" altLang="ko-KR" sz="11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: </a:t>
              </a:r>
              <a:r>
                <a:rPr lang="en-US" altLang="ko-KR" sz="11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ver1.0</a:t>
              </a:r>
              <a:endParaRPr lang="ko-KR" altLang="en-US" sz="11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28B669D-62CB-4A58-90C3-67BBF6C732F4}"/>
                </a:ext>
              </a:extLst>
            </p:cNvPr>
            <p:cNvSpPr txBox="1"/>
            <p:nvPr/>
          </p:nvSpPr>
          <p:spPr>
            <a:xfrm>
              <a:off x="9352163" y="3558118"/>
              <a:ext cx="13532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100" dirty="0" err="1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DreamCatcher</a:t>
              </a:r>
              <a:endParaRPr lang="ko-KR" altLang="en-US" sz="11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286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그룹 73"/>
          <p:cNvGrpSpPr/>
          <p:nvPr/>
        </p:nvGrpSpPr>
        <p:grpSpPr>
          <a:xfrm>
            <a:off x="63500" y="1768200"/>
            <a:ext cx="1726858" cy="5019949"/>
            <a:chOff x="63500" y="1768200"/>
            <a:chExt cx="1726858" cy="5019949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ABCA9687-AEF0-4401-9C67-F669F4238B19}"/>
                </a:ext>
              </a:extLst>
            </p:cNvPr>
            <p:cNvSpPr/>
            <p:nvPr/>
          </p:nvSpPr>
          <p:spPr>
            <a:xfrm>
              <a:off x="74111" y="1768200"/>
              <a:ext cx="1588921" cy="46726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50" dirty="0">
                <a:solidFill>
                  <a:srgbClr val="186DDF"/>
                </a:solidFill>
              </a:endParaRPr>
            </a:p>
          </p:txBody>
        </p:sp>
        <p:grpSp>
          <p:nvGrpSpPr>
            <p:cNvPr id="79" name="그룹 78"/>
            <p:cNvGrpSpPr/>
            <p:nvPr/>
          </p:nvGrpSpPr>
          <p:grpSpPr>
            <a:xfrm>
              <a:off x="1664358" y="2106473"/>
              <a:ext cx="126000" cy="4681676"/>
              <a:chOff x="1641498" y="2106473"/>
              <a:chExt cx="126000" cy="4681676"/>
            </a:xfrm>
          </p:grpSpPr>
          <p:cxnSp>
            <p:nvCxnSpPr>
              <p:cNvPr id="99" name="직선 연결선 98">
                <a:extLst>
                  <a:ext uri="{FF2B5EF4-FFF2-40B4-BE49-F238E27FC236}">
                    <a16:creationId xmlns:a16="http://schemas.microsoft.com/office/drawing/2014/main" id="{E7B0A313-D507-427C-BE5F-3F67BDE3EB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1498" y="2106473"/>
                <a:ext cx="0" cy="467205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E0C42DD0-2B0C-4AE1-B351-DE8D51476A24}"/>
                  </a:ext>
                </a:extLst>
              </p:cNvPr>
              <p:cNvSpPr/>
              <p:nvPr/>
            </p:nvSpPr>
            <p:spPr>
              <a:xfrm>
                <a:off x="1641498" y="2114143"/>
                <a:ext cx="126000" cy="4674006"/>
              </a:xfrm>
              <a:prstGeom prst="rect">
                <a:avLst/>
              </a:prstGeom>
              <a:solidFill>
                <a:srgbClr val="F1F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50"/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BDD2345D-DDBA-4011-9A76-BC8776A70FE0}"/>
                  </a:ext>
                </a:extLst>
              </p:cNvPr>
              <p:cNvSpPr/>
              <p:nvPr/>
            </p:nvSpPr>
            <p:spPr>
              <a:xfrm>
                <a:off x="1660394" y="2229672"/>
                <a:ext cx="89256" cy="3013754"/>
              </a:xfrm>
              <a:prstGeom prst="rect">
                <a:avLst/>
              </a:prstGeom>
              <a:solidFill>
                <a:srgbClr val="C1C1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50" dirty="0"/>
              </a:p>
            </p:txBody>
          </p:sp>
          <p:sp>
            <p:nvSpPr>
              <p:cNvPr id="102" name="이등변 삼각형 101">
                <a:extLst>
                  <a:ext uri="{FF2B5EF4-FFF2-40B4-BE49-F238E27FC236}">
                    <a16:creationId xmlns:a16="http://schemas.microsoft.com/office/drawing/2014/main" id="{CDBD9778-6225-4FDC-80D5-A73FC827C781}"/>
                  </a:ext>
                </a:extLst>
              </p:cNvPr>
              <p:cNvSpPr/>
              <p:nvPr/>
            </p:nvSpPr>
            <p:spPr>
              <a:xfrm>
                <a:off x="1674351" y="2148467"/>
                <a:ext cx="60295" cy="40580"/>
              </a:xfrm>
              <a:prstGeom prst="triangle">
                <a:avLst/>
              </a:prstGeom>
              <a:solidFill>
                <a:srgbClr val="A3A3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50"/>
              </a:p>
            </p:txBody>
          </p:sp>
          <p:sp>
            <p:nvSpPr>
              <p:cNvPr id="103" name="이등변 삼각형 102">
                <a:extLst>
                  <a:ext uri="{FF2B5EF4-FFF2-40B4-BE49-F238E27FC236}">
                    <a16:creationId xmlns:a16="http://schemas.microsoft.com/office/drawing/2014/main" id="{0A8343D3-CA2E-464C-8A05-8B5D242B6603}"/>
                  </a:ext>
                </a:extLst>
              </p:cNvPr>
              <p:cNvSpPr/>
              <p:nvPr/>
            </p:nvSpPr>
            <p:spPr>
              <a:xfrm rot="10800000">
                <a:off x="1674351" y="6697329"/>
                <a:ext cx="60295" cy="40580"/>
              </a:xfrm>
              <a:prstGeom prst="triangle">
                <a:avLst/>
              </a:prstGeom>
              <a:solidFill>
                <a:srgbClr val="A3A3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</p:grp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1E360A60-D622-4C66-A798-6554615C15ED}"/>
                </a:ext>
              </a:extLst>
            </p:cNvPr>
            <p:cNvCxnSpPr>
              <a:cxnSpLocks/>
            </p:cNvCxnSpPr>
            <p:nvPr/>
          </p:nvCxnSpPr>
          <p:spPr>
            <a:xfrm>
              <a:off x="63500" y="2721087"/>
              <a:ext cx="157799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10833" y="2265954"/>
              <a:ext cx="1534527" cy="3497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비교 분석 하고자 하는 항목을</a:t>
              </a:r>
              <a:endPara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선택해 주세요</a:t>
              </a:r>
              <a:endParaRPr lang="en-US" altLang="ko-KR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grpSp>
          <p:nvGrpSpPr>
            <p:cNvPr id="82" name="그룹 81"/>
            <p:cNvGrpSpPr/>
            <p:nvPr/>
          </p:nvGrpSpPr>
          <p:grpSpPr>
            <a:xfrm>
              <a:off x="109144" y="2822149"/>
              <a:ext cx="1534527" cy="2079217"/>
              <a:chOff x="109144" y="2793574"/>
              <a:chExt cx="1534527" cy="2079217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3213458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연령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3577621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학력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3941784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거주지역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4325404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취업여부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4689567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삶의 만족도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97" name="모서리가 둥근 직사각형 96"/>
              <p:cNvSpPr/>
              <p:nvPr/>
            </p:nvSpPr>
            <p:spPr>
              <a:xfrm>
                <a:off x="239894" y="2793574"/>
                <a:ext cx="1273026" cy="291450"/>
              </a:xfrm>
              <a:prstGeom prst="roundRect">
                <a:avLst/>
              </a:prstGeom>
              <a:solidFill>
                <a:srgbClr val="E6ED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2856915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rgbClr val="000D26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성별</a:t>
                </a:r>
                <a:endParaRPr lang="en-US" altLang="ko-KR" sz="1100" dirty="0">
                  <a:solidFill>
                    <a:srgbClr val="000D26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96666" y="6425313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조회</a:t>
              </a:r>
              <a:endParaRPr lang="en-US" altLang="ko-KR" sz="10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FA10B4F7-2D0A-4A3A-917A-627C55CC0A44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0E3EE5B5-98F7-4172-BD9B-634FF906B0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584447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비교분석 페이지 </a:t>
                      </a:r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3</a:t>
                      </a:r>
                      <a:endParaRPr lang="en-US" altLang="ko-KR" sz="900" b="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11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비교분석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020828"/>
              </p:ext>
            </p:extLst>
          </p:nvPr>
        </p:nvGraphicFramePr>
        <p:xfrm>
          <a:off x="8840764" y="711200"/>
          <a:ext cx="3287735" cy="1443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취업률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결과 출력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Bar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그래프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많은 비율을 차지하는 항목과 수치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고용형태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정규직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비정규직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결과 출력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Line</a:t>
                      </a: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그래프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많은 비율을 차지하는 항목과 수치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421509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655AAF-4D07-4FFE-BC2F-E58BACC5063D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2F85B7CE-E4BE-498A-9547-2F8A67412C76}"/>
              </a:ext>
            </a:extLst>
          </p:cNvPr>
          <p:cNvSpPr/>
          <p:nvPr/>
        </p:nvSpPr>
        <p:spPr>
          <a:xfrm>
            <a:off x="8660975" y="3458327"/>
            <a:ext cx="89256" cy="3184886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B9F18FFC-1113-46FF-BEB4-C00950215A5A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F4759766-08F1-45F6-9E2D-954484A892C1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714D9E7-16A3-45C9-B773-40C84CB15808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135" name="그림 134">
              <a:extLst>
                <a:ext uri="{FF2B5EF4-FFF2-40B4-BE49-F238E27FC236}">
                  <a16:creationId xmlns:a16="http://schemas.microsoft.com/office/drawing/2014/main" id="{2C27D831-4474-44C5-A492-AF3B0392C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53E1A1CB-1B9A-4257-AED8-B2626F958964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1E9BC7CB-4CCD-4841-B838-46356D10FFEF}"/>
              </a:ext>
            </a:extLst>
          </p:cNvPr>
          <p:cNvSpPr txBox="1"/>
          <p:nvPr/>
        </p:nvSpPr>
        <p:spPr>
          <a:xfrm>
            <a:off x="1877998" y="2484011"/>
            <a:ext cx="24228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취업률</a:t>
            </a:r>
            <a:endParaRPr lang="en-US" altLang="ko-KR" sz="12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E9BC7CB-4CCD-4841-B838-46356D10FFEF}"/>
              </a:ext>
            </a:extLst>
          </p:cNvPr>
          <p:cNvSpPr txBox="1"/>
          <p:nvPr/>
        </p:nvSpPr>
        <p:spPr>
          <a:xfrm>
            <a:off x="5260038" y="2490966"/>
            <a:ext cx="24228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고용형태</a:t>
            </a:r>
            <a:endParaRPr lang="en-US" altLang="ko-KR" sz="12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1E9BC7CB-4CCD-4841-B838-46356D10FFEF}"/>
              </a:ext>
            </a:extLst>
          </p:cNvPr>
          <p:cNvSpPr txBox="1"/>
          <p:nvPr/>
        </p:nvSpPr>
        <p:spPr>
          <a:xfrm>
            <a:off x="7200342" y="5380409"/>
            <a:ext cx="137617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※ </a:t>
            </a:r>
            <a:r>
              <a:rPr lang="ko-KR" altLang="en-US" sz="700" dirty="0">
                <a:solidFill>
                  <a:schemeClr val="bg2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해당 데이터는 예시입니다</a:t>
            </a:r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en-US" altLang="ko-KR" sz="700" dirty="0">
              <a:solidFill>
                <a:schemeClr val="bg2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1E9BC7CB-4CCD-4841-B838-46356D10FFEF}"/>
              </a:ext>
            </a:extLst>
          </p:cNvPr>
          <p:cNvSpPr txBox="1"/>
          <p:nvPr/>
        </p:nvSpPr>
        <p:spPr>
          <a:xfrm>
            <a:off x="4650164" y="2620550"/>
            <a:ext cx="60987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dirty="0">
                <a:solidFill>
                  <a:schemeClr val="bg2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단위 </a:t>
            </a:r>
            <a:r>
              <a:rPr lang="en-US" altLang="ko-KR" sz="600" dirty="0">
                <a:solidFill>
                  <a:schemeClr val="bg2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: %</a:t>
            </a:r>
            <a:endParaRPr lang="en-US" altLang="ko-KR" sz="600" dirty="0">
              <a:solidFill>
                <a:schemeClr val="bg2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66" name="타원 365">
            <a:extLst>
              <a:ext uri="{FF2B5EF4-FFF2-40B4-BE49-F238E27FC236}">
                <a16:creationId xmlns:a16="http://schemas.microsoft.com/office/drawing/2014/main" id="{CA01C018-935F-4CDA-BE75-F7D1B4853B3F}"/>
              </a:ext>
            </a:extLst>
          </p:cNvPr>
          <p:cNvSpPr/>
          <p:nvPr/>
        </p:nvSpPr>
        <p:spPr>
          <a:xfrm>
            <a:off x="1807592" y="2299497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67" name="타원 366">
            <a:extLst>
              <a:ext uri="{FF2B5EF4-FFF2-40B4-BE49-F238E27FC236}">
                <a16:creationId xmlns:a16="http://schemas.microsoft.com/office/drawing/2014/main" id="{CA01C018-935F-4CDA-BE75-F7D1B4853B3F}"/>
              </a:ext>
            </a:extLst>
          </p:cNvPr>
          <p:cNvSpPr/>
          <p:nvPr/>
        </p:nvSpPr>
        <p:spPr>
          <a:xfrm>
            <a:off x="5199214" y="2242507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1978314" y="2781405"/>
            <a:ext cx="3136014" cy="25456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5331114" y="2781405"/>
            <a:ext cx="3136014" cy="25456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5050979-53A4-4523-ABEB-B71A401DF8E5}"/>
              </a:ext>
            </a:extLst>
          </p:cNvPr>
          <p:cNvSpPr txBox="1"/>
          <p:nvPr/>
        </p:nvSpPr>
        <p:spPr>
          <a:xfrm>
            <a:off x="2229658" y="4533536"/>
            <a:ext cx="26809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남성</a:t>
            </a:r>
            <a:r>
              <a:rPr lang="en-US" altLang="ko-KR" sz="1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1200" dirty="0" smtClean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취업</a:t>
            </a:r>
            <a:r>
              <a:rPr lang="ko-KR" altLang="en-US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12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52</a:t>
            </a:r>
            <a:r>
              <a:rPr lang="en-US" altLang="ko-KR" sz="9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%</a:t>
            </a:r>
            <a:endParaRPr lang="en-US" altLang="ko-KR" sz="9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5050979-53A4-4523-ABEB-B71A401DF8E5}"/>
              </a:ext>
            </a:extLst>
          </p:cNvPr>
          <p:cNvSpPr txBox="1"/>
          <p:nvPr/>
        </p:nvSpPr>
        <p:spPr>
          <a:xfrm>
            <a:off x="2231248" y="4853912"/>
            <a:ext cx="2433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여성</a:t>
            </a:r>
            <a:r>
              <a:rPr lang="en-US" altLang="ko-KR" sz="1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1200" dirty="0" smtClean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취업</a:t>
            </a:r>
            <a:r>
              <a:rPr lang="ko-KR" altLang="en-US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12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53</a:t>
            </a:r>
            <a:r>
              <a:rPr lang="en-US" altLang="ko-KR" sz="9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%</a:t>
            </a:r>
            <a:endParaRPr lang="en-US" altLang="ko-KR" sz="9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5050979-53A4-4523-ABEB-B71A401DF8E5}"/>
              </a:ext>
            </a:extLst>
          </p:cNvPr>
          <p:cNvSpPr txBox="1"/>
          <p:nvPr/>
        </p:nvSpPr>
        <p:spPr>
          <a:xfrm>
            <a:off x="5572933" y="4533536"/>
            <a:ext cx="26809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남성</a:t>
            </a:r>
            <a:r>
              <a:rPr lang="en-US" altLang="ko-KR" sz="1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1200" dirty="0" smtClean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정규직</a:t>
            </a:r>
            <a:r>
              <a:rPr lang="ko-KR" altLang="en-US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12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70</a:t>
            </a:r>
            <a:r>
              <a:rPr lang="en-US" altLang="ko-KR" sz="9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%</a:t>
            </a:r>
            <a:endParaRPr lang="en-US" altLang="ko-KR" sz="9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5050979-53A4-4523-ABEB-B71A401DF8E5}"/>
              </a:ext>
            </a:extLst>
          </p:cNvPr>
          <p:cNvSpPr txBox="1"/>
          <p:nvPr/>
        </p:nvSpPr>
        <p:spPr>
          <a:xfrm>
            <a:off x="5574523" y="4853912"/>
            <a:ext cx="2433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여성</a:t>
            </a:r>
            <a:r>
              <a:rPr lang="en-US" altLang="ko-KR" sz="1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1200" dirty="0" smtClean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정규직</a:t>
            </a:r>
            <a:r>
              <a:rPr lang="ko-KR" altLang="en-US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12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65</a:t>
            </a:r>
            <a:r>
              <a:rPr lang="en-US" altLang="ko-KR" sz="9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%</a:t>
            </a:r>
            <a:endParaRPr lang="en-US" altLang="ko-KR" sz="9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E9BC7CB-4CCD-4841-B838-46356D10FFEF}"/>
              </a:ext>
            </a:extLst>
          </p:cNvPr>
          <p:cNvSpPr txBox="1"/>
          <p:nvPr/>
        </p:nvSpPr>
        <p:spPr>
          <a:xfrm>
            <a:off x="8028364" y="2620550"/>
            <a:ext cx="60987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dirty="0">
                <a:solidFill>
                  <a:schemeClr val="bg2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단위 </a:t>
            </a:r>
            <a:r>
              <a:rPr lang="en-US" altLang="ko-KR" sz="600" dirty="0">
                <a:solidFill>
                  <a:schemeClr val="bg2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: %</a:t>
            </a:r>
            <a:endParaRPr lang="en-US" altLang="ko-KR" sz="600" dirty="0">
              <a:solidFill>
                <a:schemeClr val="bg2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84639" y="3083444"/>
            <a:ext cx="2725930" cy="141195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66319" y="3030715"/>
            <a:ext cx="2678113" cy="1418868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DC5917E0-9189-44AA-B4B8-DA8ECCEB3F9B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smtClean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문의게시판</a:t>
            </a:r>
            <a:endParaRPr lang="ko-KR" altLang="en-US" sz="1050" dirty="0">
              <a:solidFill>
                <a:schemeClr val="bg2">
                  <a:lumMod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209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그룹 80"/>
          <p:cNvGrpSpPr/>
          <p:nvPr/>
        </p:nvGrpSpPr>
        <p:grpSpPr>
          <a:xfrm>
            <a:off x="63500" y="1768200"/>
            <a:ext cx="1726858" cy="5019949"/>
            <a:chOff x="63500" y="1768200"/>
            <a:chExt cx="1726858" cy="5019949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ABCA9687-AEF0-4401-9C67-F669F4238B19}"/>
                </a:ext>
              </a:extLst>
            </p:cNvPr>
            <p:cNvSpPr/>
            <p:nvPr/>
          </p:nvSpPr>
          <p:spPr>
            <a:xfrm>
              <a:off x="74111" y="1768200"/>
              <a:ext cx="1588921" cy="46726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50" dirty="0">
                <a:solidFill>
                  <a:srgbClr val="186DDF"/>
                </a:solidFill>
              </a:endParaRPr>
            </a:p>
          </p:txBody>
        </p:sp>
        <p:grpSp>
          <p:nvGrpSpPr>
            <p:cNvPr id="85" name="그룹 84"/>
            <p:cNvGrpSpPr/>
            <p:nvPr/>
          </p:nvGrpSpPr>
          <p:grpSpPr>
            <a:xfrm>
              <a:off x="1664358" y="2106473"/>
              <a:ext cx="126000" cy="4681676"/>
              <a:chOff x="1641498" y="2106473"/>
              <a:chExt cx="126000" cy="4681676"/>
            </a:xfrm>
          </p:grpSpPr>
          <p:cxnSp>
            <p:nvCxnSpPr>
              <p:cNvPr id="102" name="직선 연결선 101">
                <a:extLst>
                  <a:ext uri="{FF2B5EF4-FFF2-40B4-BE49-F238E27FC236}">
                    <a16:creationId xmlns:a16="http://schemas.microsoft.com/office/drawing/2014/main" id="{E7B0A313-D507-427C-BE5F-3F67BDE3EB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1498" y="2106473"/>
                <a:ext cx="0" cy="467205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E0C42DD0-2B0C-4AE1-B351-DE8D51476A24}"/>
                  </a:ext>
                </a:extLst>
              </p:cNvPr>
              <p:cNvSpPr/>
              <p:nvPr/>
            </p:nvSpPr>
            <p:spPr>
              <a:xfrm>
                <a:off x="1641498" y="2114143"/>
                <a:ext cx="126000" cy="4674006"/>
              </a:xfrm>
              <a:prstGeom prst="rect">
                <a:avLst/>
              </a:prstGeom>
              <a:solidFill>
                <a:srgbClr val="F1F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50"/>
              </a:p>
            </p:txBody>
          </p: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BDD2345D-DDBA-4011-9A76-BC8776A70FE0}"/>
                  </a:ext>
                </a:extLst>
              </p:cNvPr>
              <p:cNvSpPr/>
              <p:nvPr/>
            </p:nvSpPr>
            <p:spPr>
              <a:xfrm>
                <a:off x="1660394" y="2229672"/>
                <a:ext cx="89256" cy="3013754"/>
              </a:xfrm>
              <a:prstGeom prst="rect">
                <a:avLst/>
              </a:prstGeom>
              <a:solidFill>
                <a:srgbClr val="C1C1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50" dirty="0"/>
              </a:p>
            </p:txBody>
          </p:sp>
          <p:sp>
            <p:nvSpPr>
              <p:cNvPr id="105" name="이등변 삼각형 104">
                <a:extLst>
                  <a:ext uri="{FF2B5EF4-FFF2-40B4-BE49-F238E27FC236}">
                    <a16:creationId xmlns:a16="http://schemas.microsoft.com/office/drawing/2014/main" id="{CDBD9778-6225-4FDC-80D5-A73FC827C781}"/>
                  </a:ext>
                </a:extLst>
              </p:cNvPr>
              <p:cNvSpPr/>
              <p:nvPr/>
            </p:nvSpPr>
            <p:spPr>
              <a:xfrm>
                <a:off x="1674351" y="2148467"/>
                <a:ext cx="60295" cy="40580"/>
              </a:xfrm>
              <a:prstGeom prst="triangle">
                <a:avLst/>
              </a:prstGeom>
              <a:solidFill>
                <a:srgbClr val="A3A3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50"/>
              </a:p>
            </p:txBody>
          </p:sp>
          <p:sp>
            <p:nvSpPr>
              <p:cNvPr id="106" name="이등변 삼각형 105">
                <a:extLst>
                  <a:ext uri="{FF2B5EF4-FFF2-40B4-BE49-F238E27FC236}">
                    <a16:creationId xmlns:a16="http://schemas.microsoft.com/office/drawing/2014/main" id="{0A8343D3-CA2E-464C-8A05-8B5D242B6603}"/>
                  </a:ext>
                </a:extLst>
              </p:cNvPr>
              <p:cNvSpPr/>
              <p:nvPr/>
            </p:nvSpPr>
            <p:spPr>
              <a:xfrm rot="10800000">
                <a:off x="1674351" y="6697329"/>
                <a:ext cx="60295" cy="40580"/>
              </a:xfrm>
              <a:prstGeom prst="triangle">
                <a:avLst/>
              </a:prstGeom>
              <a:solidFill>
                <a:srgbClr val="A3A3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</p:grp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1E360A60-D622-4C66-A798-6554615C15ED}"/>
                </a:ext>
              </a:extLst>
            </p:cNvPr>
            <p:cNvCxnSpPr>
              <a:cxnSpLocks/>
            </p:cNvCxnSpPr>
            <p:nvPr/>
          </p:nvCxnSpPr>
          <p:spPr>
            <a:xfrm>
              <a:off x="63500" y="2721087"/>
              <a:ext cx="157799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10833" y="2265954"/>
              <a:ext cx="1534527" cy="3497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비교 분석 하고자 하는 항목을</a:t>
              </a:r>
              <a:endPara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선택해 주세요</a:t>
              </a:r>
              <a:endParaRPr lang="en-US" altLang="ko-KR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grpSp>
          <p:nvGrpSpPr>
            <p:cNvPr id="88" name="그룹 87"/>
            <p:cNvGrpSpPr/>
            <p:nvPr/>
          </p:nvGrpSpPr>
          <p:grpSpPr>
            <a:xfrm>
              <a:off x="109144" y="2822149"/>
              <a:ext cx="1534527" cy="2079217"/>
              <a:chOff x="109144" y="2793574"/>
              <a:chExt cx="1534527" cy="2079217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3213458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연령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3577621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학력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3941784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거주지역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4325404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취업여부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4689567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삶의 만족도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00" name="모서리가 둥근 직사각형 99"/>
              <p:cNvSpPr/>
              <p:nvPr/>
            </p:nvSpPr>
            <p:spPr>
              <a:xfrm>
                <a:off x="239894" y="2793574"/>
                <a:ext cx="1273026" cy="291450"/>
              </a:xfrm>
              <a:prstGeom prst="roundRect">
                <a:avLst/>
              </a:prstGeom>
              <a:solidFill>
                <a:srgbClr val="E6ED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2856915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rgbClr val="000D26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성별</a:t>
                </a:r>
                <a:endParaRPr lang="en-US" altLang="ko-KR" sz="1100" dirty="0">
                  <a:solidFill>
                    <a:srgbClr val="000D26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96666" y="6425313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조회</a:t>
              </a:r>
              <a:endParaRPr lang="en-US" altLang="ko-KR" sz="10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FA10B4F7-2D0A-4A3A-917A-627C55CC0A44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0E3EE5B5-98F7-4172-BD9B-634FF906B0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77899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비교분석 페이지 </a:t>
                      </a:r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- 4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12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비교분석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746705"/>
              </p:ext>
            </p:extLst>
          </p:nvPr>
        </p:nvGraphicFramePr>
        <p:xfrm>
          <a:off x="8840764" y="711200"/>
          <a:ext cx="3287735" cy="1443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월 평균 임금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결과 출력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Bar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그래프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평균 수치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주 평균 근로시간 결과 출력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Bar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그래프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평균 수치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421509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655AAF-4D07-4FFE-BC2F-E58BACC5063D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2F85B7CE-E4BE-498A-9547-2F8A67412C76}"/>
              </a:ext>
            </a:extLst>
          </p:cNvPr>
          <p:cNvSpPr/>
          <p:nvPr/>
        </p:nvSpPr>
        <p:spPr>
          <a:xfrm>
            <a:off x="8660975" y="3458327"/>
            <a:ext cx="89256" cy="3184886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B9F18FFC-1113-46FF-BEB4-C00950215A5A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F4759766-08F1-45F6-9E2D-954484A892C1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714D9E7-16A3-45C9-B773-40C84CB15808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135" name="그림 134">
              <a:extLst>
                <a:ext uri="{FF2B5EF4-FFF2-40B4-BE49-F238E27FC236}">
                  <a16:creationId xmlns:a16="http://schemas.microsoft.com/office/drawing/2014/main" id="{2C27D831-4474-44C5-A492-AF3B0392C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53E1A1CB-1B9A-4257-AED8-B2626F958964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1E9BC7CB-4CCD-4841-B838-46356D10FFEF}"/>
              </a:ext>
            </a:extLst>
          </p:cNvPr>
          <p:cNvSpPr txBox="1"/>
          <p:nvPr/>
        </p:nvSpPr>
        <p:spPr>
          <a:xfrm>
            <a:off x="1877998" y="2484011"/>
            <a:ext cx="24228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월 평균 임금</a:t>
            </a:r>
            <a:endParaRPr lang="en-US" altLang="ko-KR" sz="12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E9BC7CB-4CCD-4841-B838-46356D10FFEF}"/>
              </a:ext>
            </a:extLst>
          </p:cNvPr>
          <p:cNvSpPr txBox="1"/>
          <p:nvPr/>
        </p:nvSpPr>
        <p:spPr>
          <a:xfrm>
            <a:off x="5260038" y="2490966"/>
            <a:ext cx="24228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 평균 근로시간</a:t>
            </a:r>
            <a:endParaRPr lang="en-US" altLang="ko-KR" sz="12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1E9BC7CB-4CCD-4841-B838-46356D10FFEF}"/>
              </a:ext>
            </a:extLst>
          </p:cNvPr>
          <p:cNvSpPr txBox="1"/>
          <p:nvPr/>
        </p:nvSpPr>
        <p:spPr>
          <a:xfrm>
            <a:off x="7200342" y="5380409"/>
            <a:ext cx="137617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※ </a:t>
            </a:r>
            <a:r>
              <a:rPr lang="ko-KR" altLang="en-US" sz="700" dirty="0">
                <a:solidFill>
                  <a:schemeClr val="bg2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해당 데이터는 예시입니다</a:t>
            </a:r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en-US" altLang="ko-KR" sz="700" dirty="0">
              <a:solidFill>
                <a:schemeClr val="bg2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1E9BC7CB-4CCD-4841-B838-46356D10FFEF}"/>
              </a:ext>
            </a:extLst>
          </p:cNvPr>
          <p:cNvSpPr txBox="1"/>
          <p:nvPr/>
        </p:nvSpPr>
        <p:spPr>
          <a:xfrm>
            <a:off x="4650164" y="2620550"/>
            <a:ext cx="60987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dirty="0">
                <a:solidFill>
                  <a:schemeClr val="bg2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단위 </a:t>
            </a:r>
            <a:r>
              <a:rPr lang="en-US" altLang="ko-KR" sz="600" dirty="0">
                <a:solidFill>
                  <a:schemeClr val="bg2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: </a:t>
            </a:r>
            <a:r>
              <a:rPr lang="ko-KR" altLang="en-US" sz="600" dirty="0" smtClean="0">
                <a:solidFill>
                  <a:schemeClr val="bg2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만원</a:t>
            </a:r>
            <a:endParaRPr lang="en-US" altLang="ko-KR" sz="600" dirty="0">
              <a:solidFill>
                <a:schemeClr val="bg2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66" name="타원 365">
            <a:extLst>
              <a:ext uri="{FF2B5EF4-FFF2-40B4-BE49-F238E27FC236}">
                <a16:creationId xmlns:a16="http://schemas.microsoft.com/office/drawing/2014/main" id="{CA01C018-935F-4CDA-BE75-F7D1B4853B3F}"/>
              </a:ext>
            </a:extLst>
          </p:cNvPr>
          <p:cNvSpPr/>
          <p:nvPr/>
        </p:nvSpPr>
        <p:spPr>
          <a:xfrm>
            <a:off x="1807592" y="2299497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67" name="타원 366">
            <a:extLst>
              <a:ext uri="{FF2B5EF4-FFF2-40B4-BE49-F238E27FC236}">
                <a16:creationId xmlns:a16="http://schemas.microsoft.com/office/drawing/2014/main" id="{CA01C018-935F-4CDA-BE75-F7D1B4853B3F}"/>
              </a:ext>
            </a:extLst>
          </p:cNvPr>
          <p:cNvSpPr/>
          <p:nvPr/>
        </p:nvSpPr>
        <p:spPr>
          <a:xfrm>
            <a:off x="5199214" y="2242507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1978314" y="2781405"/>
            <a:ext cx="3136014" cy="25456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5331114" y="2781405"/>
            <a:ext cx="3136014" cy="25456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5050979-53A4-4523-ABEB-B71A401DF8E5}"/>
              </a:ext>
            </a:extLst>
          </p:cNvPr>
          <p:cNvSpPr txBox="1"/>
          <p:nvPr/>
        </p:nvSpPr>
        <p:spPr>
          <a:xfrm>
            <a:off x="2229658" y="4533536"/>
            <a:ext cx="26809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남성</a:t>
            </a:r>
            <a:r>
              <a:rPr lang="en-US" altLang="ko-KR" sz="1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평균</a:t>
            </a:r>
            <a:r>
              <a:rPr lang="en-US" altLang="ko-KR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1200" dirty="0" smtClean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311</a:t>
            </a:r>
            <a:r>
              <a:rPr lang="ko-KR" altLang="en-US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12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만원</a:t>
            </a:r>
            <a:endParaRPr lang="en-US" altLang="ko-KR" sz="9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5050979-53A4-4523-ABEB-B71A401DF8E5}"/>
              </a:ext>
            </a:extLst>
          </p:cNvPr>
          <p:cNvSpPr txBox="1"/>
          <p:nvPr/>
        </p:nvSpPr>
        <p:spPr>
          <a:xfrm>
            <a:off x="2239561" y="4853912"/>
            <a:ext cx="2433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여성</a:t>
            </a:r>
            <a:r>
              <a:rPr lang="en-US" altLang="ko-KR" sz="1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평균 </a:t>
            </a:r>
            <a:r>
              <a:rPr lang="en-US" altLang="ko-KR" sz="1200" dirty="0" smtClean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247</a:t>
            </a:r>
            <a:r>
              <a:rPr lang="ko-KR" altLang="en-US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12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만원</a:t>
            </a:r>
            <a:endParaRPr lang="en-US" altLang="ko-KR" sz="9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E9BC7CB-4CCD-4841-B838-46356D10FFEF}"/>
              </a:ext>
            </a:extLst>
          </p:cNvPr>
          <p:cNvSpPr txBox="1"/>
          <p:nvPr/>
        </p:nvSpPr>
        <p:spPr>
          <a:xfrm>
            <a:off x="8028364" y="2620550"/>
            <a:ext cx="60987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dirty="0">
                <a:solidFill>
                  <a:schemeClr val="bg2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단위 </a:t>
            </a:r>
            <a:r>
              <a:rPr lang="en-US" altLang="ko-KR" sz="600" dirty="0">
                <a:solidFill>
                  <a:schemeClr val="bg2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: </a:t>
            </a:r>
            <a:r>
              <a:rPr lang="ko-KR" altLang="en-US" sz="600" dirty="0" smtClean="0">
                <a:solidFill>
                  <a:schemeClr val="bg2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시간</a:t>
            </a:r>
            <a:endParaRPr lang="en-US" altLang="ko-KR" sz="600" dirty="0">
              <a:solidFill>
                <a:schemeClr val="bg2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89296" y="2974342"/>
            <a:ext cx="3068617" cy="153113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05082" y="2974342"/>
            <a:ext cx="3016590" cy="1538261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15050979-53A4-4523-ABEB-B71A401DF8E5}"/>
              </a:ext>
            </a:extLst>
          </p:cNvPr>
          <p:cNvSpPr txBox="1"/>
          <p:nvPr/>
        </p:nvSpPr>
        <p:spPr>
          <a:xfrm>
            <a:off x="5579687" y="4533536"/>
            <a:ext cx="26809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남성</a:t>
            </a:r>
            <a:r>
              <a:rPr lang="en-US" altLang="ko-KR" sz="1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평균</a:t>
            </a:r>
            <a:r>
              <a:rPr lang="en-US" altLang="ko-KR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1200" dirty="0" smtClean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44</a:t>
            </a:r>
            <a:r>
              <a:rPr lang="ko-KR" altLang="en-US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12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시간</a:t>
            </a:r>
            <a:endParaRPr lang="en-US" altLang="ko-KR" sz="9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5050979-53A4-4523-ABEB-B71A401DF8E5}"/>
              </a:ext>
            </a:extLst>
          </p:cNvPr>
          <p:cNvSpPr txBox="1"/>
          <p:nvPr/>
        </p:nvSpPr>
        <p:spPr>
          <a:xfrm>
            <a:off x="5589590" y="4853912"/>
            <a:ext cx="2433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여성</a:t>
            </a:r>
            <a:r>
              <a:rPr lang="en-US" altLang="ko-KR" sz="1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평균 </a:t>
            </a:r>
            <a:r>
              <a:rPr lang="en-US" altLang="ko-KR" sz="1200" dirty="0" smtClean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39</a:t>
            </a:r>
            <a:r>
              <a:rPr lang="ko-KR" altLang="en-US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12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시간</a:t>
            </a:r>
            <a:endParaRPr lang="en-US" altLang="ko-KR" sz="9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C5917E0-9189-44AA-B4B8-DA8ECCEB3F9B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smtClean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문의게시판</a:t>
            </a:r>
            <a:endParaRPr lang="ko-KR" altLang="en-US" sz="1050" dirty="0">
              <a:solidFill>
                <a:schemeClr val="bg2">
                  <a:lumMod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941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그룹 125"/>
          <p:cNvGrpSpPr/>
          <p:nvPr/>
        </p:nvGrpSpPr>
        <p:grpSpPr>
          <a:xfrm>
            <a:off x="63500" y="1768200"/>
            <a:ext cx="1726858" cy="5019949"/>
            <a:chOff x="63500" y="1768200"/>
            <a:chExt cx="1726858" cy="5019949"/>
          </a:xfrm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ABCA9687-AEF0-4401-9C67-F669F4238B19}"/>
                </a:ext>
              </a:extLst>
            </p:cNvPr>
            <p:cNvSpPr/>
            <p:nvPr/>
          </p:nvSpPr>
          <p:spPr>
            <a:xfrm>
              <a:off x="74111" y="1768200"/>
              <a:ext cx="1588921" cy="46726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50" dirty="0">
                <a:solidFill>
                  <a:srgbClr val="186DDF"/>
                </a:solidFill>
              </a:endParaRPr>
            </a:p>
          </p:txBody>
        </p:sp>
        <p:grpSp>
          <p:nvGrpSpPr>
            <p:cNvPr id="129" name="그룹 128"/>
            <p:cNvGrpSpPr/>
            <p:nvPr/>
          </p:nvGrpSpPr>
          <p:grpSpPr>
            <a:xfrm>
              <a:off x="1664358" y="2106473"/>
              <a:ext cx="126000" cy="4681676"/>
              <a:chOff x="1641498" y="2106473"/>
              <a:chExt cx="126000" cy="4681676"/>
            </a:xfrm>
          </p:grpSpPr>
          <p:cxnSp>
            <p:nvCxnSpPr>
              <p:cNvPr id="153" name="직선 연결선 152">
                <a:extLst>
                  <a:ext uri="{FF2B5EF4-FFF2-40B4-BE49-F238E27FC236}">
                    <a16:creationId xmlns:a16="http://schemas.microsoft.com/office/drawing/2014/main" id="{E7B0A313-D507-427C-BE5F-3F67BDE3EB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1498" y="2106473"/>
                <a:ext cx="0" cy="467205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직사각형 153">
                <a:extLst>
                  <a:ext uri="{FF2B5EF4-FFF2-40B4-BE49-F238E27FC236}">
                    <a16:creationId xmlns:a16="http://schemas.microsoft.com/office/drawing/2014/main" id="{E0C42DD0-2B0C-4AE1-B351-DE8D51476A24}"/>
                  </a:ext>
                </a:extLst>
              </p:cNvPr>
              <p:cNvSpPr/>
              <p:nvPr/>
            </p:nvSpPr>
            <p:spPr>
              <a:xfrm>
                <a:off x="1641498" y="2114143"/>
                <a:ext cx="126000" cy="4674006"/>
              </a:xfrm>
              <a:prstGeom prst="rect">
                <a:avLst/>
              </a:prstGeom>
              <a:solidFill>
                <a:srgbClr val="F1F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50"/>
              </a:p>
            </p:txBody>
          </p:sp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BDD2345D-DDBA-4011-9A76-BC8776A70FE0}"/>
                  </a:ext>
                </a:extLst>
              </p:cNvPr>
              <p:cNvSpPr/>
              <p:nvPr/>
            </p:nvSpPr>
            <p:spPr>
              <a:xfrm>
                <a:off x="1660394" y="2229672"/>
                <a:ext cx="89256" cy="3013754"/>
              </a:xfrm>
              <a:prstGeom prst="rect">
                <a:avLst/>
              </a:prstGeom>
              <a:solidFill>
                <a:srgbClr val="C1C1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50" dirty="0"/>
              </a:p>
            </p:txBody>
          </p:sp>
          <p:sp>
            <p:nvSpPr>
              <p:cNvPr id="157" name="이등변 삼각형 156">
                <a:extLst>
                  <a:ext uri="{FF2B5EF4-FFF2-40B4-BE49-F238E27FC236}">
                    <a16:creationId xmlns:a16="http://schemas.microsoft.com/office/drawing/2014/main" id="{CDBD9778-6225-4FDC-80D5-A73FC827C781}"/>
                  </a:ext>
                </a:extLst>
              </p:cNvPr>
              <p:cNvSpPr/>
              <p:nvPr/>
            </p:nvSpPr>
            <p:spPr>
              <a:xfrm>
                <a:off x="1674351" y="2148467"/>
                <a:ext cx="60295" cy="40580"/>
              </a:xfrm>
              <a:prstGeom prst="triangle">
                <a:avLst/>
              </a:prstGeom>
              <a:solidFill>
                <a:srgbClr val="A3A3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50"/>
              </a:p>
            </p:txBody>
          </p:sp>
          <p:sp>
            <p:nvSpPr>
              <p:cNvPr id="158" name="이등변 삼각형 157">
                <a:extLst>
                  <a:ext uri="{FF2B5EF4-FFF2-40B4-BE49-F238E27FC236}">
                    <a16:creationId xmlns:a16="http://schemas.microsoft.com/office/drawing/2014/main" id="{0A8343D3-CA2E-464C-8A05-8B5D242B6603}"/>
                  </a:ext>
                </a:extLst>
              </p:cNvPr>
              <p:cNvSpPr/>
              <p:nvPr/>
            </p:nvSpPr>
            <p:spPr>
              <a:xfrm rot="10800000">
                <a:off x="1674351" y="6697329"/>
                <a:ext cx="60295" cy="40580"/>
              </a:xfrm>
              <a:prstGeom prst="triangle">
                <a:avLst/>
              </a:prstGeom>
              <a:solidFill>
                <a:srgbClr val="A3A3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</p:grp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1E360A60-D622-4C66-A798-6554615C15ED}"/>
                </a:ext>
              </a:extLst>
            </p:cNvPr>
            <p:cNvCxnSpPr>
              <a:cxnSpLocks/>
            </p:cNvCxnSpPr>
            <p:nvPr/>
          </p:nvCxnSpPr>
          <p:spPr>
            <a:xfrm>
              <a:off x="63500" y="2721087"/>
              <a:ext cx="157799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10833" y="2265954"/>
              <a:ext cx="1534527" cy="3497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비교 분석 하고자 하는 항목을</a:t>
              </a:r>
              <a:endPara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선택해 주세요</a:t>
              </a:r>
              <a:endParaRPr lang="en-US" altLang="ko-KR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grpSp>
          <p:nvGrpSpPr>
            <p:cNvPr id="140" name="그룹 139"/>
            <p:cNvGrpSpPr/>
            <p:nvPr/>
          </p:nvGrpSpPr>
          <p:grpSpPr>
            <a:xfrm>
              <a:off x="109144" y="2822149"/>
              <a:ext cx="1534527" cy="2079217"/>
              <a:chOff x="109144" y="2793574"/>
              <a:chExt cx="1534527" cy="2079217"/>
            </a:xfrm>
          </p:grpSpPr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3213458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연령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3577621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학력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3941784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거주지역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4325404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취업여부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48" name="직사각형 147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4689567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삶의 만족도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51" name="모서리가 둥근 직사각형 150"/>
              <p:cNvSpPr/>
              <p:nvPr/>
            </p:nvSpPr>
            <p:spPr>
              <a:xfrm>
                <a:off x="239894" y="2793574"/>
                <a:ext cx="1273026" cy="291450"/>
              </a:xfrm>
              <a:prstGeom prst="roundRect">
                <a:avLst/>
              </a:prstGeom>
              <a:solidFill>
                <a:srgbClr val="E6ED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2856915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rgbClr val="000D26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성별</a:t>
                </a:r>
                <a:endParaRPr lang="en-US" altLang="ko-KR" sz="1100" dirty="0">
                  <a:solidFill>
                    <a:srgbClr val="000D26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96666" y="6425313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조회</a:t>
              </a:r>
              <a:endParaRPr lang="en-US" altLang="ko-KR" sz="10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FA10B4F7-2D0A-4A3A-917A-627C55CC0A44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0E3EE5B5-98F7-4172-BD9B-634FF906B0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706333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비교분석 </a:t>
                      </a:r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페이지</a:t>
                      </a:r>
                      <a:r>
                        <a:rPr lang="ko-KR" altLang="en-US" sz="9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- 5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13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비교분석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655AAF-4D07-4FFE-BC2F-E58BACC5063D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2F85B7CE-E4BE-498A-9547-2F8A67412C76}"/>
              </a:ext>
            </a:extLst>
          </p:cNvPr>
          <p:cNvSpPr/>
          <p:nvPr/>
        </p:nvSpPr>
        <p:spPr>
          <a:xfrm>
            <a:off x="8660975" y="3458327"/>
            <a:ext cx="89256" cy="3184886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B9F18FFC-1113-46FF-BEB4-C00950215A5A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F4759766-08F1-45F6-9E2D-954484A892C1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714D9E7-16A3-45C9-B773-40C84CB15808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135" name="그림 134">
              <a:extLst>
                <a:ext uri="{FF2B5EF4-FFF2-40B4-BE49-F238E27FC236}">
                  <a16:creationId xmlns:a16="http://schemas.microsoft.com/office/drawing/2014/main" id="{2C27D831-4474-44C5-A492-AF3B0392C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53E1A1CB-1B9A-4257-AED8-B2626F958964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018445" y="2382105"/>
            <a:ext cx="6426492" cy="3409067"/>
            <a:chOff x="2061625" y="2610705"/>
            <a:chExt cx="6426492" cy="3409067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2183274" y="2610705"/>
              <a:ext cx="151559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400" dirty="0" err="1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혼인율</a:t>
              </a:r>
              <a:endPara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2136391" y="3010004"/>
              <a:ext cx="6256136" cy="27299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5" name="그룹 114"/>
            <p:cNvGrpSpPr/>
            <p:nvPr/>
          </p:nvGrpSpPr>
          <p:grpSpPr>
            <a:xfrm>
              <a:off x="2393896" y="3153455"/>
              <a:ext cx="5741126" cy="2386694"/>
              <a:chOff x="2427787" y="3153455"/>
              <a:chExt cx="5741126" cy="2386694"/>
            </a:xfrm>
          </p:grpSpPr>
          <p:graphicFrame>
            <p:nvGraphicFramePr>
              <p:cNvPr id="116" name="차트 115"/>
              <p:cNvGraphicFramePr/>
              <p:nvPr>
                <p:extLst>
                  <p:ext uri="{D42A27DB-BD31-4B8C-83A1-F6EECF244321}">
                    <p14:modId xmlns:p14="http://schemas.microsoft.com/office/powerpoint/2010/main" val="3829474954"/>
                  </p:ext>
                </p:extLst>
              </p:nvPr>
            </p:nvGraphicFramePr>
            <p:xfrm>
              <a:off x="2464555" y="3617629"/>
              <a:ext cx="2688097" cy="192252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9"/>
              </a:graphicData>
            </a:graphic>
          </p:graphicFrame>
          <p:graphicFrame>
            <p:nvGraphicFramePr>
              <p:cNvPr id="117" name="차트 116"/>
              <p:cNvGraphicFramePr/>
              <p:nvPr>
                <p:extLst>
                  <p:ext uri="{D42A27DB-BD31-4B8C-83A1-F6EECF244321}">
                    <p14:modId xmlns:p14="http://schemas.microsoft.com/office/powerpoint/2010/main" val="2643379543"/>
                  </p:ext>
                </p:extLst>
              </p:nvPr>
            </p:nvGraphicFramePr>
            <p:xfrm>
              <a:off x="5480816" y="3617059"/>
              <a:ext cx="2688097" cy="192252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10"/>
              </a:graphicData>
            </a:graphic>
          </p:graphicFrame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15050979-53A4-4523-ABEB-B71A401DF8E5}"/>
                  </a:ext>
                </a:extLst>
              </p:cNvPr>
              <p:cNvSpPr txBox="1"/>
              <p:nvPr/>
            </p:nvSpPr>
            <p:spPr>
              <a:xfrm>
                <a:off x="2427787" y="3153753"/>
                <a:ext cx="1253111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100" dirty="0" smtClean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남성</a:t>
                </a:r>
                <a:endParaRPr lang="en-US" altLang="ko-KR" sz="11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5050979-53A4-4523-ABEB-B71A401DF8E5}"/>
                  </a:ext>
                </a:extLst>
              </p:cNvPr>
              <p:cNvSpPr txBox="1"/>
              <p:nvPr/>
            </p:nvSpPr>
            <p:spPr>
              <a:xfrm>
                <a:off x="5419210" y="3153455"/>
                <a:ext cx="1253111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100" dirty="0" smtClean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여성</a:t>
                </a:r>
                <a:endParaRPr lang="en-US" altLang="ko-KR" sz="11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5050979-53A4-4523-ABEB-B71A401DF8E5}"/>
                  </a:ext>
                </a:extLst>
              </p:cNvPr>
              <p:cNvSpPr txBox="1"/>
              <p:nvPr/>
            </p:nvSpPr>
            <p:spPr>
              <a:xfrm>
                <a:off x="2427787" y="3378197"/>
                <a:ext cx="1253111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100" dirty="0" smtClean="0">
                    <a:solidFill>
                      <a:srgbClr val="0D66DD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미혼</a:t>
                </a:r>
                <a:r>
                  <a:rPr lang="ko-KR" altLang="en-US" sz="1100" dirty="0" smtClean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 </a:t>
                </a:r>
                <a:r>
                  <a:rPr lang="en-US" altLang="ko-KR" sz="1100" dirty="0" smtClean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55%</a:t>
                </a:r>
                <a:endParaRPr lang="en-US" altLang="ko-KR" sz="11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5050979-53A4-4523-ABEB-B71A401DF8E5}"/>
                  </a:ext>
                </a:extLst>
              </p:cNvPr>
              <p:cNvSpPr txBox="1"/>
              <p:nvPr/>
            </p:nvSpPr>
            <p:spPr>
              <a:xfrm>
                <a:off x="5428682" y="3378197"/>
                <a:ext cx="1253111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100" dirty="0" smtClean="0">
                    <a:solidFill>
                      <a:srgbClr val="0D66DD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미혼</a:t>
                </a:r>
                <a:r>
                  <a:rPr lang="ko-KR" altLang="en-US" sz="1100" dirty="0" smtClean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 </a:t>
                </a:r>
                <a:r>
                  <a:rPr lang="en-US" altLang="ko-KR" sz="1100" dirty="0" smtClean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55%</a:t>
                </a:r>
                <a:endParaRPr lang="en-US" altLang="ko-KR" sz="11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7111939" y="5819717"/>
              <a:ext cx="1376178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7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※ </a:t>
              </a:r>
              <a:r>
                <a:rPr lang="ko-KR" altLang="en-US" sz="7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해당 데이터는 예시입니다</a:t>
              </a:r>
              <a:r>
                <a:rPr lang="en-US" altLang="ko-KR" sz="7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en-US" altLang="ko-KR" sz="700" dirty="0">
                <a:solidFill>
                  <a:schemeClr val="bg2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4643539" y="5359860"/>
              <a:ext cx="6098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단위 </a:t>
              </a:r>
              <a:r>
                <a:rPr lang="en-US" altLang="ko-KR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%</a:t>
              </a:r>
              <a:endParaRPr lang="en-US" altLang="ko-KR" sz="600" dirty="0">
                <a:solidFill>
                  <a:schemeClr val="bg2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7701064" y="5359860"/>
              <a:ext cx="6098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단위 </a:t>
              </a:r>
              <a:r>
                <a:rPr lang="en-US" altLang="ko-KR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%</a:t>
              </a:r>
              <a:endParaRPr lang="en-US" altLang="ko-KR" sz="600" dirty="0">
                <a:solidFill>
                  <a:schemeClr val="bg2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CA01C018-935F-4CDA-BE75-F7D1B4853B3F}"/>
                </a:ext>
              </a:extLst>
            </p:cNvPr>
            <p:cNvSpPr/>
            <p:nvPr/>
          </p:nvSpPr>
          <p:spPr>
            <a:xfrm>
              <a:off x="2061625" y="2948253"/>
              <a:ext cx="243298" cy="24329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1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graphicFrame>
        <p:nvGraphicFramePr>
          <p:cNvPr id="16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487852"/>
              </p:ext>
            </p:extLst>
          </p:nvPr>
        </p:nvGraphicFramePr>
        <p:xfrm>
          <a:off x="8840764" y="711200"/>
          <a:ext cx="3287735" cy="9402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취업률 분석 결과 출력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Pie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그래프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많은 비율을 차지하는 항목과 수치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DC5917E0-9189-44AA-B4B8-DA8ECCEB3F9B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smtClean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문의게시판</a:t>
            </a:r>
            <a:endParaRPr lang="ko-KR" altLang="en-US" sz="1050" dirty="0">
              <a:solidFill>
                <a:schemeClr val="bg2">
                  <a:lumMod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659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816AE0E6-BBCE-4E05-B375-5155C0367C54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AFF3CD44-941E-4D88-976D-886DF7D19F6E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294059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게시글</a:t>
                      </a:r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목록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문의하기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592715"/>
              </p:ext>
            </p:extLst>
          </p:nvPr>
        </p:nvGraphicFramePr>
        <p:xfrm>
          <a:off x="8840764" y="711200"/>
          <a:ext cx="3287735" cy="2662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글 목록 최대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5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개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글작성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게시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글작성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페이징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번호에 해당하는 목록으로 이동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(10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단위로 노출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클릭 시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10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개 이전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5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클릭 시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10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개 다음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6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문의 글 답변 상태 노출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219835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5B6C5597-1BA4-4329-A61E-F5DC19D66761}"/>
              </a:ext>
            </a:extLst>
          </p:cNvPr>
          <p:cNvSpPr/>
          <p:nvPr/>
        </p:nvSpPr>
        <p:spPr>
          <a:xfrm>
            <a:off x="7551192" y="2566105"/>
            <a:ext cx="756319" cy="215401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7EE59CC-E554-4120-A678-63690226665E}"/>
              </a:ext>
            </a:extLst>
          </p:cNvPr>
          <p:cNvSpPr txBox="1"/>
          <p:nvPr/>
        </p:nvSpPr>
        <p:spPr>
          <a:xfrm>
            <a:off x="7406960" y="2558389"/>
            <a:ext cx="1044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 작 성</a:t>
            </a: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E760AB72-BFAC-4F18-A38D-B67463395ED3}"/>
              </a:ext>
            </a:extLst>
          </p:cNvPr>
          <p:cNvGrpSpPr/>
          <p:nvPr/>
        </p:nvGrpSpPr>
        <p:grpSpPr>
          <a:xfrm>
            <a:off x="437446" y="2877220"/>
            <a:ext cx="7903914" cy="1916176"/>
            <a:chOff x="437446" y="3561567"/>
            <a:chExt cx="7639188" cy="1916176"/>
          </a:xfrm>
        </p:grpSpPr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D6566AA5-5A83-4898-A8A5-311540248D2E}"/>
                </a:ext>
              </a:extLst>
            </p:cNvPr>
            <p:cNvCxnSpPr/>
            <p:nvPr/>
          </p:nvCxnSpPr>
          <p:spPr>
            <a:xfrm>
              <a:off x="437446" y="3561567"/>
              <a:ext cx="7639188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BCBB5A26-D008-41C0-BD21-B3E5876AF49A}"/>
                </a:ext>
              </a:extLst>
            </p:cNvPr>
            <p:cNvCxnSpPr/>
            <p:nvPr/>
          </p:nvCxnSpPr>
          <p:spPr>
            <a:xfrm>
              <a:off x="437446" y="3944802"/>
              <a:ext cx="7639188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B4A7574B-6885-48F4-A1A0-62DEFBD8E7D2}"/>
                </a:ext>
              </a:extLst>
            </p:cNvPr>
            <p:cNvCxnSpPr/>
            <p:nvPr/>
          </p:nvCxnSpPr>
          <p:spPr>
            <a:xfrm>
              <a:off x="437446" y="4328037"/>
              <a:ext cx="763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A74B40E0-13F5-4630-BFFD-167674835117}"/>
                </a:ext>
              </a:extLst>
            </p:cNvPr>
            <p:cNvCxnSpPr/>
            <p:nvPr/>
          </p:nvCxnSpPr>
          <p:spPr>
            <a:xfrm>
              <a:off x="437446" y="4711272"/>
              <a:ext cx="763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F71CE185-3170-46FB-BE36-E75BB8E75223}"/>
                </a:ext>
              </a:extLst>
            </p:cNvPr>
            <p:cNvCxnSpPr/>
            <p:nvPr/>
          </p:nvCxnSpPr>
          <p:spPr>
            <a:xfrm>
              <a:off x="437446" y="5094507"/>
              <a:ext cx="763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0291444B-C415-4EE8-9BCC-4C319ED9E3F8}"/>
                </a:ext>
              </a:extLst>
            </p:cNvPr>
            <p:cNvCxnSpPr/>
            <p:nvPr/>
          </p:nvCxnSpPr>
          <p:spPr>
            <a:xfrm>
              <a:off x="437446" y="5477743"/>
              <a:ext cx="763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D7E27A88-C18E-47A7-8B86-91E8D237A4C5}"/>
              </a:ext>
            </a:extLst>
          </p:cNvPr>
          <p:cNvSpPr txBox="1"/>
          <p:nvPr/>
        </p:nvSpPr>
        <p:spPr>
          <a:xfrm>
            <a:off x="3005146" y="2959028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제목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F6D01CE-8D18-4999-9680-D372DF45C6DB}"/>
              </a:ext>
            </a:extLst>
          </p:cNvPr>
          <p:cNvSpPr txBox="1"/>
          <p:nvPr/>
        </p:nvSpPr>
        <p:spPr>
          <a:xfrm>
            <a:off x="182818" y="2959028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번호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08931D7-C6F9-4B77-BF7B-8079F1E3EE78}"/>
              </a:ext>
            </a:extLst>
          </p:cNvPr>
          <p:cNvSpPr txBox="1"/>
          <p:nvPr/>
        </p:nvSpPr>
        <p:spPr>
          <a:xfrm>
            <a:off x="5633246" y="2959028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글쓴이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1A0950D-4BCF-4BC3-9B4B-F768E31E2435}"/>
              </a:ext>
            </a:extLst>
          </p:cNvPr>
          <p:cNvSpPr txBox="1"/>
          <p:nvPr/>
        </p:nvSpPr>
        <p:spPr>
          <a:xfrm>
            <a:off x="6626476" y="2959028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날짜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E4A6973-03F7-4AB8-82F9-03F84DF08AB2}"/>
              </a:ext>
            </a:extLst>
          </p:cNvPr>
          <p:cNvSpPr txBox="1"/>
          <p:nvPr/>
        </p:nvSpPr>
        <p:spPr>
          <a:xfrm>
            <a:off x="7508148" y="2959028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답변</a:t>
            </a:r>
            <a:endParaRPr lang="ko-KR" altLang="en-US" sz="9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88A9362-FC9C-4719-8ACF-D1968B74B626}"/>
              </a:ext>
            </a:extLst>
          </p:cNvPr>
          <p:cNvSpPr txBox="1"/>
          <p:nvPr/>
        </p:nvSpPr>
        <p:spPr>
          <a:xfrm>
            <a:off x="182818" y="3342568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B4402DC-505D-433D-9DE1-4675E3E0D625}"/>
              </a:ext>
            </a:extLst>
          </p:cNvPr>
          <p:cNvSpPr txBox="1"/>
          <p:nvPr/>
        </p:nvSpPr>
        <p:spPr>
          <a:xfrm>
            <a:off x="182818" y="3731375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9DA5D52-C0A6-4C49-9C95-847EB745A7E7}"/>
              </a:ext>
            </a:extLst>
          </p:cNvPr>
          <p:cNvSpPr txBox="1"/>
          <p:nvPr/>
        </p:nvSpPr>
        <p:spPr>
          <a:xfrm>
            <a:off x="182818" y="4110664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79400C6-4BB8-4523-B3D5-D9D69282FF8F}"/>
              </a:ext>
            </a:extLst>
          </p:cNvPr>
          <p:cNvSpPr txBox="1"/>
          <p:nvPr/>
        </p:nvSpPr>
        <p:spPr>
          <a:xfrm>
            <a:off x="182818" y="4491664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A397A6E-8FA8-4307-800B-959D506D1B73}"/>
              </a:ext>
            </a:extLst>
          </p:cNvPr>
          <p:cNvSpPr txBox="1"/>
          <p:nvPr/>
        </p:nvSpPr>
        <p:spPr>
          <a:xfrm>
            <a:off x="2278829" y="3342568"/>
            <a:ext cx="2477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 제목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8640D64-A90F-42E3-9CE0-C4332ED5126B}"/>
              </a:ext>
            </a:extLst>
          </p:cNvPr>
          <p:cNvSpPr txBox="1"/>
          <p:nvPr/>
        </p:nvSpPr>
        <p:spPr>
          <a:xfrm>
            <a:off x="5633246" y="3342568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user1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4A534C3-F085-4D47-97FF-5FB1C2917E4D}"/>
              </a:ext>
            </a:extLst>
          </p:cNvPr>
          <p:cNvSpPr txBox="1"/>
          <p:nvPr/>
        </p:nvSpPr>
        <p:spPr>
          <a:xfrm>
            <a:off x="5633246" y="3731375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user2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C239198-04B6-485E-9580-0946C70284D0}"/>
              </a:ext>
            </a:extLst>
          </p:cNvPr>
          <p:cNvSpPr txBox="1"/>
          <p:nvPr/>
        </p:nvSpPr>
        <p:spPr>
          <a:xfrm>
            <a:off x="5633246" y="4110664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user3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9A9DBF6-16AB-4464-A387-DCADF50FAF83}"/>
              </a:ext>
            </a:extLst>
          </p:cNvPr>
          <p:cNvSpPr txBox="1"/>
          <p:nvPr/>
        </p:nvSpPr>
        <p:spPr>
          <a:xfrm>
            <a:off x="5633246" y="4491664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user4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0D06506-43C7-4D84-A4DF-5A9BE32D94A7}"/>
              </a:ext>
            </a:extLst>
          </p:cNvPr>
          <p:cNvSpPr txBox="1"/>
          <p:nvPr/>
        </p:nvSpPr>
        <p:spPr>
          <a:xfrm>
            <a:off x="6626476" y="3342568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2023-05-28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3F85EA2-CF7D-42D8-AEED-FB98D62653A3}"/>
              </a:ext>
            </a:extLst>
          </p:cNvPr>
          <p:cNvSpPr txBox="1"/>
          <p:nvPr/>
        </p:nvSpPr>
        <p:spPr>
          <a:xfrm>
            <a:off x="6626476" y="3731375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2023-05-23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D835565-2BDB-4041-BAB0-FA35F2D6B6CB}"/>
              </a:ext>
            </a:extLst>
          </p:cNvPr>
          <p:cNvSpPr txBox="1"/>
          <p:nvPr/>
        </p:nvSpPr>
        <p:spPr>
          <a:xfrm>
            <a:off x="6626476" y="4107719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2023-04-01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5172615-02F2-4C20-843C-2E063A3B10CC}"/>
              </a:ext>
            </a:extLst>
          </p:cNvPr>
          <p:cNvSpPr txBox="1"/>
          <p:nvPr/>
        </p:nvSpPr>
        <p:spPr>
          <a:xfrm>
            <a:off x="6626476" y="4491664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2023-03-13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373464A-C342-47CB-BEA0-0A83E590299C}"/>
              </a:ext>
            </a:extLst>
          </p:cNvPr>
          <p:cNvSpPr txBox="1"/>
          <p:nvPr/>
        </p:nvSpPr>
        <p:spPr>
          <a:xfrm>
            <a:off x="7508148" y="3350262"/>
            <a:ext cx="9971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답변대기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6CFEC9CE-27BB-4DF1-9048-E745AD77A237}"/>
              </a:ext>
            </a:extLst>
          </p:cNvPr>
          <p:cNvGrpSpPr/>
          <p:nvPr/>
        </p:nvGrpSpPr>
        <p:grpSpPr>
          <a:xfrm>
            <a:off x="2557630" y="5270266"/>
            <a:ext cx="3678220" cy="194574"/>
            <a:chOff x="2557630" y="5928481"/>
            <a:chExt cx="3678220" cy="194574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C6075811-17CC-4571-914D-491323E64D0E}"/>
                </a:ext>
              </a:extLst>
            </p:cNvPr>
            <p:cNvSpPr/>
            <p:nvPr/>
          </p:nvSpPr>
          <p:spPr>
            <a:xfrm>
              <a:off x="2557630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6872771C-537F-4DFE-8FAA-4539191E3AEB}"/>
                </a:ext>
              </a:extLst>
            </p:cNvPr>
            <p:cNvSpPr/>
            <p:nvPr/>
          </p:nvSpPr>
          <p:spPr>
            <a:xfrm>
              <a:off x="319339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B61751B8-35C9-46FC-BDE0-8A657D65000E}"/>
                </a:ext>
              </a:extLst>
            </p:cNvPr>
            <p:cNvSpPr/>
            <p:nvPr/>
          </p:nvSpPr>
          <p:spPr>
            <a:xfrm>
              <a:off x="346263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D566DB25-BC86-476E-A6B0-2C0394477EBF}"/>
                </a:ext>
              </a:extLst>
            </p:cNvPr>
            <p:cNvSpPr/>
            <p:nvPr/>
          </p:nvSpPr>
          <p:spPr>
            <a:xfrm>
              <a:off x="373187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849A6B3-5421-4049-B98D-151ECADA0D7E}"/>
                </a:ext>
              </a:extLst>
            </p:cNvPr>
            <p:cNvSpPr/>
            <p:nvPr/>
          </p:nvSpPr>
          <p:spPr>
            <a:xfrm>
              <a:off x="400111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E1F682C7-C312-4082-8A12-264D67AFE9F5}"/>
                </a:ext>
              </a:extLst>
            </p:cNvPr>
            <p:cNvSpPr/>
            <p:nvPr/>
          </p:nvSpPr>
          <p:spPr>
            <a:xfrm>
              <a:off x="427035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D912D6E4-4ADA-45C8-A75E-5D54751A1FD6}"/>
                </a:ext>
              </a:extLst>
            </p:cNvPr>
            <p:cNvSpPr/>
            <p:nvPr/>
          </p:nvSpPr>
          <p:spPr>
            <a:xfrm>
              <a:off x="453959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7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8AE45041-8626-49DC-B2FC-B6CA6515AE37}"/>
                </a:ext>
              </a:extLst>
            </p:cNvPr>
            <p:cNvSpPr/>
            <p:nvPr/>
          </p:nvSpPr>
          <p:spPr>
            <a:xfrm>
              <a:off x="480883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8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852C7DC-DB54-4EAA-845B-FC08A9C985D3}"/>
                </a:ext>
              </a:extLst>
            </p:cNvPr>
            <p:cNvSpPr/>
            <p:nvPr/>
          </p:nvSpPr>
          <p:spPr>
            <a:xfrm>
              <a:off x="507807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9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344B0354-C64B-4430-9AE3-7EA3334B80DC}"/>
                </a:ext>
              </a:extLst>
            </p:cNvPr>
            <p:cNvSpPr/>
            <p:nvPr/>
          </p:nvSpPr>
          <p:spPr>
            <a:xfrm>
              <a:off x="5347316" y="5928481"/>
              <a:ext cx="370301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10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2B3160A9-2821-4CFD-8E56-043431E09426}"/>
                </a:ext>
              </a:extLst>
            </p:cNvPr>
            <p:cNvSpPr/>
            <p:nvPr/>
          </p:nvSpPr>
          <p:spPr>
            <a:xfrm>
              <a:off x="571761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…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5033F7D4-4DE4-492F-9F3A-6E3C40F0FFCF}"/>
                </a:ext>
              </a:extLst>
            </p:cNvPr>
            <p:cNvSpPr/>
            <p:nvPr/>
          </p:nvSpPr>
          <p:spPr>
            <a:xfrm>
              <a:off x="2929248" y="5933902"/>
              <a:ext cx="183732" cy="18373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093D7B61-FE27-43A3-8BDA-758F242DC64E}"/>
                </a:ext>
              </a:extLst>
            </p:cNvPr>
            <p:cNvSpPr/>
            <p:nvPr/>
          </p:nvSpPr>
          <p:spPr>
            <a:xfrm>
              <a:off x="6041276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5C67A5C4-DE57-427A-BCAA-73FA702548F7}"/>
                </a:ext>
              </a:extLst>
            </p:cNvPr>
            <p:cNvSpPr/>
            <p:nvPr/>
          </p:nvSpPr>
          <p:spPr>
            <a:xfrm>
              <a:off x="292415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3F6EE055-28D9-438D-AFE0-195C6E6CA728}"/>
              </a:ext>
            </a:extLst>
          </p:cNvPr>
          <p:cNvSpPr txBox="1"/>
          <p:nvPr/>
        </p:nvSpPr>
        <p:spPr>
          <a:xfrm>
            <a:off x="2278829" y="3725124"/>
            <a:ext cx="2477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 제목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6EE3976-E397-4C72-995E-FB2A0C810BF3}"/>
              </a:ext>
            </a:extLst>
          </p:cNvPr>
          <p:cNvSpPr txBox="1"/>
          <p:nvPr/>
        </p:nvSpPr>
        <p:spPr>
          <a:xfrm>
            <a:off x="2278829" y="4107679"/>
            <a:ext cx="2477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 제목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255A380-0157-44A7-8F04-7FABB056B660}"/>
              </a:ext>
            </a:extLst>
          </p:cNvPr>
          <p:cNvSpPr txBox="1"/>
          <p:nvPr/>
        </p:nvSpPr>
        <p:spPr>
          <a:xfrm>
            <a:off x="2278829" y="4490234"/>
            <a:ext cx="2477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 제목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E690FD3-BB0A-41EF-9AF4-543686A53106}"/>
              </a:ext>
            </a:extLst>
          </p:cNvPr>
          <p:cNvSpPr txBox="1"/>
          <p:nvPr/>
        </p:nvSpPr>
        <p:spPr>
          <a:xfrm>
            <a:off x="7508148" y="3739069"/>
            <a:ext cx="9971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답변완료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2FF9070E-0CAF-4D78-B132-C25D56DE94F8}"/>
              </a:ext>
            </a:extLst>
          </p:cNvPr>
          <p:cNvSpPr txBox="1"/>
          <p:nvPr/>
        </p:nvSpPr>
        <p:spPr>
          <a:xfrm>
            <a:off x="7508148" y="4115413"/>
            <a:ext cx="9971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답변완료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4EBEBF8-BC09-41FE-83FF-BEB8350FEFDD}"/>
              </a:ext>
            </a:extLst>
          </p:cNvPr>
          <p:cNvSpPr txBox="1"/>
          <p:nvPr/>
        </p:nvSpPr>
        <p:spPr>
          <a:xfrm>
            <a:off x="7508148" y="4499358"/>
            <a:ext cx="9971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답변완료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2433EBB-95A7-4183-B98E-241DE4FF4FD6}"/>
              </a:ext>
            </a:extLst>
          </p:cNvPr>
          <p:cNvSpPr txBox="1"/>
          <p:nvPr/>
        </p:nvSpPr>
        <p:spPr>
          <a:xfrm>
            <a:off x="3940339" y="2379261"/>
            <a:ext cx="1237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 게시판</a:t>
            </a:r>
            <a:endParaRPr lang="ko-KR" altLang="en-US" sz="1400" dirty="0">
              <a:solidFill>
                <a:srgbClr val="0D66DD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42" name="그림 141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8ECD029E-0A46-48EC-8811-B92B2C511DC9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143" name="TextBox 142">
            <a:extLst>
              <a:ext uri="{FF2B5EF4-FFF2-40B4-BE49-F238E27FC236}">
                <a16:creationId xmlns:a16="http://schemas.microsoft.com/office/drawing/2014/main" id="{ACCB8127-92D5-471D-9AB1-07C5518F8E7E}"/>
              </a:ext>
            </a:extLst>
          </p:cNvPr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ECF2128-1E8B-411F-88C9-913BC06F4A31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EB46EB7F-4ECC-47B2-85C7-80A39CA772DD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smtClean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문의게시판</a:t>
            </a:r>
            <a:endParaRPr lang="ko-KR" altLang="en-US" sz="1050" dirty="0">
              <a:solidFill>
                <a:srgbClr val="0D66DD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D257CC4-0B93-4C12-97A5-3D8F2D9DC233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EBFD3525-EC1C-412A-AA20-1467C9BB5CC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5CE9F14D-0CF6-40D7-9E87-75C402DA3532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이등변 삼각형 149">
              <a:extLst>
                <a:ext uri="{FF2B5EF4-FFF2-40B4-BE49-F238E27FC236}">
                  <a16:creationId xmlns:a16="http://schemas.microsoft.com/office/drawing/2014/main" id="{89688E77-9556-4797-93A5-2CE57DF2D7E6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이등변 삼각형 150">
              <a:extLst>
                <a:ext uri="{FF2B5EF4-FFF2-40B4-BE49-F238E27FC236}">
                  <a16:creationId xmlns:a16="http://schemas.microsoft.com/office/drawing/2014/main" id="{94599988-2CF3-4EF1-B583-A355A2E56908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9C321DF0-F0FB-4736-9C0D-A20B774F1509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98901813-91E3-4729-8AD6-542097F9FBC7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36920E3C-564E-48E6-9AF6-7ECAC92825DA}"/>
              </a:ext>
            </a:extLst>
          </p:cNvPr>
          <p:cNvSpPr/>
          <p:nvPr/>
        </p:nvSpPr>
        <p:spPr>
          <a:xfrm>
            <a:off x="332525" y="267380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C27FF619-5902-4E6B-813D-A23DD72B7914}"/>
              </a:ext>
            </a:extLst>
          </p:cNvPr>
          <p:cNvSpPr/>
          <p:nvPr/>
        </p:nvSpPr>
        <p:spPr>
          <a:xfrm>
            <a:off x="7420019" y="2406356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62C7CF65-32F9-4DBC-8357-D017B8536093}"/>
              </a:ext>
            </a:extLst>
          </p:cNvPr>
          <p:cNvSpPr/>
          <p:nvPr/>
        </p:nvSpPr>
        <p:spPr>
          <a:xfrm>
            <a:off x="2857001" y="497411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7ED80663-E83D-43B7-A9AC-7138E243B367}"/>
              </a:ext>
            </a:extLst>
          </p:cNvPr>
          <p:cNvSpPr/>
          <p:nvPr/>
        </p:nvSpPr>
        <p:spPr>
          <a:xfrm>
            <a:off x="2503070" y="502491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E7F2B99D-CD08-4605-AD48-BDA2E2B3EDF1}"/>
              </a:ext>
            </a:extLst>
          </p:cNvPr>
          <p:cNvSpPr/>
          <p:nvPr/>
        </p:nvSpPr>
        <p:spPr>
          <a:xfrm>
            <a:off x="6017034" y="502491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04E3727C-FAC0-4BE3-BF7D-D1F20A8A1216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BDBA1F55-D464-46A6-8E4D-E4E25D240781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159" name="그림 158">
              <a:extLst>
                <a:ext uri="{FF2B5EF4-FFF2-40B4-BE49-F238E27FC236}">
                  <a16:creationId xmlns:a16="http://schemas.microsoft.com/office/drawing/2014/main" id="{177667BB-D5D1-4030-B1D4-05E764D0C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EAB6D89F-275F-497F-8AC2-8E0FAF7DD17C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C27FF619-5902-4E6B-813D-A23DD72B7914}"/>
              </a:ext>
            </a:extLst>
          </p:cNvPr>
          <p:cNvSpPr/>
          <p:nvPr/>
        </p:nvSpPr>
        <p:spPr>
          <a:xfrm>
            <a:off x="8161890" y="312234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523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05E6D7A8-D085-477E-BA22-9D98428F0AD0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B2FFD22-1799-4088-B7F1-FA0A93009ACA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DF13343B-3D56-4BC6-B881-E44D73363BA0}"/>
              </a:ext>
            </a:extLst>
          </p:cNvPr>
          <p:cNvGrpSpPr/>
          <p:nvPr/>
        </p:nvGrpSpPr>
        <p:grpSpPr>
          <a:xfrm>
            <a:off x="7406960" y="5457441"/>
            <a:ext cx="1044782" cy="279307"/>
            <a:chOff x="7406960" y="3216604"/>
            <a:chExt cx="1044782" cy="230832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8CE46F63-4524-4606-8174-6324F29391CF}"/>
                </a:ext>
              </a:extLst>
            </p:cNvPr>
            <p:cNvSpPr txBox="1"/>
            <p:nvPr/>
          </p:nvSpPr>
          <p:spPr>
            <a:xfrm>
              <a:off x="7406960" y="3216604"/>
              <a:ext cx="104478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등록</a:t>
              </a: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49A4644F-6419-4D37-8E6E-3EF6A76B7A77}"/>
                </a:ext>
              </a:extLst>
            </p:cNvPr>
            <p:cNvSpPr/>
            <p:nvPr/>
          </p:nvSpPr>
          <p:spPr>
            <a:xfrm>
              <a:off x="7551192" y="3224320"/>
              <a:ext cx="756319" cy="215401"/>
            </a:xfrm>
            <a:prstGeom prst="rect">
              <a:avLst/>
            </a:prstGeom>
            <a:solidFill>
              <a:srgbClr val="0D6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16A821A8-2B47-4756-92A3-A949CCA96CB9}"/>
              </a:ext>
            </a:extLst>
          </p:cNvPr>
          <p:cNvSpPr txBox="1"/>
          <p:nvPr/>
        </p:nvSpPr>
        <p:spPr>
          <a:xfrm>
            <a:off x="7406960" y="5485536"/>
            <a:ext cx="1044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등 록</a:t>
            </a:r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26726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게시글 작성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5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문의하기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글 작성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버튼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959068"/>
              </p:ext>
            </p:extLst>
          </p:nvPr>
        </p:nvGraphicFramePr>
        <p:xfrm>
          <a:off x="8840764" y="711200"/>
          <a:ext cx="3287735" cy="808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게시글 작성 확인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게시글 목록 페이지로 이동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6F0CA617-1564-4E25-BCAE-8663F41F7256}"/>
              </a:ext>
            </a:extLst>
          </p:cNvPr>
          <p:cNvCxnSpPr/>
          <p:nvPr/>
        </p:nvCxnSpPr>
        <p:spPr>
          <a:xfrm>
            <a:off x="437446" y="2879739"/>
            <a:ext cx="790391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DA189128-FB8D-48C8-AE1F-FEC50A714C44}"/>
              </a:ext>
            </a:extLst>
          </p:cNvPr>
          <p:cNvCxnSpPr/>
          <p:nvPr/>
        </p:nvCxnSpPr>
        <p:spPr>
          <a:xfrm>
            <a:off x="437446" y="5315294"/>
            <a:ext cx="790391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875A6B93-1921-42E6-A6A1-CF760784C8E1}"/>
              </a:ext>
            </a:extLst>
          </p:cNvPr>
          <p:cNvCxnSpPr/>
          <p:nvPr/>
        </p:nvCxnSpPr>
        <p:spPr>
          <a:xfrm>
            <a:off x="437446" y="3412529"/>
            <a:ext cx="790391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990308DD-2E16-4B4F-A402-992235A25CE1}"/>
              </a:ext>
            </a:extLst>
          </p:cNvPr>
          <p:cNvSpPr txBox="1"/>
          <p:nvPr/>
        </p:nvSpPr>
        <p:spPr>
          <a:xfrm>
            <a:off x="3940339" y="2379261"/>
            <a:ext cx="1237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 글 </a:t>
            </a:r>
            <a:r>
              <a:rPr lang="ko-KR" altLang="en-US" sz="14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작성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0E8BD6F-85D8-476D-A54D-5D1EB4CE7487}"/>
              </a:ext>
            </a:extLst>
          </p:cNvPr>
          <p:cNvSpPr txBox="1"/>
          <p:nvPr/>
        </p:nvSpPr>
        <p:spPr>
          <a:xfrm>
            <a:off x="437446" y="3017496"/>
            <a:ext cx="9951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 제목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3C260DEA-0CA7-4162-8701-520D75B404D4}"/>
              </a:ext>
            </a:extLst>
          </p:cNvPr>
          <p:cNvSpPr/>
          <p:nvPr/>
        </p:nvSpPr>
        <p:spPr>
          <a:xfrm>
            <a:off x="1171915" y="2992718"/>
            <a:ext cx="4176699" cy="28961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CFC07B6-5334-4F47-89C7-17A68E6FA941}"/>
              </a:ext>
            </a:extLst>
          </p:cNvPr>
          <p:cNvSpPr txBox="1"/>
          <p:nvPr/>
        </p:nvSpPr>
        <p:spPr>
          <a:xfrm>
            <a:off x="437446" y="3598248"/>
            <a:ext cx="9951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 내용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B67DD4F1-0AE0-4FEF-8B60-74A0CCE85F26}"/>
              </a:ext>
            </a:extLst>
          </p:cNvPr>
          <p:cNvSpPr/>
          <p:nvPr/>
        </p:nvSpPr>
        <p:spPr>
          <a:xfrm>
            <a:off x="1171915" y="3592158"/>
            <a:ext cx="7069877" cy="150880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539F6099-4DF6-4855-BD30-EDD9B65AA318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A5CC82A6-FB92-4DDD-A44E-1EA3DE202BF0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0E150A2-27BC-486E-8831-BCED586360FA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D355B3E-17CB-42D9-B9BC-183EFBA5166D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2800FC29-E5D3-4D36-854F-A0A4CD574847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86675D2A-1ADA-4366-A91D-EE645CBE618B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>
              <a:extLst>
                <a:ext uri="{FF2B5EF4-FFF2-40B4-BE49-F238E27FC236}">
                  <a16:creationId xmlns:a16="http://schemas.microsoft.com/office/drawing/2014/main" id="{B684FAEA-651C-4388-86EA-81776CA4FB80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5748318C-9B44-4DC0-A092-1804C72D7004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3E1F781-C5DD-429F-99B2-9AF13FFE25CE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E5DD1091-14ED-4DD5-BBCA-9CAF0944585F}"/>
              </a:ext>
            </a:extLst>
          </p:cNvPr>
          <p:cNvSpPr/>
          <p:nvPr/>
        </p:nvSpPr>
        <p:spPr>
          <a:xfrm>
            <a:off x="7364479" y="531529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86112FE1-9DC6-4989-9EC5-F3A393A29BBC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D66D560-9505-4AB0-9014-8DC573CB445E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859329F9-6F6B-4C57-B13F-62B824692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C275FAB6-843E-4C06-90F2-0ED6B526CDE0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B46EB7F-4ECC-47B2-85C7-80A39CA772DD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smtClean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문의게시판</a:t>
            </a:r>
            <a:endParaRPr lang="ko-KR" altLang="en-US" sz="1050" dirty="0">
              <a:solidFill>
                <a:srgbClr val="0D66DD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371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>
            <a:extLst>
              <a:ext uri="{FF2B5EF4-FFF2-40B4-BE49-F238E27FC236}">
                <a16:creationId xmlns:a16="http://schemas.microsoft.com/office/drawing/2014/main" id="{5B988837-B3CD-4B3D-8BCE-FC03A83574B0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56569F7-6FEA-481A-AA76-67B8146A2728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519698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게시글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6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문의하기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게시글 클릭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762165"/>
              </p:ext>
            </p:extLst>
          </p:nvPr>
        </p:nvGraphicFramePr>
        <p:xfrm>
          <a:off x="8840764" y="711200"/>
          <a:ext cx="3287735" cy="2662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삭제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클릭 시 게시글 목록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목록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클릭 시 게시글 목록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083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댓글 내용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작성란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다른 사용자 댓글 목록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5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댓글 삭제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클릭 시 게시글 페이지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새로고침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6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댓글 등록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게시글 페이지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새로고침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0E1ACE7-E0A6-4719-A1D4-C3627A76BBD1}"/>
              </a:ext>
            </a:extLst>
          </p:cNvPr>
          <p:cNvCxnSpPr/>
          <p:nvPr/>
        </p:nvCxnSpPr>
        <p:spPr>
          <a:xfrm>
            <a:off x="437446" y="2879739"/>
            <a:ext cx="790391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3BE9F87-2C0D-4B87-862D-83630933061D}"/>
              </a:ext>
            </a:extLst>
          </p:cNvPr>
          <p:cNvCxnSpPr/>
          <p:nvPr/>
        </p:nvCxnSpPr>
        <p:spPr>
          <a:xfrm>
            <a:off x="437446" y="6098667"/>
            <a:ext cx="790391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688508F-2DF8-46DD-BF32-D6E1CA8571D7}"/>
              </a:ext>
            </a:extLst>
          </p:cNvPr>
          <p:cNvCxnSpPr/>
          <p:nvPr/>
        </p:nvCxnSpPr>
        <p:spPr>
          <a:xfrm>
            <a:off x="437446" y="3725216"/>
            <a:ext cx="790391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CCF3D45-FCE3-4259-9150-F802AE6A2EE4}"/>
              </a:ext>
            </a:extLst>
          </p:cNvPr>
          <p:cNvSpPr txBox="1"/>
          <p:nvPr/>
        </p:nvSpPr>
        <p:spPr>
          <a:xfrm>
            <a:off x="503486" y="3002978"/>
            <a:ext cx="30157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사이트 사용법 문의 드립니다</a:t>
            </a:r>
            <a:r>
              <a: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ko-KR" altLang="en-US" sz="13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055827C-16EE-4BE4-AE8D-ECF1519EEC22}"/>
              </a:ext>
            </a:extLst>
          </p:cNvPr>
          <p:cNvSpPr/>
          <p:nvPr/>
        </p:nvSpPr>
        <p:spPr>
          <a:xfrm>
            <a:off x="7859315" y="2573987"/>
            <a:ext cx="429488" cy="2154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7873FF-E6EA-4FED-AF5F-3DA77C9F367D}"/>
              </a:ext>
            </a:extLst>
          </p:cNvPr>
          <p:cNvSpPr txBox="1"/>
          <p:nvPr/>
        </p:nvSpPr>
        <p:spPr>
          <a:xfrm>
            <a:off x="7844349" y="2573891"/>
            <a:ext cx="436560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9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목록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9B8ADA6-CE0C-4A9D-9400-77C8A016F211}"/>
              </a:ext>
            </a:extLst>
          </p:cNvPr>
          <p:cNvSpPr txBox="1"/>
          <p:nvPr/>
        </p:nvSpPr>
        <p:spPr>
          <a:xfrm>
            <a:off x="503486" y="3838404"/>
            <a:ext cx="9951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 내용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865B548-F585-43D1-948B-E6DD989B78A6}"/>
              </a:ext>
            </a:extLst>
          </p:cNvPr>
          <p:cNvSpPr txBox="1"/>
          <p:nvPr/>
        </p:nvSpPr>
        <p:spPr>
          <a:xfrm>
            <a:off x="439950" y="3359359"/>
            <a:ext cx="2417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dreamcatcher  |    2023-05-28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5EFDC010-018C-4C8C-A4D7-BCB644D1165B}"/>
              </a:ext>
            </a:extLst>
          </p:cNvPr>
          <p:cNvGrpSpPr/>
          <p:nvPr/>
        </p:nvGrpSpPr>
        <p:grpSpPr>
          <a:xfrm>
            <a:off x="7329999" y="2573891"/>
            <a:ext cx="444454" cy="230832"/>
            <a:chOff x="7532691" y="2927045"/>
            <a:chExt cx="444454" cy="230832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400623D1-FE83-45F8-A69D-895EC74524A0}"/>
                </a:ext>
              </a:extLst>
            </p:cNvPr>
            <p:cNvSpPr/>
            <p:nvPr/>
          </p:nvSpPr>
          <p:spPr>
            <a:xfrm>
              <a:off x="7547657" y="2927141"/>
              <a:ext cx="429488" cy="2154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17E7FA8-8ABA-4B62-9ABC-563FFD8C6D41}"/>
                </a:ext>
              </a:extLst>
            </p:cNvPr>
            <p:cNvSpPr txBox="1"/>
            <p:nvPr/>
          </p:nvSpPr>
          <p:spPr>
            <a:xfrm>
              <a:off x="7532691" y="2927045"/>
              <a:ext cx="4365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삭제</a:t>
              </a:r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9D5037D-828D-4518-9F75-32F8DF9925EB}"/>
              </a:ext>
            </a:extLst>
          </p:cNvPr>
          <p:cNvSpPr/>
          <p:nvPr/>
        </p:nvSpPr>
        <p:spPr>
          <a:xfrm>
            <a:off x="581246" y="4739174"/>
            <a:ext cx="6763719" cy="4183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088D55F-ACDA-4005-A941-2B09063BD67C}"/>
              </a:ext>
            </a:extLst>
          </p:cNvPr>
          <p:cNvSpPr txBox="1"/>
          <p:nvPr/>
        </p:nvSpPr>
        <p:spPr>
          <a:xfrm>
            <a:off x="556826" y="4781709"/>
            <a:ext cx="9951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댓글 작성</a:t>
            </a: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32157D10-1422-4406-9923-B4CD071D9DE8}"/>
              </a:ext>
            </a:extLst>
          </p:cNvPr>
          <p:cNvCxnSpPr/>
          <p:nvPr/>
        </p:nvCxnSpPr>
        <p:spPr>
          <a:xfrm>
            <a:off x="437446" y="4592415"/>
            <a:ext cx="790391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>
            <a:extLst>
              <a:ext uri="{FF2B5EF4-FFF2-40B4-BE49-F238E27FC236}">
                <a16:creationId xmlns:a16="http://schemas.microsoft.com/office/drawing/2014/main" id="{260CA3E9-B7D2-4D0A-84BD-392292E87340}"/>
              </a:ext>
            </a:extLst>
          </p:cNvPr>
          <p:cNvSpPr/>
          <p:nvPr/>
        </p:nvSpPr>
        <p:spPr>
          <a:xfrm>
            <a:off x="7242501" y="2449993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8AA82B49-7DF7-4F8C-A439-FC3F164E50F7}"/>
              </a:ext>
            </a:extLst>
          </p:cNvPr>
          <p:cNvSpPr/>
          <p:nvPr/>
        </p:nvSpPr>
        <p:spPr>
          <a:xfrm>
            <a:off x="7737023" y="2449993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55D99ED1-96F0-42B2-8536-4D9EE3A175C4}"/>
              </a:ext>
            </a:extLst>
          </p:cNvPr>
          <p:cNvSpPr/>
          <p:nvPr/>
        </p:nvSpPr>
        <p:spPr>
          <a:xfrm>
            <a:off x="356510" y="459309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BC1303D-660F-47F5-900B-11C5A4121682}"/>
              </a:ext>
            </a:extLst>
          </p:cNvPr>
          <p:cNvSpPr txBox="1"/>
          <p:nvPr/>
        </p:nvSpPr>
        <p:spPr>
          <a:xfrm>
            <a:off x="533259" y="5490147"/>
            <a:ext cx="877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manager1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5E31E3F-7462-4322-B577-23DEBF21E202}"/>
              </a:ext>
            </a:extLst>
          </p:cNvPr>
          <p:cNvSpPr txBox="1"/>
          <p:nvPr/>
        </p:nvSpPr>
        <p:spPr>
          <a:xfrm>
            <a:off x="1475651" y="5490147"/>
            <a:ext cx="10156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답변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내용</a:t>
            </a: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0698A654-9062-4EC3-8675-A96BAB2BAF3E}"/>
              </a:ext>
            </a:extLst>
          </p:cNvPr>
          <p:cNvSpPr/>
          <p:nvPr/>
        </p:nvSpPr>
        <p:spPr>
          <a:xfrm>
            <a:off x="356510" y="537263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76702D6-B960-4654-AB44-A046A1BDF108}"/>
              </a:ext>
            </a:extLst>
          </p:cNvPr>
          <p:cNvSpPr/>
          <p:nvPr/>
        </p:nvSpPr>
        <p:spPr>
          <a:xfrm>
            <a:off x="7485799" y="4739174"/>
            <a:ext cx="719965" cy="418350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등 록</a:t>
            </a: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ADE0ED50-48D7-4045-BC64-EAAE5749905C}"/>
              </a:ext>
            </a:extLst>
          </p:cNvPr>
          <p:cNvGrpSpPr/>
          <p:nvPr/>
        </p:nvGrpSpPr>
        <p:grpSpPr>
          <a:xfrm>
            <a:off x="7644150" y="5490147"/>
            <a:ext cx="444454" cy="230832"/>
            <a:chOff x="7532691" y="2927045"/>
            <a:chExt cx="444454" cy="230832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ABC38EDA-88F7-4390-B260-03CA389363C1}"/>
                </a:ext>
              </a:extLst>
            </p:cNvPr>
            <p:cNvSpPr/>
            <p:nvPr/>
          </p:nvSpPr>
          <p:spPr>
            <a:xfrm>
              <a:off x="7547657" y="2927141"/>
              <a:ext cx="429488" cy="2154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31E6A18-1589-4B47-8A68-F0A122EFAADC}"/>
                </a:ext>
              </a:extLst>
            </p:cNvPr>
            <p:cNvSpPr txBox="1"/>
            <p:nvPr/>
          </p:nvSpPr>
          <p:spPr>
            <a:xfrm>
              <a:off x="7532691" y="2927045"/>
              <a:ext cx="4365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삭제</a:t>
              </a:r>
            </a:p>
          </p:txBody>
        </p:sp>
      </p:grpSp>
      <p:sp>
        <p:nvSpPr>
          <p:cNvPr id="81" name="타원 80">
            <a:extLst>
              <a:ext uri="{FF2B5EF4-FFF2-40B4-BE49-F238E27FC236}">
                <a16:creationId xmlns:a16="http://schemas.microsoft.com/office/drawing/2014/main" id="{A8F5E2F4-1E5D-4E2B-8A8F-9F11B67C6E9C}"/>
              </a:ext>
            </a:extLst>
          </p:cNvPr>
          <p:cNvSpPr/>
          <p:nvPr/>
        </p:nvSpPr>
        <p:spPr>
          <a:xfrm>
            <a:off x="7532893" y="537857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5D4E38A-7139-46F7-8B15-9D787D056881}"/>
              </a:ext>
            </a:extLst>
          </p:cNvPr>
          <p:cNvSpPr/>
          <p:nvPr/>
        </p:nvSpPr>
        <p:spPr>
          <a:xfrm>
            <a:off x="7354626" y="4609267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3" name="그림 82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8FBA16ED-8DE2-4890-B2A4-8FB3C473EB55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B20292EF-E13A-4EF5-A40F-225D1DD3B427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31A8B4A-567E-4C3C-AE32-2D54776AB1C3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195FE6FB-E2D7-4A5D-9072-AF99AB77ACB6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C119696B-7DA2-431E-94C1-FBDC760A20E3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5D4D7E65-AA13-4BE0-8AB9-4D77616F08AD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이등변 삼각형 90">
              <a:extLst>
                <a:ext uri="{FF2B5EF4-FFF2-40B4-BE49-F238E27FC236}">
                  <a16:creationId xmlns:a16="http://schemas.microsoft.com/office/drawing/2014/main" id="{62BA56A2-63DA-41ED-B100-EB3C16664571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19FCA4A9-6501-4C01-95CF-B5BF001A2C70}"/>
              </a:ext>
            </a:extLst>
          </p:cNvPr>
          <p:cNvSpPr txBox="1"/>
          <p:nvPr/>
        </p:nvSpPr>
        <p:spPr>
          <a:xfrm>
            <a:off x="3940339" y="2379261"/>
            <a:ext cx="1237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게시글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F56E156-4BF6-47EB-B5D6-91C4EEB76E08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F3FE9EF0-17C4-4910-803A-7B170DC23CDF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6A0D7C66-B77C-485C-A338-1E70B9360F96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1A0543A-D126-472B-9972-A946D07384C6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77A0CAC2-C3A4-46A9-825A-6E776D5E2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B40E1243-7D7D-4180-BE2B-787C58C67DAF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B46EB7F-4ECC-47B2-85C7-80A39CA772DD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smtClean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문의게시판</a:t>
            </a:r>
            <a:endParaRPr lang="ko-KR" altLang="en-US" sz="1050" dirty="0">
              <a:solidFill>
                <a:srgbClr val="0D66DD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15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직사각형 82">
            <a:extLst>
              <a:ext uri="{FF2B5EF4-FFF2-40B4-BE49-F238E27FC236}">
                <a16:creationId xmlns:a16="http://schemas.microsoft.com/office/drawing/2014/main" id="{B918BEB3-0AF8-413D-A9C6-4ECF2A0EC9C4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0E3EE5B5-98F7-4172-BD9B-634FF906B0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330121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회원가입 페이지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7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회원가입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82566"/>
              </p:ext>
            </p:extLst>
          </p:nvPr>
        </p:nvGraphicFramePr>
        <p:xfrm>
          <a:off x="8840764" y="711200"/>
          <a:ext cx="3287735" cy="4277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–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영문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숫자만 입력 가능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필수 입력 항목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 중복 확인 버튼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아이디 중복 여부 확인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9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영문</a:t>
                      </a:r>
                      <a:r>
                        <a:rPr lang="en-US" altLang="ko-KR" sz="9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, </a:t>
                      </a:r>
                      <a:r>
                        <a:rPr lang="ko-KR" altLang="en-US" sz="9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숫자</a:t>
                      </a:r>
                      <a:r>
                        <a:rPr lang="en-US" altLang="ko-KR" sz="9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, </a:t>
                      </a:r>
                      <a:r>
                        <a:rPr lang="ko-KR" altLang="en-US" sz="9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특수기호 포함 </a:t>
                      </a:r>
                      <a:r>
                        <a:rPr lang="en-US" altLang="ko-KR" sz="9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8~16</a:t>
                      </a:r>
                      <a:r>
                        <a:rPr lang="ko-KR" altLang="en-US" sz="9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자 입력 </a:t>
                      </a:r>
                      <a:r>
                        <a:rPr lang="en-US" altLang="ko-KR" sz="9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(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필수 입력 항목</a:t>
                      </a:r>
                      <a:r>
                        <a:rPr lang="en-US" altLang="ko-KR" sz="9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)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이름 입력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필수 입력 항목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743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5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이메일 입력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–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이메일 형식으로 입력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필수 입력 항목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6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휴대폰 번호 입력 </a:t>
                      </a: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– “-” </a:t>
                      </a:r>
                      <a:r>
                        <a:rPr lang="ko-KR" altLang="en-US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제외하고 숫자만 입력 가능</a:t>
                      </a: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필수 입력 항목</a:t>
                      </a: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790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7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개인정보 제공 동의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-</a:t>
                      </a: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동의가 필수 </a:t>
                      </a: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필수 선택 항목</a:t>
                      </a: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618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8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개인 정보 유효기간 선택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필수 선택 항목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03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9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모든 항목 입력 후 클릭 시 회원가입 진행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모든 항목 입력되지 않은 경우 빨간색 텍스트로 입력 필요한 항목 알림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5024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662679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5917E0-9189-44AA-B4B8-DA8ECCEB3F9B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smtClean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문의게시판</a:t>
            </a:r>
            <a:endParaRPr lang="ko-KR" altLang="en-US" sz="1050" dirty="0">
              <a:solidFill>
                <a:schemeClr val="bg2">
                  <a:lumMod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655AAF-4D07-4FFE-BC2F-E58BACC5063D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6EBA9915-094C-4D3B-ACCB-5D7952D522E3}"/>
              </a:ext>
            </a:extLst>
          </p:cNvPr>
          <p:cNvSpPr/>
          <p:nvPr/>
        </p:nvSpPr>
        <p:spPr>
          <a:xfrm>
            <a:off x="5861877" y="2631776"/>
            <a:ext cx="732874" cy="243530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CDAFD4F-8E6B-411C-9FE7-922C4090B2CD}"/>
              </a:ext>
            </a:extLst>
          </p:cNvPr>
          <p:cNvSpPr txBox="1"/>
          <p:nvPr/>
        </p:nvSpPr>
        <p:spPr>
          <a:xfrm>
            <a:off x="5861877" y="2638919"/>
            <a:ext cx="73287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중복확인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9ECF0C2-0CFB-4F84-9F1C-313777743D9E}"/>
              </a:ext>
            </a:extLst>
          </p:cNvPr>
          <p:cNvSpPr txBox="1"/>
          <p:nvPr/>
        </p:nvSpPr>
        <p:spPr>
          <a:xfrm>
            <a:off x="3203601" y="2149177"/>
            <a:ext cx="254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026449E3-8C1F-45C9-BD44-E5401D65364C}"/>
              </a:ext>
            </a:extLst>
          </p:cNvPr>
          <p:cNvGrpSpPr/>
          <p:nvPr/>
        </p:nvGrpSpPr>
        <p:grpSpPr>
          <a:xfrm>
            <a:off x="2328771" y="2399737"/>
            <a:ext cx="3446035" cy="491927"/>
            <a:chOff x="2328771" y="3222410"/>
            <a:chExt cx="3446035" cy="491927"/>
          </a:xfrm>
        </p:grpSpPr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987BC634-A9EA-40A8-A99A-3FC8CCA322F2}"/>
                </a:ext>
              </a:extLst>
            </p:cNvPr>
            <p:cNvSpPr/>
            <p:nvPr/>
          </p:nvSpPr>
          <p:spPr>
            <a:xfrm>
              <a:off x="2428760" y="3444293"/>
              <a:ext cx="3346046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290ACD0-00BE-447F-9A6B-8306CA908F6C}"/>
                </a:ext>
              </a:extLst>
            </p:cNvPr>
            <p:cNvSpPr txBox="1"/>
            <p:nvPr/>
          </p:nvSpPr>
          <p:spPr>
            <a:xfrm>
              <a:off x="2449827" y="3468116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아이디 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(ID)</a:t>
              </a:r>
              <a:endPara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68576FC6-1685-4233-AEB1-5B3F7307678E}"/>
                </a:ext>
              </a:extLst>
            </p:cNvPr>
            <p:cNvSpPr txBox="1"/>
            <p:nvPr/>
          </p:nvSpPr>
          <p:spPr>
            <a:xfrm>
              <a:off x="2328771" y="3222410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아이디</a:t>
              </a:r>
            </a:p>
          </p:txBody>
        </p: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9C59CFAB-7245-4345-9E2B-09763A5B837F}"/>
              </a:ext>
            </a:extLst>
          </p:cNvPr>
          <p:cNvGrpSpPr/>
          <p:nvPr/>
        </p:nvGrpSpPr>
        <p:grpSpPr>
          <a:xfrm>
            <a:off x="2328771" y="2974320"/>
            <a:ext cx="4243972" cy="484518"/>
            <a:chOff x="2328771" y="3772274"/>
            <a:chExt cx="4243972" cy="484518"/>
          </a:xfrm>
        </p:grpSpPr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FCD102A8-6C56-4A4D-A561-EC27B979ACFE}"/>
                </a:ext>
              </a:extLst>
            </p:cNvPr>
            <p:cNvSpPr/>
            <p:nvPr/>
          </p:nvSpPr>
          <p:spPr>
            <a:xfrm>
              <a:off x="2428760" y="4002623"/>
              <a:ext cx="414398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D2346086-F3B4-412C-AFC0-E0D7F2F3C58C}"/>
                </a:ext>
              </a:extLst>
            </p:cNvPr>
            <p:cNvSpPr txBox="1"/>
            <p:nvPr/>
          </p:nvSpPr>
          <p:spPr>
            <a:xfrm>
              <a:off x="2449827" y="4010571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비밀번호 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(8~16</a:t>
              </a:r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자의 영문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숫자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특수기호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)</a:t>
              </a:r>
              <a:endPara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57D7B33-B0E3-443D-80D6-D8AF3DB29785}"/>
                </a:ext>
              </a:extLst>
            </p:cNvPr>
            <p:cNvSpPr txBox="1"/>
            <p:nvPr/>
          </p:nvSpPr>
          <p:spPr>
            <a:xfrm>
              <a:off x="2328771" y="3772274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비밀번호</a:t>
              </a:r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3AB1028C-1BBB-4BBE-B119-9F7BF9CDE99A}"/>
              </a:ext>
            </a:extLst>
          </p:cNvPr>
          <p:cNvGrpSpPr/>
          <p:nvPr/>
        </p:nvGrpSpPr>
        <p:grpSpPr>
          <a:xfrm>
            <a:off x="2328771" y="3489738"/>
            <a:ext cx="4243972" cy="486634"/>
            <a:chOff x="2328771" y="4322138"/>
            <a:chExt cx="4243972" cy="486634"/>
          </a:xfrm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B4E1145B-C252-4C98-BE21-5FCA2796EA40}"/>
                </a:ext>
              </a:extLst>
            </p:cNvPr>
            <p:cNvSpPr/>
            <p:nvPr/>
          </p:nvSpPr>
          <p:spPr>
            <a:xfrm>
              <a:off x="2428760" y="4545078"/>
              <a:ext cx="414398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49C76F77-3407-4803-B3FB-270FCF47C67A}"/>
                </a:ext>
              </a:extLst>
            </p:cNvPr>
            <p:cNvSpPr txBox="1"/>
            <p:nvPr/>
          </p:nvSpPr>
          <p:spPr>
            <a:xfrm>
              <a:off x="2449827" y="4562551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이름 입력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4F3AC178-4ED9-486F-8D79-358E1F9C9AC1}"/>
                </a:ext>
              </a:extLst>
            </p:cNvPr>
            <p:cNvSpPr txBox="1"/>
            <p:nvPr/>
          </p:nvSpPr>
          <p:spPr>
            <a:xfrm>
              <a:off x="2328771" y="4322138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이름</a:t>
              </a:r>
            </a:p>
          </p:txBody>
        </p:sp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65642470-8400-4F54-BDE9-B31E310573F7}"/>
              </a:ext>
            </a:extLst>
          </p:cNvPr>
          <p:cNvGrpSpPr/>
          <p:nvPr/>
        </p:nvGrpSpPr>
        <p:grpSpPr>
          <a:xfrm>
            <a:off x="2328771" y="4033150"/>
            <a:ext cx="4237622" cy="488750"/>
            <a:chOff x="2335121" y="4872002"/>
            <a:chExt cx="4237622" cy="488750"/>
          </a:xfrm>
        </p:grpSpPr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0939770C-BA13-4699-B8F0-08D60AA12CB0}"/>
                </a:ext>
              </a:extLst>
            </p:cNvPr>
            <p:cNvSpPr/>
            <p:nvPr/>
          </p:nvSpPr>
          <p:spPr>
            <a:xfrm>
              <a:off x="2428760" y="5097058"/>
              <a:ext cx="414398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6071F83F-669D-4CFD-823D-1D0FE9CF5F88}"/>
                </a:ext>
              </a:extLst>
            </p:cNvPr>
            <p:cNvSpPr txBox="1"/>
            <p:nvPr/>
          </p:nvSpPr>
          <p:spPr>
            <a:xfrm>
              <a:off x="2449827" y="5114531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dreamcatcher@dream.com</a:t>
              </a:r>
              <a:endPara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DEF8FF1C-707C-4B1F-8ACE-5E6C79428EAA}"/>
                </a:ext>
              </a:extLst>
            </p:cNvPr>
            <p:cNvSpPr txBox="1"/>
            <p:nvPr/>
          </p:nvSpPr>
          <p:spPr>
            <a:xfrm>
              <a:off x="2335121" y="4872002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이메일</a:t>
              </a:r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AB982B19-8EA8-40E8-8C5A-D3E3CE52776C}"/>
              </a:ext>
            </a:extLst>
          </p:cNvPr>
          <p:cNvGrpSpPr/>
          <p:nvPr/>
        </p:nvGrpSpPr>
        <p:grpSpPr>
          <a:xfrm>
            <a:off x="2328771" y="4578678"/>
            <a:ext cx="4240797" cy="490865"/>
            <a:chOff x="2331946" y="5421866"/>
            <a:chExt cx="4240797" cy="490865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BA6C971B-0E91-404D-9E2C-E599B3E70172}"/>
                </a:ext>
              </a:extLst>
            </p:cNvPr>
            <p:cNvSpPr/>
            <p:nvPr/>
          </p:nvSpPr>
          <p:spPr>
            <a:xfrm>
              <a:off x="2428760" y="5649037"/>
              <a:ext cx="414398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157" name="그룹 156">
              <a:extLst>
                <a:ext uri="{FF2B5EF4-FFF2-40B4-BE49-F238E27FC236}">
                  <a16:creationId xmlns:a16="http://schemas.microsoft.com/office/drawing/2014/main" id="{7674117C-2156-4963-BD30-9D858EB36AE8}"/>
                </a:ext>
              </a:extLst>
            </p:cNvPr>
            <p:cNvGrpSpPr/>
            <p:nvPr/>
          </p:nvGrpSpPr>
          <p:grpSpPr>
            <a:xfrm>
              <a:off x="2331946" y="5421866"/>
              <a:ext cx="2665991" cy="490865"/>
              <a:chOff x="2331946" y="5421866"/>
              <a:chExt cx="2665991" cy="490865"/>
            </a:xfrm>
          </p:grpSpPr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B60D6056-7839-4BED-980B-3DB3C070F74A}"/>
                  </a:ext>
                </a:extLst>
              </p:cNvPr>
              <p:cNvSpPr txBox="1"/>
              <p:nvPr/>
            </p:nvSpPr>
            <p:spPr>
              <a:xfrm>
                <a:off x="2449827" y="5666510"/>
                <a:ext cx="2548110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en-US" altLang="ko-KR" sz="10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‘-’</a:t>
                </a:r>
                <a:r>
                  <a:rPr lang="ko-KR" altLang="en-US" sz="10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빼고 숫자만 입력</a:t>
                </a: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9D3D2AE2-F004-48D7-B570-C387D4FE80FC}"/>
                  </a:ext>
                </a:extLst>
              </p:cNvPr>
              <p:cNvSpPr txBox="1"/>
              <p:nvPr/>
            </p:nvSpPr>
            <p:spPr>
              <a:xfrm>
                <a:off x="2331946" y="5421866"/>
                <a:ext cx="2548110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ko-KR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휴대폰</a:t>
                </a:r>
              </a:p>
            </p:txBody>
          </p:sp>
        </p:grpSp>
      </p:grpSp>
      <p:sp>
        <p:nvSpPr>
          <p:cNvPr id="210" name="TextBox 209">
            <a:extLst>
              <a:ext uri="{FF2B5EF4-FFF2-40B4-BE49-F238E27FC236}">
                <a16:creationId xmlns:a16="http://schemas.microsoft.com/office/drawing/2014/main" id="{210734F4-D381-4A18-B260-C378E85FE37B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5DD1AAD5-119A-4ADB-ADE8-6BA3FEC9263D}"/>
              </a:ext>
            </a:extLst>
          </p:cNvPr>
          <p:cNvSpPr/>
          <p:nvPr/>
        </p:nvSpPr>
        <p:spPr>
          <a:xfrm>
            <a:off x="8660975" y="2413994"/>
            <a:ext cx="89256" cy="3184886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167EA1D0-F9AA-4C26-B176-61A0C632E12A}"/>
              </a:ext>
            </a:extLst>
          </p:cNvPr>
          <p:cNvSpPr/>
          <p:nvPr/>
        </p:nvSpPr>
        <p:spPr>
          <a:xfrm>
            <a:off x="5730780" y="254007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4B61CE93-3AA8-4616-AD6B-1CCBAB0B032F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8678FD9-23DB-4E96-B2A8-9AB934AAC206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32A89CD3-914D-4416-A94F-F6E2C8E61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22729D94-8920-4871-AFC3-1E8AE2648F47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01D824C-7360-4A09-991B-21A4797E9C65}"/>
              </a:ext>
            </a:extLst>
          </p:cNvPr>
          <p:cNvSpPr txBox="1"/>
          <p:nvPr/>
        </p:nvSpPr>
        <p:spPr>
          <a:xfrm>
            <a:off x="2328771" y="5213707"/>
            <a:ext cx="223370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개인정보 제공동의 여부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39A826E7-27F1-406D-8386-B8CD9D30303D}"/>
              </a:ext>
            </a:extLst>
          </p:cNvPr>
          <p:cNvSpPr/>
          <p:nvPr/>
        </p:nvSpPr>
        <p:spPr>
          <a:xfrm>
            <a:off x="2428760" y="5489997"/>
            <a:ext cx="4143983" cy="24622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FC1C125-DCF0-4AD1-A8C6-73778D280DE7}"/>
              </a:ext>
            </a:extLst>
          </p:cNvPr>
          <p:cNvSpPr txBox="1"/>
          <p:nvPr/>
        </p:nvSpPr>
        <p:spPr>
          <a:xfrm>
            <a:off x="2449827" y="5507470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개인정보 제공에 동의합니다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292DAFED-6750-445A-B9A4-A405802109A6}"/>
              </a:ext>
            </a:extLst>
          </p:cNvPr>
          <p:cNvGrpSpPr/>
          <p:nvPr/>
        </p:nvGrpSpPr>
        <p:grpSpPr>
          <a:xfrm>
            <a:off x="5511092" y="5519625"/>
            <a:ext cx="530410" cy="215444"/>
            <a:chOff x="5484704" y="5787972"/>
            <a:chExt cx="530410" cy="215444"/>
          </a:xfrm>
        </p:grpSpPr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72136D61-156E-477C-8905-62096288BFD7}"/>
                </a:ext>
              </a:extLst>
            </p:cNvPr>
            <p:cNvSpPr/>
            <p:nvPr/>
          </p:nvSpPr>
          <p:spPr>
            <a:xfrm>
              <a:off x="5484704" y="5846603"/>
              <a:ext cx="98182" cy="98182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B3DD57A-E74E-4B54-A93B-302929297C6D}"/>
                </a:ext>
              </a:extLst>
            </p:cNvPr>
            <p:cNvSpPr txBox="1"/>
            <p:nvPr/>
          </p:nvSpPr>
          <p:spPr>
            <a:xfrm>
              <a:off x="5553901" y="5787972"/>
              <a:ext cx="46121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80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동의</a:t>
              </a:r>
              <a:endPara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79CD1AAA-C0FF-412D-AAEE-EFEB580904A9}"/>
              </a:ext>
            </a:extLst>
          </p:cNvPr>
          <p:cNvGrpSpPr/>
          <p:nvPr/>
        </p:nvGrpSpPr>
        <p:grpSpPr>
          <a:xfrm>
            <a:off x="5943320" y="5519625"/>
            <a:ext cx="599606" cy="215444"/>
            <a:chOff x="5484704" y="5787972"/>
            <a:chExt cx="599606" cy="215444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CAAF5008-1335-4D41-A172-29C3F6C8F1A5}"/>
                </a:ext>
              </a:extLst>
            </p:cNvPr>
            <p:cNvSpPr/>
            <p:nvPr/>
          </p:nvSpPr>
          <p:spPr>
            <a:xfrm>
              <a:off x="5484704" y="5846603"/>
              <a:ext cx="98182" cy="98182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9CA7DAC-59EB-4C05-962C-FB0474856082}"/>
                </a:ext>
              </a:extLst>
            </p:cNvPr>
            <p:cNvSpPr txBox="1"/>
            <p:nvPr/>
          </p:nvSpPr>
          <p:spPr>
            <a:xfrm>
              <a:off x="5553901" y="5787972"/>
              <a:ext cx="53040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800" dirty="0" err="1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비동의</a:t>
              </a:r>
              <a:endPara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FC0C283F-868E-4BDB-9806-1230AB92CA34}"/>
              </a:ext>
            </a:extLst>
          </p:cNvPr>
          <p:cNvSpPr txBox="1"/>
          <p:nvPr/>
        </p:nvSpPr>
        <p:spPr>
          <a:xfrm>
            <a:off x="2449827" y="5934281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개인정보 유효기간 선택</a:t>
            </a: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6F826114-551C-4039-AFFF-2F8D54A9B119}"/>
              </a:ext>
            </a:extLst>
          </p:cNvPr>
          <p:cNvGrpSpPr/>
          <p:nvPr/>
        </p:nvGrpSpPr>
        <p:grpSpPr>
          <a:xfrm>
            <a:off x="4910351" y="5946436"/>
            <a:ext cx="433958" cy="215444"/>
            <a:chOff x="5484704" y="5787972"/>
            <a:chExt cx="433958" cy="215444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928E5943-47AE-43BC-9ED0-6AF2774FA215}"/>
                </a:ext>
              </a:extLst>
            </p:cNvPr>
            <p:cNvSpPr/>
            <p:nvPr/>
          </p:nvSpPr>
          <p:spPr>
            <a:xfrm>
              <a:off x="5484704" y="5846603"/>
              <a:ext cx="98182" cy="98182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3F503FCE-FDEC-45F5-AA2C-BA8C99BF5388}"/>
                </a:ext>
              </a:extLst>
            </p:cNvPr>
            <p:cNvSpPr txBox="1"/>
            <p:nvPr/>
          </p:nvSpPr>
          <p:spPr>
            <a:xfrm>
              <a:off x="5553901" y="5787972"/>
              <a:ext cx="364761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1</a:t>
              </a:r>
              <a:r>
                <a:rPr lang="ko-KR" altLang="en-US" sz="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년</a:t>
              </a: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13B44B78-BA85-4F05-83EE-3EB2C140ED48}"/>
              </a:ext>
            </a:extLst>
          </p:cNvPr>
          <p:cNvGrpSpPr/>
          <p:nvPr/>
        </p:nvGrpSpPr>
        <p:grpSpPr>
          <a:xfrm>
            <a:off x="5342579" y="5946436"/>
            <a:ext cx="433958" cy="215444"/>
            <a:chOff x="5484704" y="5787972"/>
            <a:chExt cx="433958" cy="215444"/>
          </a:xfrm>
        </p:grpSpPr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B5A15EA1-055E-4DD3-999F-5850A6F18AE1}"/>
                </a:ext>
              </a:extLst>
            </p:cNvPr>
            <p:cNvSpPr/>
            <p:nvPr/>
          </p:nvSpPr>
          <p:spPr>
            <a:xfrm>
              <a:off x="5484704" y="5846603"/>
              <a:ext cx="98182" cy="98182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B3B5145-C1C3-4792-9497-8D4E15E7472B}"/>
                </a:ext>
              </a:extLst>
            </p:cNvPr>
            <p:cNvSpPr txBox="1"/>
            <p:nvPr/>
          </p:nvSpPr>
          <p:spPr>
            <a:xfrm>
              <a:off x="5553901" y="5787972"/>
              <a:ext cx="364761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3</a:t>
              </a:r>
              <a:r>
                <a:rPr lang="ko-KR" altLang="en-US" sz="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년</a:t>
              </a:r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EC3FA324-57F1-44ED-B9CE-4B7E1F2F9D6C}"/>
              </a:ext>
            </a:extLst>
          </p:cNvPr>
          <p:cNvGrpSpPr/>
          <p:nvPr/>
        </p:nvGrpSpPr>
        <p:grpSpPr>
          <a:xfrm>
            <a:off x="5774806" y="5946436"/>
            <a:ext cx="851735" cy="215444"/>
            <a:chOff x="5484704" y="5787972"/>
            <a:chExt cx="851735" cy="215444"/>
          </a:xfrm>
        </p:grpSpPr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7E63364E-61AC-4F6E-9633-936B7F3FF85F}"/>
                </a:ext>
              </a:extLst>
            </p:cNvPr>
            <p:cNvSpPr/>
            <p:nvPr/>
          </p:nvSpPr>
          <p:spPr>
            <a:xfrm>
              <a:off x="5484704" y="5846603"/>
              <a:ext cx="98182" cy="98182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320620D-6228-4377-BC62-3C0F33F78E7C}"/>
                </a:ext>
              </a:extLst>
            </p:cNvPr>
            <p:cNvSpPr txBox="1"/>
            <p:nvPr/>
          </p:nvSpPr>
          <p:spPr>
            <a:xfrm>
              <a:off x="5553901" y="5787972"/>
              <a:ext cx="78253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회원탈퇴 시</a:t>
              </a:r>
            </a:p>
          </p:txBody>
        </p:sp>
      </p:grp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43A7CD19-D3C9-4A63-B4E2-84BBAA5A44E1}"/>
              </a:ext>
            </a:extLst>
          </p:cNvPr>
          <p:cNvSpPr/>
          <p:nvPr/>
        </p:nvSpPr>
        <p:spPr>
          <a:xfrm>
            <a:off x="2428760" y="5916808"/>
            <a:ext cx="4143983" cy="24622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E6E40599-2810-43AB-B514-6FA5341B1DE9}"/>
              </a:ext>
            </a:extLst>
          </p:cNvPr>
          <p:cNvSpPr/>
          <p:nvPr/>
        </p:nvSpPr>
        <p:spPr>
          <a:xfrm>
            <a:off x="2428760" y="6307519"/>
            <a:ext cx="4143983" cy="448400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1BA1C49-6C6F-4352-8C8A-68C866DF1ABF}"/>
              </a:ext>
            </a:extLst>
          </p:cNvPr>
          <p:cNvSpPr txBox="1"/>
          <p:nvPr/>
        </p:nvSpPr>
        <p:spPr>
          <a:xfrm>
            <a:off x="3226696" y="6393220"/>
            <a:ext cx="25481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8A020137-3BAC-440F-9605-14000D000883}"/>
              </a:ext>
            </a:extLst>
          </p:cNvPr>
          <p:cNvSpPr/>
          <p:nvPr/>
        </p:nvSpPr>
        <p:spPr>
          <a:xfrm>
            <a:off x="2359558" y="6217353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9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167EA1D0-F9AA-4C26-B176-61A0C632E12A}"/>
              </a:ext>
            </a:extLst>
          </p:cNvPr>
          <p:cNvSpPr/>
          <p:nvPr/>
        </p:nvSpPr>
        <p:spPr>
          <a:xfrm>
            <a:off x="2308625" y="2564357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167EA1D0-F9AA-4C26-B176-61A0C632E12A}"/>
              </a:ext>
            </a:extLst>
          </p:cNvPr>
          <p:cNvSpPr/>
          <p:nvPr/>
        </p:nvSpPr>
        <p:spPr>
          <a:xfrm>
            <a:off x="2299682" y="3111003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167EA1D0-F9AA-4C26-B176-61A0C632E12A}"/>
              </a:ext>
            </a:extLst>
          </p:cNvPr>
          <p:cNvSpPr/>
          <p:nvPr/>
        </p:nvSpPr>
        <p:spPr>
          <a:xfrm>
            <a:off x="2299682" y="364742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167EA1D0-F9AA-4C26-B176-61A0C632E12A}"/>
              </a:ext>
            </a:extLst>
          </p:cNvPr>
          <p:cNvSpPr/>
          <p:nvPr/>
        </p:nvSpPr>
        <p:spPr>
          <a:xfrm>
            <a:off x="2299682" y="4175931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167EA1D0-F9AA-4C26-B176-61A0C632E12A}"/>
              </a:ext>
            </a:extLst>
          </p:cNvPr>
          <p:cNvSpPr/>
          <p:nvPr/>
        </p:nvSpPr>
        <p:spPr>
          <a:xfrm>
            <a:off x="2299682" y="4712827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167EA1D0-F9AA-4C26-B176-61A0C632E12A}"/>
              </a:ext>
            </a:extLst>
          </p:cNvPr>
          <p:cNvSpPr/>
          <p:nvPr/>
        </p:nvSpPr>
        <p:spPr>
          <a:xfrm>
            <a:off x="2299682" y="5383946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167EA1D0-F9AA-4C26-B176-61A0C632E12A}"/>
              </a:ext>
            </a:extLst>
          </p:cNvPr>
          <p:cNvSpPr/>
          <p:nvPr/>
        </p:nvSpPr>
        <p:spPr>
          <a:xfrm>
            <a:off x="2299682" y="5803396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8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CDAFD4F-8E6B-411C-9FE7-922C4090B2CD}"/>
              </a:ext>
            </a:extLst>
          </p:cNvPr>
          <p:cNvSpPr txBox="1"/>
          <p:nvPr/>
        </p:nvSpPr>
        <p:spPr>
          <a:xfrm>
            <a:off x="2351727" y="2846842"/>
            <a:ext cx="143288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800" dirty="0" smtClean="0">
                <a:solidFill>
                  <a:srgbClr val="C0000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아이디를 입력해주세요</a:t>
            </a:r>
            <a:endParaRPr lang="ko-KR" altLang="en-US" sz="800" dirty="0">
              <a:solidFill>
                <a:srgbClr val="C00000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8A020137-3BAC-440F-9605-14000D000883}"/>
              </a:ext>
            </a:extLst>
          </p:cNvPr>
          <p:cNvSpPr/>
          <p:nvPr/>
        </p:nvSpPr>
        <p:spPr>
          <a:xfrm>
            <a:off x="3463739" y="2818546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9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450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ECE9EF3A-0422-4293-95BA-6F59A58CC8B0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3A7ACA4-6559-4C9C-878C-DDC084689A22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334893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회원가입완료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8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회원가입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회원가입 버튼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090272"/>
              </p:ext>
            </p:extLst>
          </p:nvPr>
        </p:nvGraphicFramePr>
        <p:xfrm>
          <a:off x="8840764" y="711200"/>
          <a:ext cx="3287735" cy="808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로그인 페이지로 이동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673F6FC-DF6E-457F-B623-F85CCB836C6E}"/>
              </a:ext>
            </a:extLst>
          </p:cNvPr>
          <p:cNvGrpSpPr/>
          <p:nvPr/>
        </p:nvGrpSpPr>
        <p:grpSpPr>
          <a:xfrm>
            <a:off x="1331237" y="3046906"/>
            <a:ext cx="6176727" cy="2315210"/>
            <a:chOff x="1331237" y="3332656"/>
            <a:chExt cx="6176727" cy="2315210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A4DB86A4-199D-4C53-B17C-4F671C6250EA}"/>
                </a:ext>
              </a:extLst>
            </p:cNvPr>
            <p:cNvSpPr txBox="1"/>
            <p:nvPr/>
          </p:nvSpPr>
          <p:spPr>
            <a:xfrm>
              <a:off x="2447661" y="4303717"/>
              <a:ext cx="394387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20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회원가입이 완료</a:t>
              </a:r>
              <a:r>
                <a:rPr lang="ko-KR" altLang="en-US" sz="2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되었습니다</a:t>
              </a:r>
              <a:r>
                <a:rPr lang="en-US" altLang="ko-KR" sz="2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2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95C0B5DD-AF36-4F53-8376-3F08E481F691}"/>
                </a:ext>
              </a:extLst>
            </p:cNvPr>
            <p:cNvSpPr txBox="1"/>
            <p:nvPr/>
          </p:nvSpPr>
          <p:spPr>
            <a:xfrm>
              <a:off x="1331237" y="4703413"/>
              <a:ext cx="617672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로그인 후 </a:t>
              </a:r>
              <a:r>
                <a:rPr lang="ko-KR" altLang="en-US" sz="1000" dirty="0" err="1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마이제너레이션에서</a:t>
              </a:r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 제공되는 모든 서비스를 이용하실 수 있습니다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144" name="그림 143" descr="원, 그래픽, 다채로움, 상징이(가) 표시된 사진&#10;&#10;자동 생성된 설명">
              <a:extLst>
                <a:ext uri="{FF2B5EF4-FFF2-40B4-BE49-F238E27FC236}">
                  <a16:creationId xmlns:a16="http://schemas.microsoft.com/office/drawing/2014/main" id="{28E49E8B-23CD-46A2-BFD3-4F051BEBD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6557" y="3332656"/>
              <a:ext cx="726086" cy="726086"/>
            </a:xfrm>
            <a:prstGeom prst="rect">
              <a:avLst/>
            </a:prstGeom>
          </p:spPr>
        </p:pic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69006C24-DDF6-4A82-8CB7-E77FB216306F}"/>
                </a:ext>
              </a:extLst>
            </p:cNvPr>
            <p:cNvSpPr/>
            <p:nvPr/>
          </p:nvSpPr>
          <p:spPr>
            <a:xfrm>
              <a:off x="2428760" y="5199466"/>
              <a:ext cx="4143983" cy="448400"/>
            </a:xfrm>
            <a:prstGeom prst="rect">
              <a:avLst/>
            </a:prstGeom>
            <a:solidFill>
              <a:srgbClr val="0D6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A9D262E0-AC8E-4FA0-B61D-A39259C2C213}"/>
                </a:ext>
              </a:extLst>
            </p:cNvPr>
            <p:cNvSpPr txBox="1"/>
            <p:nvPr/>
          </p:nvSpPr>
          <p:spPr>
            <a:xfrm>
              <a:off x="3226696" y="5285167"/>
              <a:ext cx="254811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로그인</a:t>
              </a:r>
            </a:p>
          </p:txBody>
        </p:sp>
      </p:grpSp>
      <p:pic>
        <p:nvPicPr>
          <p:cNvPr id="37" name="그림 36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B89C0698-4B30-497E-9127-1E171660DEE1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0DF3425-2A97-41B2-A27D-77798294A82E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79F1EFF-A277-44D3-B50D-82B31EEB4C04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7CD3B066-180D-417B-939A-1646F681A4AD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22E2F34-95EC-4E04-A173-546611A525A6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이등변 삼각형 44">
              <a:extLst>
                <a:ext uri="{FF2B5EF4-FFF2-40B4-BE49-F238E27FC236}">
                  <a16:creationId xmlns:a16="http://schemas.microsoft.com/office/drawing/2014/main" id="{84309F16-8D77-4183-89FD-DB62B13D7CD8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이등변 삼각형 45">
              <a:extLst>
                <a:ext uri="{FF2B5EF4-FFF2-40B4-BE49-F238E27FC236}">
                  <a16:creationId xmlns:a16="http://schemas.microsoft.com/office/drawing/2014/main" id="{62172299-0F65-4254-9478-7AFE36061E41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52080363-0225-42C0-8050-6AB05217FE7C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CE518DC-EFAE-44AF-A66E-B62F402FFA62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C3B54476-49B1-49FF-AD49-77DF5C419625}"/>
              </a:ext>
            </a:extLst>
          </p:cNvPr>
          <p:cNvSpPr/>
          <p:nvPr/>
        </p:nvSpPr>
        <p:spPr>
          <a:xfrm>
            <a:off x="2242047" y="4769321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98B151F2-4A41-4642-8C44-51A25C1CF02A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7F808B4-5D44-4167-8831-E88B271BEE56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F1B9263E-42A4-43FC-9952-058B70C48C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DB1DBA44-EF1A-45AF-885A-CA3B7EA390CA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5917E0-9189-44AA-B4B8-DA8ECCEB3F9B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smtClean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문의게시판</a:t>
            </a:r>
            <a:endParaRPr lang="ko-KR" altLang="en-US" sz="1050" dirty="0">
              <a:solidFill>
                <a:schemeClr val="bg2">
                  <a:lumMod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03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>
            <a:extLst>
              <a:ext uri="{FF2B5EF4-FFF2-40B4-BE49-F238E27FC236}">
                <a16:creationId xmlns:a16="http://schemas.microsoft.com/office/drawing/2014/main" id="{5743BE73-EDB7-4B81-82C4-DA39F2E11472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0FC3C6E-8EB4-4D1B-82D7-4407C1D194B4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642234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9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로그인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850173"/>
              </p:ext>
            </p:extLst>
          </p:nvPr>
        </p:nvGraphicFramePr>
        <p:xfrm>
          <a:off x="8840764" y="711200"/>
          <a:ext cx="3287735" cy="2291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정보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 찾기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찾기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로그인 후 메인 페이지로 이동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5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372ED0F-B814-4138-956F-229254FB1A4D}"/>
              </a:ext>
            </a:extLst>
          </p:cNvPr>
          <p:cNvSpPr txBox="1"/>
          <p:nvPr/>
        </p:nvSpPr>
        <p:spPr>
          <a:xfrm>
            <a:off x="3145545" y="2930539"/>
            <a:ext cx="254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40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B6F37620-BB28-4832-AC57-96A7BA2A3F14}"/>
              </a:ext>
            </a:extLst>
          </p:cNvPr>
          <p:cNvSpPr/>
          <p:nvPr/>
        </p:nvSpPr>
        <p:spPr>
          <a:xfrm>
            <a:off x="2746577" y="3436356"/>
            <a:ext cx="3346046" cy="39654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05A3D0D4-68B3-455F-8D5A-26C46A48B987}"/>
              </a:ext>
            </a:extLst>
          </p:cNvPr>
          <p:cNvSpPr txBox="1"/>
          <p:nvPr/>
        </p:nvSpPr>
        <p:spPr>
          <a:xfrm>
            <a:off x="2767644" y="3511516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아이디</a:t>
            </a: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5B0CD604-3264-493D-8403-31EF047C4CA0}"/>
              </a:ext>
            </a:extLst>
          </p:cNvPr>
          <p:cNvSpPr/>
          <p:nvPr/>
        </p:nvSpPr>
        <p:spPr>
          <a:xfrm>
            <a:off x="2535972" y="4717976"/>
            <a:ext cx="3767257" cy="448400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0448CDC-FCE2-4E84-9D9C-B27E992C2292}"/>
              </a:ext>
            </a:extLst>
          </p:cNvPr>
          <p:cNvSpPr txBox="1"/>
          <p:nvPr/>
        </p:nvSpPr>
        <p:spPr>
          <a:xfrm>
            <a:off x="3145545" y="4815218"/>
            <a:ext cx="254811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EB93388-1957-46EF-BB0D-F3FAD22DB313}"/>
              </a:ext>
            </a:extLst>
          </p:cNvPr>
          <p:cNvSpPr txBox="1"/>
          <p:nvPr/>
        </p:nvSpPr>
        <p:spPr>
          <a:xfrm>
            <a:off x="2767644" y="3983432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비밀번호</a:t>
            </a: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B8B774BE-A290-4E57-A5D9-32AAE548B0AD}"/>
              </a:ext>
            </a:extLst>
          </p:cNvPr>
          <p:cNvSpPr/>
          <p:nvPr/>
        </p:nvSpPr>
        <p:spPr>
          <a:xfrm>
            <a:off x="2746577" y="3908272"/>
            <a:ext cx="3346046" cy="39654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DFC9237-6E27-48F4-87FE-CCC3E23EEF05}"/>
              </a:ext>
            </a:extLst>
          </p:cNvPr>
          <p:cNvSpPr txBox="1"/>
          <p:nvPr/>
        </p:nvSpPr>
        <p:spPr>
          <a:xfrm>
            <a:off x="4410346" y="4352014"/>
            <a:ext cx="178255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latinLnBrk="1"/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아이디 찾기 </a:t>
            </a:r>
            <a:r>
              <a:rPr lang="en-US" altLang="ko-KR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</a:t>
            </a:r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비밀번호 찾기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CE4915E-D1AB-41FA-BA39-A9E305142906}"/>
              </a:ext>
            </a:extLst>
          </p:cNvPr>
          <p:cNvGrpSpPr/>
          <p:nvPr/>
        </p:nvGrpSpPr>
        <p:grpSpPr>
          <a:xfrm>
            <a:off x="2442101" y="5236324"/>
            <a:ext cx="2333889" cy="215444"/>
            <a:chOff x="2259221" y="5637687"/>
            <a:chExt cx="2333889" cy="215444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FA855696-E5B3-48D1-8BE3-366F5D1AC07F}"/>
                </a:ext>
              </a:extLst>
            </p:cNvPr>
            <p:cNvSpPr txBox="1"/>
            <p:nvPr/>
          </p:nvSpPr>
          <p:spPr>
            <a:xfrm>
              <a:off x="2259221" y="5637687"/>
              <a:ext cx="192225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80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마이제너레이션의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 회원이 아니신가요</a:t>
              </a: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? 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DB62DFFC-EC22-4052-BE32-B717E30CFB6F}"/>
                </a:ext>
              </a:extLst>
            </p:cNvPr>
            <p:cNvSpPr txBox="1"/>
            <p:nvPr/>
          </p:nvSpPr>
          <p:spPr>
            <a:xfrm>
              <a:off x="3997116" y="5637687"/>
              <a:ext cx="59599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800" dirty="0">
                  <a:solidFill>
                    <a:srgbClr val="0D66DD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회원가입</a:t>
              </a:r>
            </a:p>
          </p:txBody>
        </p:sp>
      </p:grpSp>
      <p:pic>
        <p:nvPicPr>
          <p:cNvPr id="54" name="그림 53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5EAEFD61-03C3-4D2D-B078-1AEAEF6790D9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pic>
        <p:nvPicPr>
          <p:cNvPr id="55" name="그림 54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8F35249D-ABA3-4CA9-9274-05CE434747AE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E0B490A2-126F-4A40-B022-E4C2C39D3008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CAEEC41-79E1-449E-98CD-2A528EAB079F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0CBF27-BBA3-4DE1-9A2C-E8FA27B305A2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025A357A-5A5A-4407-80A7-ACAFEDB0B9B5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0379ABE-7413-48C8-802B-E45C0F85C40C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C2A59C26-8448-4579-827B-7C6ADE8BAB27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이등변 삼각형 63">
              <a:extLst>
                <a:ext uri="{FF2B5EF4-FFF2-40B4-BE49-F238E27FC236}">
                  <a16:creationId xmlns:a16="http://schemas.microsoft.com/office/drawing/2014/main" id="{163959FA-174E-4DE4-95F6-0FAB4BBC8A53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타원 43">
            <a:extLst>
              <a:ext uri="{FF2B5EF4-FFF2-40B4-BE49-F238E27FC236}">
                <a16:creationId xmlns:a16="http://schemas.microsoft.com/office/drawing/2014/main" id="{A812A7C8-A442-4A84-B9DC-704A42068756}"/>
              </a:ext>
            </a:extLst>
          </p:cNvPr>
          <p:cNvSpPr/>
          <p:nvPr/>
        </p:nvSpPr>
        <p:spPr>
          <a:xfrm>
            <a:off x="2580931" y="3259239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78E2028-34BB-412C-9027-70C9763AAF14}"/>
              </a:ext>
            </a:extLst>
          </p:cNvPr>
          <p:cNvSpPr/>
          <p:nvPr/>
        </p:nvSpPr>
        <p:spPr>
          <a:xfrm>
            <a:off x="4719962" y="417795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4D3A31EC-8E47-443A-8E71-2402E1AC4A4E}"/>
              </a:ext>
            </a:extLst>
          </p:cNvPr>
          <p:cNvSpPr/>
          <p:nvPr/>
        </p:nvSpPr>
        <p:spPr>
          <a:xfrm>
            <a:off x="5331085" y="417795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C6CE255C-DB56-424E-B47D-D303BF0E4DE0}"/>
              </a:ext>
            </a:extLst>
          </p:cNvPr>
          <p:cNvSpPr/>
          <p:nvPr/>
        </p:nvSpPr>
        <p:spPr>
          <a:xfrm>
            <a:off x="2390743" y="453978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DBD574E3-0D9B-4593-9E99-052F2F92FF5D}"/>
              </a:ext>
            </a:extLst>
          </p:cNvPr>
          <p:cNvSpPr/>
          <p:nvPr/>
        </p:nvSpPr>
        <p:spPr>
          <a:xfrm>
            <a:off x="4114932" y="5044727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E13FD86A-A4E8-4627-ACAA-C8A6AB693C39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E02A04B-135A-44E7-9A28-A12972668479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22A63F2A-7DA6-4F41-92FD-A5C08016B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7B2F245B-74A2-4EA4-AC90-5FBD2DDE9DD2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DD6EDA5-B552-4232-A70D-9BBFAF3292A9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C5917E0-9189-44AA-B4B8-DA8ECCEB3F9B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smtClean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문의게시판</a:t>
            </a:r>
            <a:endParaRPr lang="ko-KR" altLang="en-US" sz="1050" dirty="0">
              <a:solidFill>
                <a:schemeClr val="bg2">
                  <a:lumMod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886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751AF48D-43BD-443B-9D32-003D34518CFA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C371501-7D79-4074-97E6-0CB4A86F25A1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23798ED5-8582-4587-924E-2D3697FD9F68}"/>
              </a:ext>
            </a:extLst>
          </p:cNvPr>
          <p:cNvSpPr/>
          <p:nvPr/>
        </p:nvSpPr>
        <p:spPr>
          <a:xfrm>
            <a:off x="2535972" y="4646049"/>
            <a:ext cx="3767257" cy="448400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812524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 찾기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10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로그인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아이디 찾기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674026"/>
              </p:ext>
            </p:extLst>
          </p:nvPr>
        </p:nvGraphicFramePr>
        <p:xfrm>
          <a:off x="8840764" y="711200"/>
          <a:ext cx="3287735" cy="2291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정보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조회하기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아이디조회 결과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찾기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5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908B490-A0AA-4068-AD1C-1FBDF070CC6D}"/>
              </a:ext>
            </a:extLst>
          </p:cNvPr>
          <p:cNvSpPr txBox="1"/>
          <p:nvPr/>
        </p:nvSpPr>
        <p:spPr>
          <a:xfrm>
            <a:off x="3145545" y="2782412"/>
            <a:ext cx="254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40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아이디 찾기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C193743-8B9A-45CA-A79A-E65BD2C613D8}"/>
              </a:ext>
            </a:extLst>
          </p:cNvPr>
          <p:cNvSpPr txBox="1"/>
          <p:nvPr/>
        </p:nvSpPr>
        <p:spPr>
          <a:xfrm>
            <a:off x="1331237" y="3113892"/>
            <a:ext cx="6176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가입 시 입력하신 이메일로 가입여부를 확인합니다</a:t>
            </a:r>
            <a:r>
              <a:rPr lang="en-US" altLang="ko-KR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10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48FDC02-FF7D-4E26-BB6D-0362D26AF0BB}"/>
              </a:ext>
            </a:extLst>
          </p:cNvPr>
          <p:cNvSpPr/>
          <p:nvPr/>
        </p:nvSpPr>
        <p:spPr>
          <a:xfrm>
            <a:off x="2746577" y="3478729"/>
            <a:ext cx="3346046" cy="39654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8D1A90E-2C9C-4A8B-A520-067DF8F9B926}"/>
              </a:ext>
            </a:extLst>
          </p:cNvPr>
          <p:cNvSpPr txBox="1"/>
          <p:nvPr/>
        </p:nvSpPr>
        <p:spPr>
          <a:xfrm>
            <a:off x="2767644" y="3553889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이름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978CFD7-C279-435F-8A89-52E5780D099C}"/>
              </a:ext>
            </a:extLst>
          </p:cNvPr>
          <p:cNvSpPr txBox="1"/>
          <p:nvPr/>
        </p:nvSpPr>
        <p:spPr>
          <a:xfrm>
            <a:off x="3145545" y="4743291"/>
            <a:ext cx="254811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05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ko-KR" altLang="en-US" dirty="0"/>
              <a:t>조회하기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2EEAFE1-3DEF-4477-9485-4326A6802981}"/>
              </a:ext>
            </a:extLst>
          </p:cNvPr>
          <p:cNvSpPr txBox="1"/>
          <p:nvPr/>
        </p:nvSpPr>
        <p:spPr>
          <a:xfrm>
            <a:off x="2767644" y="4025805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이메일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7FE8B6A-AF5A-4ADF-9E48-F6BFCC728725}"/>
              </a:ext>
            </a:extLst>
          </p:cNvPr>
          <p:cNvSpPr/>
          <p:nvPr/>
        </p:nvSpPr>
        <p:spPr>
          <a:xfrm>
            <a:off x="2746577" y="3950645"/>
            <a:ext cx="3346046" cy="39654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9DDEFC8-6F42-48AC-AD3E-71372203404F}"/>
              </a:ext>
            </a:extLst>
          </p:cNvPr>
          <p:cNvSpPr txBox="1"/>
          <p:nvPr/>
        </p:nvSpPr>
        <p:spPr>
          <a:xfrm>
            <a:off x="3021557" y="5268880"/>
            <a:ext cx="282861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로그인          </a:t>
            </a:r>
            <a:r>
              <a:rPr lang="en-US" altLang="ko-KR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         </a:t>
            </a:r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비밀번호 찾기          </a:t>
            </a:r>
            <a:r>
              <a:rPr lang="en-US" altLang="ko-KR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         </a:t>
            </a:r>
            <a:r>
              <a:rPr lang="ko-KR" altLang="en-US" sz="800" dirty="0">
                <a:solidFill>
                  <a:srgbClr val="0D66DD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회원가입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F405366E-9588-4422-8280-F973508F09F3}"/>
              </a:ext>
            </a:extLst>
          </p:cNvPr>
          <p:cNvSpPr/>
          <p:nvPr/>
        </p:nvSpPr>
        <p:spPr>
          <a:xfrm>
            <a:off x="2580931" y="3441520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EBAB8B2A-8BF6-49F3-A6D1-00C051F7769F}"/>
              </a:ext>
            </a:extLst>
          </p:cNvPr>
          <p:cNvSpPr/>
          <p:nvPr/>
        </p:nvSpPr>
        <p:spPr>
          <a:xfrm>
            <a:off x="2331464" y="448087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4" name="그림 53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A085D59C-6818-4756-96B1-A9E56405D6BB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409F18E2-CF99-4D42-9C05-7D1EFE5015C3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D8A2ACF-7DC1-4F00-A456-47E6E66D60ED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42B040D8-09EA-463B-8FDD-D2594FCB6A69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58A8EAAC-2CD0-4F0A-A7E4-D6861E62B4AB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E4379894-500A-4416-8EAA-670D2F629D95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이등변 삼각형 66">
              <a:extLst>
                <a:ext uri="{FF2B5EF4-FFF2-40B4-BE49-F238E27FC236}">
                  <a16:creationId xmlns:a16="http://schemas.microsoft.com/office/drawing/2014/main" id="{C9E1ACB2-80FD-441C-93E6-B6113A3A02A4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17D33DAA-3D84-4198-8CDE-EFCD88B17ED8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80CD39B-E5BF-43C1-964F-124B23990AE8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BD380A2F-2407-4590-B564-29B97B92F838}"/>
              </a:ext>
            </a:extLst>
          </p:cNvPr>
          <p:cNvSpPr/>
          <p:nvPr/>
        </p:nvSpPr>
        <p:spPr>
          <a:xfrm>
            <a:off x="2882060" y="5094449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9A3A2604-1D63-492A-9A48-8F8932ECCE10}"/>
              </a:ext>
            </a:extLst>
          </p:cNvPr>
          <p:cNvSpPr/>
          <p:nvPr/>
        </p:nvSpPr>
        <p:spPr>
          <a:xfrm>
            <a:off x="3798401" y="5102183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BB1B0EE7-60E0-48BC-9B24-FD459E184745}"/>
              </a:ext>
            </a:extLst>
          </p:cNvPr>
          <p:cNvSpPr/>
          <p:nvPr/>
        </p:nvSpPr>
        <p:spPr>
          <a:xfrm>
            <a:off x="4993438" y="5135453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C4D684D6-A9E3-4B8C-9DE2-B57A9EE281B9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575DB2A-237B-4861-B636-43500473946C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C05CD0CA-9842-4CFD-AF6A-08386BA7B05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50F7D9E2-D1C3-44BE-A56A-0F86F6EC8D49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C5917E0-9189-44AA-B4B8-DA8ECCEB3F9B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smtClean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문의게시판</a:t>
            </a:r>
            <a:endParaRPr lang="ko-KR" altLang="en-US" sz="1050" dirty="0">
              <a:solidFill>
                <a:schemeClr val="bg2">
                  <a:lumMod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526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2AA4BE8-D6D7-495E-9AF7-EA9A32B2CDD9}"/>
              </a:ext>
            </a:extLst>
          </p:cNvPr>
          <p:cNvSpPr/>
          <p:nvPr/>
        </p:nvSpPr>
        <p:spPr>
          <a:xfrm>
            <a:off x="63500" y="1461135"/>
            <a:ext cx="8712200" cy="5333361"/>
          </a:xfrm>
          <a:prstGeom prst="rect">
            <a:avLst/>
          </a:prstGeom>
          <a:gradFill flip="none" rotWithShape="1">
            <a:gsLst>
              <a:gs pos="47000">
                <a:srgbClr val="02C095"/>
              </a:gs>
              <a:gs pos="0">
                <a:srgbClr val="00EC66"/>
              </a:gs>
              <a:gs pos="100000">
                <a:srgbClr val="047DD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133214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메인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메인 페이지</a:t>
                      </a: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213298"/>
              </p:ext>
            </p:extLst>
          </p:nvPr>
        </p:nvGraphicFramePr>
        <p:xfrm>
          <a:off x="8840764" y="711200"/>
          <a:ext cx="3287735" cy="3033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1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메인기능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1(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나의 만족도 알아보기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2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메인기능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2(MZ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비교분석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)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3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문의하기 게시판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4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로그인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5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회원가입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6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텍스트 애니메이션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(My life-&gt; My happiness-&gt; My everything-&gt; better.)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658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7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나의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만족도 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알아보기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333975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06861967-D07E-44E9-8EDB-46136B17F8D0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E57DE15-8C54-4BF6-BC9E-97D7D154D4D8}"/>
              </a:ext>
            </a:extLst>
          </p:cNvPr>
          <p:cNvCxnSpPr>
            <a:cxnSpLocks/>
          </p:cNvCxnSpPr>
          <p:nvPr/>
        </p:nvCxnSpPr>
        <p:spPr>
          <a:xfrm>
            <a:off x="63500" y="1461135"/>
            <a:ext cx="87122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3E59969-BAE0-41F7-AEB5-7172942D2290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3C51093C-D135-4579-8703-99D242FAA398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1" y="1538276"/>
            <a:ext cx="1422168" cy="47405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EA8EE63F-E55D-4184-AE56-6399F5FF848A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B5CE55-55AA-4D5D-A196-26996B8EAB9F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C640C43-413B-4963-AEDE-8CE75D6B06E0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5E14FC7-078D-4223-AB47-C310071EB22C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587F9F-CA9E-4B78-AA5A-4959F5B5489B}"/>
              </a:ext>
            </a:extLst>
          </p:cNvPr>
          <p:cNvSpPr txBox="1"/>
          <p:nvPr/>
        </p:nvSpPr>
        <p:spPr>
          <a:xfrm>
            <a:off x="3200356" y="3653879"/>
            <a:ext cx="24384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effectLst>
                  <a:outerShdw dist="38100" dir="3900000" algn="t" rotWithShape="0">
                    <a:prstClr val="black">
                      <a:alpha val="67000"/>
                    </a:prstClr>
                  </a:outerShdw>
                </a:effectLst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My</a:t>
            </a:r>
            <a:r>
              <a:rPr lang="ko-KR" altLang="en-US" sz="4800" dirty="0">
                <a:solidFill>
                  <a:schemeClr val="bg1"/>
                </a:solidFill>
                <a:effectLst>
                  <a:outerShdw dist="38100" dir="3900000" algn="t" rotWithShape="0">
                    <a:prstClr val="black">
                      <a:alpha val="67000"/>
                    </a:prstClr>
                  </a:outerShdw>
                </a:effectLst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4800" dirty="0">
                <a:solidFill>
                  <a:schemeClr val="bg1"/>
                </a:solidFill>
                <a:effectLst>
                  <a:outerShdw dist="38100" dir="3900000" algn="t" rotWithShape="0">
                    <a:prstClr val="black">
                      <a:alpha val="67000"/>
                    </a:prstClr>
                  </a:outerShdw>
                </a:effectLst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life</a:t>
            </a:r>
            <a:endParaRPr lang="ko-KR" altLang="en-US" sz="4800" dirty="0">
              <a:solidFill>
                <a:schemeClr val="bg1"/>
              </a:solidFill>
              <a:effectLst>
                <a:outerShdw dist="38100" dir="3900000" algn="t" rotWithShape="0">
                  <a:prstClr val="black">
                    <a:alpha val="67000"/>
                  </a:prstClr>
                </a:outerShdw>
              </a:effectLst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CFC7A51-23D5-4EDC-837C-345C61D6FE86}"/>
              </a:ext>
            </a:extLst>
          </p:cNvPr>
          <p:cNvCxnSpPr>
            <a:cxnSpLocks/>
          </p:cNvCxnSpPr>
          <p:nvPr/>
        </p:nvCxnSpPr>
        <p:spPr>
          <a:xfrm>
            <a:off x="8449080" y="5688806"/>
            <a:ext cx="0" cy="7810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E13E4DA-A24A-4245-955F-3B870A250B3B}"/>
              </a:ext>
            </a:extLst>
          </p:cNvPr>
          <p:cNvCxnSpPr>
            <a:cxnSpLocks/>
          </p:cNvCxnSpPr>
          <p:nvPr/>
        </p:nvCxnSpPr>
        <p:spPr>
          <a:xfrm rot="16200000">
            <a:off x="8062928" y="6074958"/>
            <a:ext cx="0" cy="7810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B2599C8-E350-4211-A9D3-2BECCCE00F1A}"/>
              </a:ext>
            </a:extLst>
          </p:cNvPr>
          <p:cNvCxnSpPr>
            <a:cxnSpLocks/>
          </p:cNvCxnSpPr>
          <p:nvPr/>
        </p:nvCxnSpPr>
        <p:spPr>
          <a:xfrm flipH="1" flipV="1">
            <a:off x="7680494" y="5696895"/>
            <a:ext cx="764216" cy="7642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2D680AF-0B33-46E3-9F1F-B96CD2A0B8CB}"/>
              </a:ext>
            </a:extLst>
          </p:cNvPr>
          <p:cNvSpPr txBox="1"/>
          <p:nvPr/>
        </p:nvSpPr>
        <p:spPr>
          <a:xfrm>
            <a:off x="7445829" y="6460713"/>
            <a:ext cx="115288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 삶의 만족도 알아보기 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C7B1C7E-A48B-4D89-B9A4-91DDA41CB603}"/>
              </a:ext>
            </a:extLst>
          </p:cNvPr>
          <p:cNvSpPr/>
          <p:nvPr/>
        </p:nvSpPr>
        <p:spPr>
          <a:xfrm>
            <a:off x="2461610" y="142711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BAF8ADF3-EC51-401F-A853-FF884C1E3122}"/>
              </a:ext>
            </a:extLst>
          </p:cNvPr>
          <p:cNvSpPr/>
          <p:nvPr/>
        </p:nvSpPr>
        <p:spPr>
          <a:xfrm>
            <a:off x="4494661" y="142711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59D3327-345D-42E5-8149-C8BE6060D88F}"/>
              </a:ext>
            </a:extLst>
          </p:cNvPr>
          <p:cNvSpPr/>
          <p:nvPr/>
        </p:nvSpPr>
        <p:spPr>
          <a:xfrm>
            <a:off x="6070083" y="142711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A8458E6D-D10B-4632-A5B8-F089FFCC7198}"/>
              </a:ext>
            </a:extLst>
          </p:cNvPr>
          <p:cNvSpPr/>
          <p:nvPr/>
        </p:nvSpPr>
        <p:spPr>
          <a:xfrm>
            <a:off x="7539314" y="140074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D64DF5F3-D077-477B-8BB9-406559EF0594}"/>
              </a:ext>
            </a:extLst>
          </p:cNvPr>
          <p:cNvSpPr/>
          <p:nvPr/>
        </p:nvSpPr>
        <p:spPr>
          <a:xfrm>
            <a:off x="8049307" y="140074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2D162E50-179F-4B1F-8C37-A5A4E874026A}"/>
              </a:ext>
            </a:extLst>
          </p:cNvPr>
          <p:cNvSpPr/>
          <p:nvPr/>
        </p:nvSpPr>
        <p:spPr>
          <a:xfrm>
            <a:off x="3154400" y="3595977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B47AE8B6-FECF-482B-9717-E367EBC8CD49}"/>
              </a:ext>
            </a:extLst>
          </p:cNvPr>
          <p:cNvSpPr/>
          <p:nvPr/>
        </p:nvSpPr>
        <p:spPr>
          <a:xfrm>
            <a:off x="7287567" y="6277809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967C744-60C6-4289-B3BC-7CF7206C976A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3AEE0C2-374B-4B29-82B0-D24026E0AD8E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47B03008-0955-43DA-BA4C-EA2F9F489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3147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C15CDC1F-32C2-4E9B-A4B3-BA37F31F43DB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B36DD2-14E1-4CE9-8BB9-2CF987DF8574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869247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아이디조회 결과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11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로그인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아이디 찾기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조회하기버튼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826561"/>
              </p:ext>
            </p:extLst>
          </p:nvPr>
        </p:nvGraphicFramePr>
        <p:xfrm>
          <a:off x="8840764" y="711200"/>
          <a:ext cx="3287735" cy="1549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비밀번호찾기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찾기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D83FD90-F118-4AC7-B050-4440A1267FF5}"/>
              </a:ext>
            </a:extLst>
          </p:cNvPr>
          <p:cNvSpPr/>
          <p:nvPr/>
        </p:nvSpPr>
        <p:spPr>
          <a:xfrm>
            <a:off x="2393950" y="3663255"/>
            <a:ext cx="4051300" cy="1202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29FE84B-9961-4B22-96F6-F5C252E81B57}"/>
              </a:ext>
            </a:extLst>
          </p:cNvPr>
          <p:cNvSpPr txBox="1"/>
          <p:nvPr/>
        </p:nvSpPr>
        <p:spPr>
          <a:xfrm>
            <a:off x="3259303" y="4125559"/>
            <a:ext cx="5243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ID</a:t>
            </a:r>
            <a:endParaRPr lang="ko-KR" altLang="en-US" sz="10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D1EC477-28C4-4FA8-8BAC-114A41A7246A}"/>
              </a:ext>
            </a:extLst>
          </p:cNvPr>
          <p:cNvSpPr txBox="1"/>
          <p:nvPr/>
        </p:nvSpPr>
        <p:spPr>
          <a:xfrm>
            <a:off x="3858882" y="4125559"/>
            <a:ext cx="184838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000" dirty="0" err="1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Dejavu</a:t>
            </a:r>
            <a:endParaRPr lang="ko-KR" altLang="en-US" sz="10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F018AD8-3A14-41FD-985D-492F336B8715}"/>
              </a:ext>
            </a:extLst>
          </p:cNvPr>
          <p:cNvSpPr txBox="1"/>
          <p:nvPr/>
        </p:nvSpPr>
        <p:spPr>
          <a:xfrm>
            <a:off x="1331237" y="3348027"/>
            <a:ext cx="6176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회원님의 아이디는 다음과 같습니다</a:t>
            </a:r>
            <a:r>
              <a:rPr lang="en-US" altLang="ko-KR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10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82F34DD-FD9B-46B0-A7A7-8494363E677F}"/>
              </a:ext>
            </a:extLst>
          </p:cNvPr>
          <p:cNvSpPr txBox="1"/>
          <p:nvPr/>
        </p:nvSpPr>
        <p:spPr>
          <a:xfrm>
            <a:off x="3145545" y="3003847"/>
            <a:ext cx="254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40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아이디 찾기</a:t>
            </a:r>
          </a:p>
        </p:txBody>
      </p:sp>
      <p:pic>
        <p:nvPicPr>
          <p:cNvPr id="48" name="그림 47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4FD3C458-9EE3-4F38-B07D-1341DA4624B8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EAE8B824-CBCA-49DA-91E7-A54450CBEFEC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D0BFAC0-F8DB-4D0C-9F21-C5E3D08D77FD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BF4A0C3-3958-420E-8F36-761BD49E81FB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2C2977D6-8D75-409A-8FCB-2D7DF963619B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이등변 삼각형 58">
              <a:extLst>
                <a:ext uri="{FF2B5EF4-FFF2-40B4-BE49-F238E27FC236}">
                  <a16:creationId xmlns:a16="http://schemas.microsoft.com/office/drawing/2014/main" id="{88C0EA63-1B95-4FAF-AFA5-FCBBF0726E53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이등변 삼각형 59">
              <a:extLst>
                <a:ext uri="{FF2B5EF4-FFF2-40B4-BE49-F238E27FC236}">
                  <a16:creationId xmlns:a16="http://schemas.microsoft.com/office/drawing/2014/main" id="{642F6C42-1DFA-4532-847D-203328D15CC5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68A53215-814A-4EF7-9283-1635B8CA07D2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1D07547-4B76-484A-81B1-D35037B7813D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84ACC99-8983-4E0E-8431-4A55DDD091C5}"/>
              </a:ext>
            </a:extLst>
          </p:cNvPr>
          <p:cNvSpPr txBox="1"/>
          <p:nvPr/>
        </p:nvSpPr>
        <p:spPr>
          <a:xfrm>
            <a:off x="3021557" y="5067825"/>
            <a:ext cx="282861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로그인          </a:t>
            </a:r>
            <a:r>
              <a:rPr lang="en-US" altLang="ko-KR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         </a:t>
            </a:r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비밀번호 찾기          </a:t>
            </a:r>
            <a:r>
              <a:rPr lang="en-US" altLang="ko-KR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         </a:t>
            </a:r>
            <a:r>
              <a:rPr lang="ko-KR" altLang="en-US" sz="800" dirty="0">
                <a:solidFill>
                  <a:srgbClr val="0D66DD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회원가입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9FEFA25-4A82-4A27-8F28-7754389E790B}"/>
              </a:ext>
            </a:extLst>
          </p:cNvPr>
          <p:cNvSpPr/>
          <p:nvPr/>
        </p:nvSpPr>
        <p:spPr>
          <a:xfrm>
            <a:off x="2882060" y="489339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BA8B1EAD-357D-4A99-BE63-4218082BB7BF}"/>
              </a:ext>
            </a:extLst>
          </p:cNvPr>
          <p:cNvSpPr/>
          <p:nvPr/>
        </p:nvSpPr>
        <p:spPr>
          <a:xfrm>
            <a:off x="3798401" y="490112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3704DB4-C400-4D70-901B-C75C5CEBC0E7}"/>
              </a:ext>
            </a:extLst>
          </p:cNvPr>
          <p:cNvSpPr/>
          <p:nvPr/>
        </p:nvSpPr>
        <p:spPr>
          <a:xfrm>
            <a:off x="4993438" y="493439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77B85DD-AC0B-4B95-B3FC-53D51ACD57A1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1428EE9-B6A0-4082-8935-D07F9212127F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F57DE274-02F8-4E11-8AF0-C8EC8EA73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0F71E7B4-5BF7-427F-8887-9631F69A2D56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C5917E0-9189-44AA-B4B8-DA8ECCEB3F9B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smtClean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문의게시판</a:t>
            </a:r>
            <a:endParaRPr lang="ko-KR" altLang="en-US" sz="1050" dirty="0">
              <a:solidFill>
                <a:schemeClr val="bg2">
                  <a:lumMod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008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4C41D626-988E-449A-B22E-C9C52DA244D0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F3D67A3-0AD3-4A53-A740-3C762AFAE04A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C7761B73-C475-40C2-BB2C-A9AE4ADF7CBD}"/>
              </a:ext>
            </a:extLst>
          </p:cNvPr>
          <p:cNvSpPr/>
          <p:nvPr/>
        </p:nvSpPr>
        <p:spPr>
          <a:xfrm>
            <a:off x="2535972" y="5002729"/>
            <a:ext cx="3767257" cy="448400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01854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찾기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12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로그인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비밀번호 찾기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504678"/>
              </p:ext>
            </p:extLst>
          </p:nvPr>
        </p:nvGraphicFramePr>
        <p:xfrm>
          <a:off x="8840764" y="711200"/>
          <a:ext cx="3287735" cy="2291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아이디와 개인정보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조회하기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비밀번호변경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 찾기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아이디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찾기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5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A1F88B3-D161-40DC-8F66-765227768D1B}"/>
              </a:ext>
            </a:extLst>
          </p:cNvPr>
          <p:cNvSpPr txBox="1"/>
          <p:nvPr/>
        </p:nvSpPr>
        <p:spPr>
          <a:xfrm>
            <a:off x="3145545" y="2816239"/>
            <a:ext cx="254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40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비밀번호 찾기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C5842C2B-AD48-46FD-88D7-D995325491E3}"/>
              </a:ext>
            </a:extLst>
          </p:cNvPr>
          <p:cNvSpPr/>
          <p:nvPr/>
        </p:nvSpPr>
        <p:spPr>
          <a:xfrm>
            <a:off x="2746577" y="3487156"/>
            <a:ext cx="3346046" cy="39654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8B9C8C1-8FC1-4C2B-88F3-A1A29FE16DBF}"/>
              </a:ext>
            </a:extLst>
          </p:cNvPr>
          <p:cNvSpPr txBox="1"/>
          <p:nvPr/>
        </p:nvSpPr>
        <p:spPr>
          <a:xfrm>
            <a:off x="2767644" y="3562316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이름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89B3EE3-A055-4FD2-9C36-AD8FCF469A0F}"/>
              </a:ext>
            </a:extLst>
          </p:cNvPr>
          <p:cNvSpPr txBox="1"/>
          <p:nvPr/>
        </p:nvSpPr>
        <p:spPr>
          <a:xfrm>
            <a:off x="3145545" y="5099971"/>
            <a:ext cx="254811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조회하기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607409-58D9-4DE2-BDD4-AF5DF4E80474}"/>
              </a:ext>
            </a:extLst>
          </p:cNvPr>
          <p:cNvSpPr txBox="1"/>
          <p:nvPr/>
        </p:nvSpPr>
        <p:spPr>
          <a:xfrm>
            <a:off x="2767644" y="4030936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아이디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F75E4BB5-72ED-4A84-9858-D9A84B6DB33D}"/>
              </a:ext>
            </a:extLst>
          </p:cNvPr>
          <p:cNvSpPr/>
          <p:nvPr/>
        </p:nvSpPr>
        <p:spPr>
          <a:xfrm>
            <a:off x="2746577" y="3955776"/>
            <a:ext cx="3346046" cy="39654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C0DA4BE-1C50-4B00-9484-99AE435607EF}"/>
              </a:ext>
            </a:extLst>
          </p:cNvPr>
          <p:cNvSpPr txBox="1"/>
          <p:nvPr/>
        </p:nvSpPr>
        <p:spPr>
          <a:xfrm>
            <a:off x="2767644" y="4499557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이메일</a:t>
            </a: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17989AC8-60B9-40FA-8011-D84FF8A4CD35}"/>
              </a:ext>
            </a:extLst>
          </p:cNvPr>
          <p:cNvSpPr/>
          <p:nvPr/>
        </p:nvSpPr>
        <p:spPr>
          <a:xfrm>
            <a:off x="2746577" y="4424397"/>
            <a:ext cx="3346046" cy="39654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FCD3C0B-0C8B-4A9A-9A55-EF5E8CCF5D19}"/>
              </a:ext>
            </a:extLst>
          </p:cNvPr>
          <p:cNvSpPr txBox="1"/>
          <p:nvPr/>
        </p:nvSpPr>
        <p:spPr>
          <a:xfrm>
            <a:off x="1331237" y="3147719"/>
            <a:ext cx="6176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가입 시 입력하신 아이디와 이메일로 비밀번호를 확인합니다</a:t>
            </a:r>
            <a:r>
              <a:rPr lang="en-US" altLang="ko-KR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10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6C4E7347-CA10-49BF-B141-2A368FDCE332}"/>
              </a:ext>
            </a:extLst>
          </p:cNvPr>
          <p:cNvSpPr/>
          <p:nvPr/>
        </p:nvSpPr>
        <p:spPr>
          <a:xfrm>
            <a:off x="2580931" y="3348347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3442AA60-41B2-463A-805B-74A89B611248}"/>
              </a:ext>
            </a:extLst>
          </p:cNvPr>
          <p:cNvSpPr/>
          <p:nvPr/>
        </p:nvSpPr>
        <p:spPr>
          <a:xfrm>
            <a:off x="2340259" y="493428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43BD512-D069-48E0-BF5A-5B15BCF89474}"/>
              </a:ext>
            </a:extLst>
          </p:cNvPr>
          <p:cNvSpPr txBox="1"/>
          <p:nvPr/>
        </p:nvSpPr>
        <p:spPr>
          <a:xfrm>
            <a:off x="3005291" y="5649812"/>
            <a:ext cx="282861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로그인          </a:t>
            </a:r>
            <a:r>
              <a:rPr lang="en-US" altLang="ko-KR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         </a:t>
            </a:r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아이디 찾기          </a:t>
            </a:r>
            <a:r>
              <a:rPr lang="en-US" altLang="ko-KR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         </a:t>
            </a:r>
            <a:r>
              <a:rPr lang="ko-KR" altLang="en-US" sz="800" dirty="0">
                <a:solidFill>
                  <a:srgbClr val="0D66DD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회원가입</a:t>
            </a: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3EB296BD-8923-4C89-9114-EB167A053B25}"/>
              </a:ext>
            </a:extLst>
          </p:cNvPr>
          <p:cNvSpPr/>
          <p:nvPr/>
        </p:nvSpPr>
        <p:spPr>
          <a:xfrm>
            <a:off x="2857464" y="555639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A58D7EB9-FEC2-4948-B2B6-33A64E85B646}"/>
              </a:ext>
            </a:extLst>
          </p:cNvPr>
          <p:cNvSpPr/>
          <p:nvPr/>
        </p:nvSpPr>
        <p:spPr>
          <a:xfrm>
            <a:off x="3773234" y="553961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1DEBC88E-B502-49C8-AA96-5F1A4EFBE754}"/>
              </a:ext>
            </a:extLst>
          </p:cNvPr>
          <p:cNvSpPr/>
          <p:nvPr/>
        </p:nvSpPr>
        <p:spPr>
          <a:xfrm>
            <a:off x="4871789" y="554854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9" name="그림 58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BB044365-6112-489D-A1EF-EEE70F884FC0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CA22E889-1591-4D7A-9144-372FE1E4A5F1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67C3E8E-B504-4096-9C33-51B88D205F5E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A05CC82-E550-461A-82A9-1B4B69C6D3B7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120129D3-D5F4-49AA-8374-07CF876ABDE3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BF35310F-4E12-4FB2-8F9A-930BCEB94F0A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이등변 삼각형 65">
              <a:extLst>
                <a:ext uri="{FF2B5EF4-FFF2-40B4-BE49-F238E27FC236}">
                  <a16:creationId xmlns:a16="http://schemas.microsoft.com/office/drawing/2014/main" id="{C1C2070A-48E2-435E-9936-2AF8CD8B038C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이등변 삼각형 66">
              <a:extLst>
                <a:ext uri="{FF2B5EF4-FFF2-40B4-BE49-F238E27FC236}">
                  <a16:creationId xmlns:a16="http://schemas.microsoft.com/office/drawing/2014/main" id="{5BF0FAD1-461D-4715-9084-7AE013D07DC9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96031725-4881-4159-AD53-2DC1C04613D3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49EF68C-1DD1-4BD7-B1DB-26F5F8EA4D91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4ABF02A0-B139-4539-8317-DC05BE7A9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66B3394C-EA42-4187-A448-134976A46BDD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8CF9290-41DC-4269-831B-46F79D2DDFCF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C5917E0-9189-44AA-B4B8-DA8ECCEB3F9B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smtClean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문의게시판</a:t>
            </a:r>
            <a:endParaRPr lang="ko-KR" altLang="en-US" sz="1050" dirty="0">
              <a:solidFill>
                <a:schemeClr val="bg2">
                  <a:lumMod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074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B77EFC44-C043-4664-9C97-D0C9D725DF6E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DEE76B2-6F55-469D-BB9F-B7430E81913D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254838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변경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13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로그인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비밀번호 찾기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조회하기 버튼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74134"/>
              </p:ext>
            </p:extLst>
          </p:nvPr>
        </p:nvGraphicFramePr>
        <p:xfrm>
          <a:off x="8840764" y="711200"/>
          <a:ext cx="3287735" cy="1920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변경확인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변경 완료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 찾기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아이디찾기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2D858D3-8E7C-42ED-B481-6BB7B02B99AA}"/>
              </a:ext>
            </a:extLst>
          </p:cNvPr>
          <p:cNvSpPr txBox="1"/>
          <p:nvPr/>
        </p:nvSpPr>
        <p:spPr>
          <a:xfrm>
            <a:off x="1331237" y="3324239"/>
            <a:ext cx="6176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변경할 비밀번호를 입력해주세요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BF144FD1-B5E1-4561-8527-EC3A5A748CE5}"/>
              </a:ext>
            </a:extLst>
          </p:cNvPr>
          <p:cNvSpPr/>
          <p:nvPr/>
        </p:nvSpPr>
        <p:spPr>
          <a:xfrm>
            <a:off x="2349259" y="4174351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8201A7B-39DA-4B9F-964F-9A890B0E19DA}"/>
              </a:ext>
            </a:extLst>
          </p:cNvPr>
          <p:cNvSpPr txBox="1"/>
          <p:nvPr/>
        </p:nvSpPr>
        <p:spPr>
          <a:xfrm>
            <a:off x="3145545" y="3034499"/>
            <a:ext cx="254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40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비밀번호 변경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45B082A-BCBD-4DA2-AC58-DA7AE00C3B0F}"/>
              </a:ext>
            </a:extLst>
          </p:cNvPr>
          <p:cNvGrpSpPr/>
          <p:nvPr/>
        </p:nvGrpSpPr>
        <p:grpSpPr>
          <a:xfrm>
            <a:off x="2746577" y="3750466"/>
            <a:ext cx="3346046" cy="396541"/>
            <a:chOff x="2746577" y="3964719"/>
            <a:chExt cx="3346046" cy="396541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A09BA3F-C50D-43FB-86E1-722E84586491}"/>
                </a:ext>
              </a:extLst>
            </p:cNvPr>
            <p:cNvSpPr/>
            <p:nvPr/>
          </p:nvSpPr>
          <p:spPr>
            <a:xfrm>
              <a:off x="2746577" y="3964719"/>
              <a:ext cx="3346046" cy="39654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A7035CD-5871-4569-A358-66D09FADA30C}"/>
                </a:ext>
              </a:extLst>
            </p:cNvPr>
            <p:cNvSpPr txBox="1"/>
            <p:nvPr/>
          </p:nvSpPr>
          <p:spPr>
            <a:xfrm>
              <a:off x="2767644" y="4039879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비밀번호 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(8~16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자의 영문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숫자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특수기호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)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30E58116-721F-4FC5-8B86-E68E932A7DD7}"/>
              </a:ext>
            </a:extLst>
          </p:cNvPr>
          <p:cNvGrpSpPr/>
          <p:nvPr/>
        </p:nvGrpSpPr>
        <p:grpSpPr>
          <a:xfrm>
            <a:off x="2535972" y="4387724"/>
            <a:ext cx="3767257" cy="448400"/>
            <a:chOff x="2535972" y="5150092"/>
            <a:chExt cx="3767257" cy="448400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7154EAB5-2602-49AB-87A1-3482DF8F911C}"/>
                </a:ext>
              </a:extLst>
            </p:cNvPr>
            <p:cNvSpPr/>
            <p:nvPr/>
          </p:nvSpPr>
          <p:spPr>
            <a:xfrm>
              <a:off x="2535972" y="5150092"/>
              <a:ext cx="3767257" cy="448400"/>
            </a:xfrm>
            <a:prstGeom prst="rect">
              <a:avLst/>
            </a:prstGeom>
            <a:solidFill>
              <a:srgbClr val="0D6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CCBBBA54-C9D9-4CE1-AD38-766FACD19658}"/>
                </a:ext>
              </a:extLst>
            </p:cNvPr>
            <p:cNvSpPr txBox="1"/>
            <p:nvPr/>
          </p:nvSpPr>
          <p:spPr>
            <a:xfrm>
              <a:off x="3145545" y="5247334"/>
              <a:ext cx="2548110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확   인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0F684E76-E8F2-4148-B977-DAD4CC9C958B}"/>
              </a:ext>
            </a:extLst>
          </p:cNvPr>
          <p:cNvGrpSpPr/>
          <p:nvPr/>
        </p:nvGrpSpPr>
        <p:grpSpPr>
          <a:xfrm>
            <a:off x="3109919" y="4880181"/>
            <a:ext cx="2905542" cy="439543"/>
            <a:chOff x="3143644" y="5573076"/>
            <a:chExt cx="2905542" cy="439543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03AD7F3-E013-4204-A42B-79749A1AA20E}"/>
                </a:ext>
              </a:extLst>
            </p:cNvPr>
            <p:cNvSpPr txBox="1"/>
            <p:nvPr/>
          </p:nvSpPr>
          <p:spPr>
            <a:xfrm>
              <a:off x="3220568" y="5797175"/>
              <a:ext cx="282861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로그인          </a:t>
              </a:r>
              <a:r>
                <a:rPr lang="en-US" altLang="ko-KR" sz="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|          </a:t>
              </a:r>
              <a:r>
                <a:rPr lang="ko-KR" altLang="en-US" sz="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아이디 찾기          </a:t>
              </a:r>
              <a:r>
                <a:rPr lang="en-US" altLang="ko-KR" sz="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|          </a:t>
              </a:r>
              <a:r>
                <a:rPr lang="ko-KR" altLang="en-US" sz="800" dirty="0">
                  <a:solidFill>
                    <a:srgbClr val="0D66DD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회원가입</a:t>
              </a:r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8874760E-EFBF-4370-B0C0-DE3965B6F3E1}"/>
                </a:ext>
              </a:extLst>
            </p:cNvPr>
            <p:cNvSpPr/>
            <p:nvPr/>
          </p:nvSpPr>
          <p:spPr>
            <a:xfrm>
              <a:off x="3143644" y="5589854"/>
              <a:ext cx="243298" cy="24329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8E571024-F951-4396-8B70-7AD3BB2F0AAE}"/>
                </a:ext>
              </a:extLst>
            </p:cNvPr>
            <p:cNvSpPr/>
            <p:nvPr/>
          </p:nvSpPr>
          <p:spPr>
            <a:xfrm>
              <a:off x="4059414" y="5573076"/>
              <a:ext cx="243298" cy="24329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4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35318EAC-C790-406B-B5F7-8D18F963A69C}"/>
                </a:ext>
              </a:extLst>
            </p:cNvPr>
            <p:cNvSpPr/>
            <p:nvPr/>
          </p:nvSpPr>
          <p:spPr>
            <a:xfrm>
              <a:off x="5157969" y="5582006"/>
              <a:ext cx="243298" cy="24329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5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pic>
        <p:nvPicPr>
          <p:cNvPr id="66" name="그림 65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FD5FCAE9-60FF-4FD8-A37E-5EC7F9159CD8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32219CCA-2C3E-4F78-9CFC-6C1C35C6EE58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AEC6AF9-9D56-446E-A45C-907F09816985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BCE8A71-1003-46DF-B409-CB18034701CF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23386A7E-48B8-4589-97BF-673AA99060B8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AAD182F6-3E54-4CC4-A0F8-56834300BAD0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이등변 삼각형 72">
              <a:extLst>
                <a:ext uri="{FF2B5EF4-FFF2-40B4-BE49-F238E27FC236}">
                  <a16:creationId xmlns:a16="http://schemas.microsoft.com/office/drawing/2014/main" id="{BDE2262B-7062-4251-93A9-F65156BD90CC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이등변 삼각형 74">
              <a:extLst>
                <a:ext uri="{FF2B5EF4-FFF2-40B4-BE49-F238E27FC236}">
                  <a16:creationId xmlns:a16="http://schemas.microsoft.com/office/drawing/2014/main" id="{9110D57C-51A2-4EB6-8692-DA5AACC9FBEA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7" name="그림 76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6CB5A034-6862-4E95-9D0F-79F25C6E524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530940D6-549E-41ED-A49A-CE5874AB55CA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ED62583-4812-4DF9-A1B0-829481BD0B8D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B0C8179-E7A5-4941-AA8E-8A2417E09C76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F336596C-10C3-4022-8739-2086AF587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1DB8B4EE-B9E5-4807-9958-5DDE034641B7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C5917E0-9189-44AA-B4B8-DA8ECCEB3F9B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smtClean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문의게시판</a:t>
            </a:r>
            <a:endParaRPr lang="ko-KR" altLang="en-US" sz="1050" dirty="0">
              <a:solidFill>
                <a:schemeClr val="bg2">
                  <a:lumMod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302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223D91A-C951-40CD-B4C6-14C1A8838506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A9BD0CF-6B98-449D-BFD4-706AABECD655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349710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변경완료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14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로그인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비밀번호 찾기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조회하기버튼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변경확인 버튼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840314"/>
              </p:ext>
            </p:extLst>
          </p:nvPr>
        </p:nvGraphicFramePr>
        <p:xfrm>
          <a:off x="8840764" y="711200"/>
          <a:ext cx="3287735" cy="808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로그인화면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이동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로그인화면으로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 이동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B019F33-8DEC-4CDF-95FA-F7FB397B4BF2}"/>
              </a:ext>
            </a:extLst>
          </p:cNvPr>
          <p:cNvGrpSpPr/>
          <p:nvPr/>
        </p:nvGrpSpPr>
        <p:grpSpPr>
          <a:xfrm>
            <a:off x="1331237" y="3002786"/>
            <a:ext cx="6176727" cy="2316938"/>
            <a:chOff x="1331237" y="3332656"/>
            <a:chExt cx="6176727" cy="2316938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E84F972B-EE6C-4471-8B5F-1B5B2822C4D9}"/>
                </a:ext>
              </a:extLst>
            </p:cNvPr>
            <p:cNvGrpSpPr/>
            <p:nvPr/>
          </p:nvGrpSpPr>
          <p:grpSpPr>
            <a:xfrm>
              <a:off x="2535972" y="5201194"/>
              <a:ext cx="3767257" cy="448400"/>
              <a:chOff x="2535972" y="5150092"/>
              <a:chExt cx="3767257" cy="448400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A2EE23AD-9830-43EB-A1DA-A641E0F75C44}"/>
                  </a:ext>
                </a:extLst>
              </p:cNvPr>
              <p:cNvSpPr/>
              <p:nvPr/>
            </p:nvSpPr>
            <p:spPr>
              <a:xfrm>
                <a:off x="2535972" y="5150092"/>
                <a:ext cx="3767257" cy="448400"/>
              </a:xfrm>
              <a:prstGeom prst="rect">
                <a:avLst/>
              </a:prstGeom>
              <a:solidFill>
                <a:srgbClr val="0D66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D54810D-E1E5-4733-98EE-06826F777BD6}"/>
                  </a:ext>
                </a:extLst>
              </p:cNvPr>
              <p:cNvSpPr txBox="1"/>
              <p:nvPr/>
            </p:nvSpPr>
            <p:spPr>
              <a:xfrm>
                <a:off x="3145545" y="5247334"/>
                <a:ext cx="2548110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05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로그인 화면으로</a:t>
                </a: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2927525-3DF4-4207-9C09-4411BAA7BB39}"/>
                </a:ext>
              </a:extLst>
            </p:cNvPr>
            <p:cNvSpPr txBox="1"/>
            <p:nvPr/>
          </p:nvSpPr>
          <p:spPr>
            <a:xfrm>
              <a:off x="2447661" y="4303717"/>
              <a:ext cx="394387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비밀번호 변경이 완료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되었습니다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CD04375-251D-49C3-A26C-D84B725EECC6}"/>
                </a:ext>
              </a:extLst>
            </p:cNvPr>
            <p:cNvSpPr txBox="1"/>
            <p:nvPr/>
          </p:nvSpPr>
          <p:spPr>
            <a:xfrm>
              <a:off x="1331237" y="4703413"/>
              <a:ext cx="617672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변경된 비밀번호로 로그인 해주시기 바랍니다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64" name="그림 63" descr="원, 그래픽, 다채로움, 상징이(가) 표시된 사진&#10;&#10;자동 생성된 설명">
              <a:extLst>
                <a:ext uri="{FF2B5EF4-FFF2-40B4-BE49-F238E27FC236}">
                  <a16:creationId xmlns:a16="http://schemas.microsoft.com/office/drawing/2014/main" id="{8FE66549-9FB5-47D3-9021-7D09939522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6557" y="3332656"/>
              <a:ext cx="726086" cy="726086"/>
            </a:xfrm>
            <a:prstGeom prst="rect">
              <a:avLst/>
            </a:prstGeom>
          </p:spPr>
        </p:pic>
      </p:grpSp>
      <p:pic>
        <p:nvPicPr>
          <p:cNvPr id="50" name="그림 49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A3B7CAE3-61E8-42F5-9610-266717E32788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92166AEC-0D45-459A-89DC-8DB3E64C34B3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A9B0AB7-AD05-44FE-BF41-C6953E2D16F2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4A840D6-717D-4A96-A466-62F564C9A094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CECF0533-A891-4D78-934C-2198AEEDF33E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C943F9A-A582-4486-8A7E-EBCA58B0C83C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F7A39C86-B1D7-4AEA-B00A-2D28E419507E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53938465-0A29-42BB-BDA5-05236D3944D1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타원 33">
            <a:extLst>
              <a:ext uri="{FF2B5EF4-FFF2-40B4-BE49-F238E27FC236}">
                <a16:creationId xmlns:a16="http://schemas.microsoft.com/office/drawing/2014/main" id="{01AA2980-11B1-4595-B616-17C77DD351E9}"/>
              </a:ext>
            </a:extLst>
          </p:cNvPr>
          <p:cNvSpPr/>
          <p:nvPr/>
        </p:nvSpPr>
        <p:spPr>
          <a:xfrm>
            <a:off x="2349259" y="468326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5FD26B9-C1C6-43A8-ACA8-CDCECEEE9F61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85CC4CC-3925-4FDB-8E34-99881D077CBF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C1D4F872-6C2E-403E-AC57-0C9170CAC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pic>
        <p:nvPicPr>
          <p:cNvPr id="41" name="그림 40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1869880C-37D1-4EDB-B6CA-34033AF899C7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F53F2E6-CDC3-4729-85C7-0D90BF3CC761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26DE628-C7D3-4516-ADF6-421788165CC3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5917E0-9189-44AA-B4B8-DA8ECCEB3F9B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smtClean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문의게시판</a:t>
            </a:r>
            <a:endParaRPr lang="ko-KR" altLang="en-US" sz="1050" dirty="0">
              <a:solidFill>
                <a:schemeClr val="bg2">
                  <a:lumMod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233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>
            <a:extLst>
              <a:ext uri="{FF2B5EF4-FFF2-40B4-BE49-F238E27FC236}">
                <a16:creationId xmlns:a16="http://schemas.microsoft.com/office/drawing/2014/main" id="{B040596D-570D-4C73-ABF0-18EDFFCEC3FB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48894B7-0AD1-4166-9B64-6AAD9A48DDBF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414172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회원정보수정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-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확인 페이지</a:t>
                      </a:r>
                      <a:endParaRPr lang="en-US" altLang="ko-KR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15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마이페이지</a:t>
                      </a:r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회원정보 수정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724229"/>
              </p:ext>
            </p:extLst>
          </p:nvPr>
        </p:nvGraphicFramePr>
        <p:xfrm>
          <a:off x="8840764" y="711200"/>
          <a:ext cx="3287735" cy="1920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회원정보수정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회원정보수정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-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확인 페이지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 이동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회원탈퇴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회원탈퇴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-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비밀번호확인 페이지로 이동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확인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회원정보수정 페이지로 이동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*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마이페이지는 로그인 해야만 보임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76554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398251B-C71A-43AE-BE6C-BD25B04F5C85}"/>
              </a:ext>
            </a:extLst>
          </p:cNvPr>
          <p:cNvCxnSpPr>
            <a:cxnSpLocks/>
          </p:cNvCxnSpPr>
          <p:nvPr/>
        </p:nvCxnSpPr>
        <p:spPr>
          <a:xfrm>
            <a:off x="1866900" y="2126053"/>
            <a:ext cx="0" cy="4668446"/>
          </a:xfrm>
          <a:prstGeom prst="line">
            <a:avLst/>
          </a:prstGeom>
          <a:ln>
            <a:solidFill>
              <a:srgbClr val="73737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02D638A-F8AA-4D81-B0B0-D251712FC39B}"/>
              </a:ext>
            </a:extLst>
          </p:cNvPr>
          <p:cNvSpPr txBox="1"/>
          <p:nvPr/>
        </p:nvSpPr>
        <p:spPr>
          <a:xfrm>
            <a:off x="127507" y="2280779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CE221F0-08F1-474D-A139-0BDA2CD59694}"/>
              </a:ext>
            </a:extLst>
          </p:cNvPr>
          <p:cNvSpPr txBox="1"/>
          <p:nvPr/>
        </p:nvSpPr>
        <p:spPr>
          <a:xfrm>
            <a:off x="127507" y="2612596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회원정보수정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EB89276-AC24-4052-8C8B-ABEFA8219BCD}"/>
              </a:ext>
            </a:extLst>
          </p:cNvPr>
          <p:cNvSpPr txBox="1"/>
          <p:nvPr/>
        </p:nvSpPr>
        <p:spPr>
          <a:xfrm>
            <a:off x="127507" y="2847713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 탈퇴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4068569C-ACC9-4586-B132-F1C32B74D082}"/>
              </a:ext>
            </a:extLst>
          </p:cNvPr>
          <p:cNvCxnSpPr>
            <a:cxnSpLocks/>
          </p:cNvCxnSpPr>
          <p:nvPr/>
        </p:nvCxnSpPr>
        <p:spPr>
          <a:xfrm flipH="1">
            <a:off x="194223" y="2530681"/>
            <a:ext cx="1497417" cy="0"/>
          </a:xfrm>
          <a:prstGeom prst="line">
            <a:avLst/>
          </a:prstGeom>
          <a:ln>
            <a:solidFill>
              <a:srgbClr val="73737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131785F9-7F13-461B-B961-25934C34D26B}"/>
              </a:ext>
            </a:extLst>
          </p:cNvPr>
          <p:cNvGrpSpPr/>
          <p:nvPr/>
        </p:nvGrpSpPr>
        <p:grpSpPr>
          <a:xfrm>
            <a:off x="3113807" y="3174960"/>
            <a:ext cx="4256180" cy="1225590"/>
            <a:chOff x="3113807" y="3174960"/>
            <a:chExt cx="4256180" cy="122559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CCE63AF-2178-4C99-8020-8EC7A905178F}"/>
                </a:ext>
              </a:extLst>
            </p:cNvPr>
            <p:cNvSpPr txBox="1"/>
            <p:nvPr/>
          </p:nvSpPr>
          <p:spPr>
            <a:xfrm>
              <a:off x="3967842" y="3174960"/>
              <a:ext cx="254811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14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회원정보수정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87C9B5C-7481-436D-A3EA-69E58B5D181B}"/>
                </a:ext>
              </a:extLst>
            </p:cNvPr>
            <p:cNvSpPr txBox="1"/>
            <p:nvPr/>
          </p:nvSpPr>
          <p:spPr>
            <a:xfrm>
              <a:off x="4117981" y="3428315"/>
              <a:ext cx="2308681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9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본인 확인을 위해 비밀번호를 입력하세요</a:t>
              </a:r>
              <a:r>
                <a:rPr lang="en-US" altLang="ko-KR" sz="9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9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7B4E5D62-BF7C-4E1D-A6C4-32EB28B55EFE}"/>
                </a:ext>
              </a:extLst>
            </p:cNvPr>
            <p:cNvGrpSpPr/>
            <p:nvPr/>
          </p:nvGrpSpPr>
          <p:grpSpPr>
            <a:xfrm>
              <a:off x="3113807" y="3772274"/>
              <a:ext cx="4256180" cy="628276"/>
              <a:chOff x="2963771" y="3772274"/>
              <a:chExt cx="4256180" cy="628276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0C19FEA8-EAFF-4C9D-80ED-583B7C8C1571}"/>
                  </a:ext>
                </a:extLst>
              </p:cNvPr>
              <p:cNvSpPr/>
              <p:nvPr/>
            </p:nvSpPr>
            <p:spPr>
              <a:xfrm>
                <a:off x="3063761" y="4002623"/>
                <a:ext cx="3346046" cy="397927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BBCA09B-B40B-45CE-A7C2-B75AB631E420}"/>
                  </a:ext>
                </a:extLst>
              </p:cNvPr>
              <p:cNvSpPr txBox="1"/>
              <p:nvPr/>
            </p:nvSpPr>
            <p:spPr>
              <a:xfrm>
                <a:off x="2963771" y="3772274"/>
                <a:ext cx="2548110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ko-KR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비밀번호</a:t>
                </a:r>
              </a:p>
            </p:txBody>
          </p:sp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81344E78-CFC7-4CB0-8805-B3A074149C68}"/>
                  </a:ext>
                </a:extLst>
              </p:cNvPr>
              <p:cNvGrpSpPr/>
              <p:nvPr/>
            </p:nvGrpSpPr>
            <p:grpSpPr>
              <a:xfrm>
                <a:off x="6472583" y="4002623"/>
                <a:ext cx="747368" cy="397925"/>
                <a:chOff x="3063760" y="6067133"/>
                <a:chExt cx="4143983" cy="448400"/>
              </a:xfrm>
            </p:grpSpPr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15C41369-1A72-4FC4-9787-8013A77BD643}"/>
                    </a:ext>
                  </a:extLst>
                </p:cNvPr>
                <p:cNvSpPr/>
                <p:nvPr/>
              </p:nvSpPr>
              <p:spPr>
                <a:xfrm>
                  <a:off x="3063760" y="6067133"/>
                  <a:ext cx="4143983" cy="448400"/>
                </a:xfrm>
                <a:prstGeom prst="rect">
                  <a:avLst/>
                </a:prstGeom>
                <a:solidFill>
                  <a:srgbClr val="0D66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C9BDAABF-9B27-4A39-A67D-7FCEBE20762C}"/>
                    </a:ext>
                  </a:extLst>
                </p:cNvPr>
                <p:cNvSpPr txBox="1"/>
                <p:nvPr/>
              </p:nvSpPr>
              <p:spPr>
                <a:xfrm>
                  <a:off x="3861697" y="6164375"/>
                  <a:ext cx="2548110" cy="28612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 latinLnBrk="1"/>
                  <a:r>
                    <a:rPr lang="ko-KR" altLang="en-US" sz="1050" dirty="0">
                      <a:solidFill>
                        <a:schemeClr val="bg1"/>
                      </a:solidFill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확인</a:t>
                  </a:r>
                  <a:endParaRPr lang="en-US" altLang="ko-KR" sz="105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endParaRPr>
                </a:p>
              </p:txBody>
            </p:sp>
          </p:grpSp>
        </p:grpSp>
      </p:grpSp>
      <p:pic>
        <p:nvPicPr>
          <p:cNvPr id="59" name="그림 58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4B157985-C46A-44F5-8690-F181B7B45A0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3C42A3DC-6482-4DF2-AA38-5B48EDC2EE03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87ECC83-F345-4CE9-903C-B4B3C806D703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96A6F491-A146-4B7A-83B7-2C7CF50AA864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E77ADDE8-91D7-4EEC-85D9-1C1DE93B791A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이등변 삼각형 65">
              <a:extLst>
                <a:ext uri="{FF2B5EF4-FFF2-40B4-BE49-F238E27FC236}">
                  <a16:creationId xmlns:a16="http://schemas.microsoft.com/office/drawing/2014/main" id="{973137E9-2317-4E40-96F7-3B1E154B813B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이등변 삼각형 66">
              <a:extLst>
                <a:ext uri="{FF2B5EF4-FFF2-40B4-BE49-F238E27FC236}">
                  <a16:creationId xmlns:a16="http://schemas.microsoft.com/office/drawing/2014/main" id="{EA086B1C-1339-41A1-B9CA-D6EB94DB9E96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2E84E462-47D3-4451-88E9-A7B6154E446B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5458731-F807-47D3-A59A-7F7B5623E358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182C1CBF-2407-4FE5-8D18-6328930DD9A3}"/>
              </a:ext>
            </a:extLst>
          </p:cNvPr>
          <p:cNvSpPr/>
          <p:nvPr/>
        </p:nvSpPr>
        <p:spPr>
          <a:xfrm>
            <a:off x="371015" y="248666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879349B-1575-474E-9B34-92EE0D1B1E1D}"/>
              </a:ext>
            </a:extLst>
          </p:cNvPr>
          <p:cNvSpPr/>
          <p:nvPr/>
        </p:nvSpPr>
        <p:spPr>
          <a:xfrm>
            <a:off x="371015" y="283838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0278CAA9-9CBB-4109-A19D-C793B24941FF}"/>
              </a:ext>
            </a:extLst>
          </p:cNvPr>
          <p:cNvSpPr/>
          <p:nvPr/>
        </p:nvSpPr>
        <p:spPr>
          <a:xfrm>
            <a:off x="6492374" y="380493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04C16554-3F5B-445D-AFA0-F93BC0C6DE40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558C1D0-275C-4208-9071-6E39DD2D9197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2AAEC044-7CCD-4B4F-A50C-48233DB15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B2310F65-F199-44D6-A173-B32780F7153E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5917E0-9189-44AA-B4B8-DA8ECCEB3F9B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smtClean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문의게시판</a:t>
            </a:r>
            <a:endParaRPr lang="ko-KR" altLang="en-US" sz="1050" dirty="0">
              <a:solidFill>
                <a:schemeClr val="bg2">
                  <a:lumMod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307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71">
            <a:extLst>
              <a:ext uri="{FF2B5EF4-FFF2-40B4-BE49-F238E27FC236}">
                <a16:creationId xmlns:a16="http://schemas.microsoft.com/office/drawing/2014/main" id="{487B0EBD-F599-4C1C-BD64-7C996773EAD4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EC1F538-EB62-4D2F-BED3-780B5FE22138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844954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회원정보수정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16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마이페이지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회원정보수정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확인 버튼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784936"/>
              </p:ext>
            </p:extLst>
          </p:nvPr>
        </p:nvGraphicFramePr>
        <p:xfrm>
          <a:off x="8840764" y="711200"/>
          <a:ext cx="3287735" cy="808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회원정보수정완료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메인 페이지로 이동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그림 53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6D5535A1-3072-46BF-B2F2-9816CEBFC0E1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78A3CAB7-86BB-4E13-BEEE-3EC66125FADD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1A20528-440B-4BFB-83BA-C1BC41E2C91C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BF7D3C3E-CB63-40AE-BBC4-F4651E8773A8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38E2FAC8-7302-48C3-9D28-5DAE48789742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이등변 삼각형 85">
              <a:extLst>
                <a:ext uri="{FF2B5EF4-FFF2-40B4-BE49-F238E27FC236}">
                  <a16:creationId xmlns:a16="http://schemas.microsoft.com/office/drawing/2014/main" id="{B277E5B1-F235-4AB6-98D6-55B3A929761E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이등변 삼각형 86">
              <a:extLst>
                <a:ext uri="{FF2B5EF4-FFF2-40B4-BE49-F238E27FC236}">
                  <a16:creationId xmlns:a16="http://schemas.microsoft.com/office/drawing/2014/main" id="{E5A984C5-CA03-4C42-B481-458C2CF8509A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12F6E7CE-92BB-41CC-A954-9367A431AF14}"/>
              </a:ext>
            </a:extLst>
          </p:cNvPr>
          <p:cNvCxnSpPr>
            <a:cxnSpLocks/>
          </p:cNvCxnSpPr>
          <p:nvPr/>
        </p:nvCxnSpPr>
        <p:spPr>
          <a:xfrm>
            <a:off x="1866900" y="2126053"/>
            <a:ext cx="0" cy="4668446"/>
          </a:xfrm>
          <a:prstGeom prst="line">
            <a:avLst/>
          </a:prstGeom>
          <a:ln>
            <a:solidFill>
              <a:srgbClr val="73737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3F62F318-82B3-4C2E-B9A4-2F85FC1E1D3B}"/>
              </a:ext>
            </a:extLst>
          </p:cNvPr>
          <p:cNvSpPr txBox="1"/>
          <p:nvPr/>
        </p:nvSpPr>
        <p:spPr>
          <a:xfrm>
            <a:off x="127507" y="2280779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7BB4F5E-87BC-41FD-9BB6-6E236DB65F9E}"/>
              </a:ext>
            </a:extLst>
          </p:cNvPr>
          <p:cNvSpPr txBox="1"/>
          <p:nvPr/>
        </p:nvSpPr>
        <p:spPr>
          <a:xfrm>
            <a:off x="127507" y="2612596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회원정보수정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4EB0962-D4A2-4CB1-A6F9-2D219C35663C}"/>
              </a:ext>
            </a:extLst>
          </p:cNvPr>
          <p:cNvSpPr txBox="1"/>
          <p:nvPr/>
        </p:nvSpPr>
        <p:spPr>
          <a:xfrm>
            <a:off x="127507" y="2847713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 탈퇴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EDEB810C-EA08-4F9E-BAC9-87C180FD4B1D}"/>
              </a:ext>
            </a:extLst>
          </p:cNvPr>
          <p:cNvCxnSpPr>
            <a:cxnSpLocks/>
          </p:cNvCxnSpPr>
          <p:nvPr/>
        </p:nvCxnSpPr>
        <p:spPr>
          <a:xfrm flipH="1">
            <a:off x="194223" y="2530681"/>
            <a:ext cx="1497417" cy="0"/>
          </a:xfrm>
          <a:prstGeom prst="line">
            <a:avLst/>
          </a:prstGeom>
          <a:ln>
            <a:solidFill>
              <a:srgbClr val="73737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213CDE5E-85EF-44AC-9F72-876E2D879FEF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CBA2A66-5341-4936-958B-3EBC059AB6CC}"/>
              </a:ext>
            </a:extLst>
          </p:cNvPr>
          <p:cNvGrpSpPr/>
          <p:nvPr/>
        </p:nvGrpSpPr>
        <p:grpSpPr>
          <a:xfrm>
            <a:off x="2963771" y="2674662"/>
            <a:ext cx="4745128" cy="3618996"/>
            <a:chOff x="2963771" y="2896537"/>
            <a:chExt cx="4745128" cy="3618996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65A73A4-10CD-455F-9DC5-F8CE2961C1C7}"/>
                </a:ext>
              </a:extLst>
            </p:cNvPr>
            <p:cNvSpPr txBox="1"/>
            <p:nvPr/>
          </p:nvSpPr>
          <p:spPr>
            <a:xfrm>
              <a:off x="3948792" y="2896537"/>
              <a:ext cx="254811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14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회원정보수정</a:t>
              </a: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305E61BA-E72E-4972-898A-0E2F5A3A8717}"/>
                </a:ext>
              </a:extLst>
            </p:cNvPr>
            <p:cNvSpPr/>
            <p:nvPr/>
          </p:nvSpPr>
          <p:spPr>
            <a:xfrm>
              <a:off x="3063760" y="4544255"/>
              <a:ext cx="414398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602E640-B568-472D-89B0-C9A5614D6605}"/>
                </a:ext>
              </a:extLst>
            </p:cNvPr>
            <p:cNvSpPr txBox="1"/>
            <p:nvPr/>
          </p:nvSpPr>
          <p:spPr>
            <a:xfrm>
              <a:off x="3084827" y="4561728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변경할 이메일을 입력하세요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88DA8E94-213F-4996-8098-A5F0512580FE}"/>
                </a:ext>
              </a:extLst>
            </p:cNvPr>
            <p:cNvSpPr/>
            <p:nvPr/>
          </p:nvSpPr>
          <p:spPr>
            <a:xfrm>
              <a:off x="3063760" y="3429000"/>
              <a:ext cx="414398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B8EF5A2-A341-46EE-A3EE-7941C1326524}"/>
                </a:ext>
              </a:extLst>
            </p:cNvPr>
            <p:cNvSpPr txBox="1"/>
            <p:nvPr/>
          </p:nvSpPr>
          <p:spPr>
            <a:xfrm>
              <a:off x="3084826" y="3436948"/>
              <a:ext cx="4624073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비밀번호 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(8~16</a:t>
              </a:r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자의 영문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숫자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특수기호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)</a:t>
              </a:r>
              <a:endPara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9D2E335-D8EA-4DD0-914A-D1D0F510C5E1}"/>
                </a:ext>
              </a:extLst>
            </p:cNvPr>
            <p:cNvSpPr txBox="1"/>
            <p:nvPr/>
          </p:nvSpPr>
          <p:spPr>
            <a:xfrm>
              <a:off x="2963771" y="3198651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비밀번호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4C636BE-D46B-42CF-8EFA-9DD31F69FE67}"/>
                </a:ext>
              </a:extLst>
            </p:cNvPr>
            <p:cNvSpPr txBox="1"/>
            <p:nvPr/>
          </p:nvSpPr>
          <p:spPr>
            <a:xfrm>
              <a:off x="2970121" y="4319199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이메일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12D1415-EC2C-45C3-9647-515078BABED5}"/>
                </a:ext>
              </a:extLst>
            </p:cNvPr>
            <p:cNvSpPr/>
            <p:nvPr/>
          </p:nvSpPr>
          <p:spPr>
            <a:xfrm>
              <a:off x="3063760" y="5096234"/>
              <a:ext cx="414398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160733E-F8A7-4C0B-8E89-84F1EB6355FB}"/>
                </a:ext>
              </a:extLst>
            </p:cNvPr>
            <p:cNvSpPr txBox="1"/>
            <p:nvPr/>
          </p:nvSpPr>
          <p:spPr>
            <a:xfrm>
              <a:off x="3084827" y="5113707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‘-’</a:t>
              </a:r>
              <a:r>
                <a:rPr lang="ko-KR" altLang="en-US" sz="1000" dirty="0" err="1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뺴고</a:t>
              </a:r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 숫자만 입력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E0A90AE-966C-45A8-822F-5018100FF5F2}"/>
                </a:ext>
              </a:extLst>
            </p:cNvPr>
            <p:cNvSpPr txBox="1"/>
            <p:nvPr/>
          </p:nvSpPr>
          <p:spPr>
            <a:xfrm>
              <a:off x="2966946" y="4869063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휴대폰</a:t>
              </a:r>
            </a:p>
          </p:txBody>
        </p: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0AC1FC8F-6D25-4A04-ADCF-E3E4B6348081}"/>
                </a:ext>
              </a:extLst>
            </p:cNvPr>
            <p:cNvGrpSpPr/>
            <p:nvPr/>
          </p:nvGrpSpPr>
          <p:grpSpPr>
            <a:xfrm>
              <a:off x="3063760" y="6067133"/>
              <a:ext cx="4143983" cy="448400"/>
              <a:chOff x="3063760" y="6067133"/>
              <a:chExt cx="4143983" cy="448400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B99F1C5F-DC42-4F39-ADFD-F3265D157E73}"/>
                  </a:ext>
                </a:extLst>
              </p:cNvPr>
              <p:cNvSpPr/>
              <p:nvPr/>
            </p:nvSpPr>
            <p:spPr>
              <a:xfrm>
                <a:off x="3063760" y="6067133"/>
                <a:ext cx="4143983" cy="448400"/>
              </a:xfrm>
              <a:prstGeom prst="rect">
                <a:avLst/>
              </a:prstGeom>
              <a:solidFill>
                <a:srgbClr val="0D66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EEC7C5C3-1248-451E-B31D-674F79EE8087}"/>
                  </a:ext>
                </a:extLst>
              </p:cNvPr>
              <p:cNvSpPr txBox="1"/>
              <p:nvPr/>
            </p:nvSpPr>
            <p:spPr>
              <a:xfrm>
                <a:off x="3861696" y="6164375"/>
                <a:ext cx="2548110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latinLnBrk="1"/>
                <a:r>
                  <a:rPr lang="ko-KR" altLang="en-US" sz="105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수정 완료</a:t>
                </a:r>
                <a:endParaRPr lang="en-US" altLang="ko-KR" sz="105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15CAB6FB-CC2F-4A7D-8BD7-2E8F1D8D2335}"/>
                </a:ext>
              </a:extLst>
            </p:cNvPr>
            <p:cNvSpPr/>
            <p:nvPr/>
          </p:nvSpPr>
          <p:spPr>
            <a:xfrm>
              <a:off x="3063760" y="3975736"/>
              <a:ext cx="414398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A4EEE53-9A4E-4C8F-9C6E-51F6CAA7372F}"/>
                </a:ext>
              </a:extLst>
            </p:cNvPr>
            <p:cNvSpPr txBox="1"/>
            <p:nvPr/>
          </p:nvSpPr>
          <p:spPr>
            <a:xfrm>
              <a:off x="2963771" y="3745387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비밀번호 확인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A1AFE9B-555A-4503-8B41-C425B5B97C73}"/>
                </a:ext>
              </a:extLst>
            </p:cNvPr>
            <p:cNvSpPr txBox="1"/>
            <p:nvPr/>
          </p:nvSpPr>
          <p:spPr>
            <a:xfrm>
              <a:off x="2999148" y="5392043"/>
              <a:ext cx="486548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학력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A9A8315-B8D5-4472-9257-F138B44CFDDF}"/>
                </a:ext>
              </a:extLst>
            </p:cNvPr>
            <p:cNvSpPr txBox="1"/>
            <p:nvPr/>
          </p:nvSpPr>
          <p:spPr>
            <a:xfrm>
              <a:off x="4458332" y="5392043"/>
              <a:ext cx="486548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지역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CD3EDE8-C608-41B4-98F8-4A5A8868C8BA}"/>
                </a:ext>
              </a:extLst>
            </p:cNvPr>
            <p:cNvSpPr txBox="1"/>
            <p:nvPr/>
          </p:nvSpPr>
          <p:spPr>
            <a:xfrm>
              <a:off x="5949181" y="5392043"/>
              <a:ext cx="779179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혼인여부</a:t>
              </a: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A712CC08-C9BB-47C6-9D5D-6B40CC824E51}"/>
                </a:ext>
              </a:extLst>
            </p:cNvPr>
            <p:cNvSpPr/>
            <p:nvPr/>
          </p:nvSpPr>
          <p:spPr>
            <a:xfrm>
              <a:off x="3063761" y="5610258"/>
              <a:ext cx="1258676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F8C73A5D-7BE4-4ABB-AFEF-F8D2646DF843}"/>
                </a:ext>
              </a:extLst>
            </p:cNvPr>
            <p:cNvSpPr/>
            <p:nvPr/>
          </p:nvSpPr>
          <p:spPr>
            <a:xfrm>
              <a:off x="4541425" y="5610258"/>
              <a:ext cx="1258676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7B209701-D948-4FDB-B392-0283C28E96C6}"/>
                </a:ext>
              </a:extLst>
            </p:cNvPr>
            <p:cNvSpPr/>
            <p:nvPr/>
          </p:nvSpPr>
          <p:spPr>
            <a:xfrm>
              <a:off x="6019088" y="5610258"/>
              <a:ext cx="1258676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72522FE-C027-44E1-9F8C-D31F32C32491}"/>
                </a:ext>
              </a:extLst>
            </p:cNvPr>
            <p:cNvSpPr txBox="1"/>
            <p:nvPr/>
          </p:nvSpPr>
          <p:spPr>
            <a:xfrm>
              <a:off x="3063761" y="5610258"/>
              <a:ext cx="505028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선택</a:t>
              </a:r>
              <a:endPara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D2EA421C-CBF0-4C4C-A417-7608ED4C8E19}"/>
                </a:ext>
              </a:extLst>
            </p:cNvPr>
            <p:cNvSpPr txBox="1"/>
            <p:nvPr/>
          </p:nvSpPr>
          <p:spPr>
            <a:xfrm>
              <a:off x="4541425" y="5610258"/>
              <a:ext cx="505028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선택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A4B87E0-1E0C-4797-88D5-013AFD795D44}"/>
                </a:ext>
              </a:extLst>
            </p:cNvPr>
            <p:cNvSpPr txBox="1"/>
            <p:nvPr/>
          </p:nvSpPr>
          <p:spPr>
            <a:xfrm>
              <a:off x="6019088" y="5610258"/>
              <a:ext cx="505028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선택</a:t>
              </a: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5920E372-64DE-4021-9A22-50D1689465A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90377" y="5648213"/>
              <a:ext cx="204400" cy="177740"/>
            </a:xfrm>
            <a:prstGeom prst="rect">
              <a:avLst/>
            </a:prstGeom>
          </p:spPr>
        </p:pic>
        <p:pic>
          <p:nvPicPr>
            <p:cNvPr id="110" name="그림 109">
              <a:extLst>
                <a:ext uri="{FF2B5EF4-FFF2-40B4-BE49-F238E27FC236}">
                  <a16:creationId xmlns:a16="http://schemas.microsoft.com/office/drawing/2014/main" id="{9E48F570-8898-46FF-9C4F-52FB0DFFD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56892" y="5648213"/>
              <a:ext cx="204400" cy="177740"/>
            </a:xfrm>
            <a:prstGeom prst="rect">
              <a:avLst/>
            </a:prstGeom>
          </p:spPr>
        </p:pic>
        <p:pic>
          <p:nvPicPr>
            <p:cNvPr id="111" name="그림 110">
              <a:extLst>
                <a:ext uri="{FF2B5EF4-FFF2-40B4-BE49-F238E27FC236}">
                  <a16:creationId xmlns:a16="http://schemas.microsoft.com/office/drawing/2014/main" id="{1721C623-A8E7-4CB7-B14A-665E16DD6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053852" y="5648213"/>
              <a:ext cx="204400" cy="177740"/>
            </a:xfrm>
            <a:prstGeom prst="rect">
              <a:avLst/>
            </a:prstGeom>
          </p:spPr>
        </p:pic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EE91FDD-CA4C-4133-A824-C048A1A9AA12}"/>
                </a:ext>
              </a:extLst>
            </p:cNvPr>
            <p:cNvSpPr txBox="1"/>
            <p:nvPr/>
          </p:nvSpPr>
          <p:spPr>
            <a:xfrm>
              <a:off x="3063760" y="3975736"/>
              <a:ext cx="4624073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비밀번호 확인</a:t>
              </a:r>
            </a:p>
          </p:txBody>
        </p:sp>
      </p:grp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8D845D2E-339B-4D14-A126-493470A333C7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2033AC21-2BEA-4E5F-9853-BCBF029260B2}"/>
              </a:ext>
            </a:extLst>
          </p:cNvPr>
          <p:cNvSpPr/>
          <p:nvPr/>
        </p:nvSpPr>
        <p:spPr>
          <a:xfrm>
            <a:off x="2932587" y="570674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69133289-7076-4A5A-86C2-09C869A19524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A578CE8-C612-42AB-A390-17A9F72CAD3B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9CD5CF57-E350-45FC-AED1-562046FD13B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E01E71BC-79D5-44E8-A3CF-A5D4C2A535D1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C5917E0-9189-44AA-B4B8-DA8ECCEB3F9B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smtClean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문의게시판</a:t>
            </a:r>
            <a:endParaRPr lang="ko-KR" altLang="en-US" sz="1050" dirty="0">
              <a:solidFill>
                <a:schemeClr val="bg2">
                  <a:lumMod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628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FB4B8143-A7D4-4E75-8093-BBEC9C5D4BCB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4E1F25E-10C7-4CBD-8EF1-49F9699829BC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774422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회원탈퇴 전 안내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17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마이페이지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회원탈퇴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60188"/>
              </p:ext>
            </p:extLst>
          </p:nvPr>
        </p:nvGraphicFramePr>
        <p:xfrm>
          <a:off x="8840764" y="711200"/>
          <a:ext cx="3287735" cy="808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회원탈퇴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탈퇴완료 페이지로 이동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DB9D6E8-E101-4A0B-895A-4E094F72D3D2}"/>
              </a:ext>
            </a:extLst>
          </p:cNvPr>
          <p:cNvSpPr txBox="1"/>
          <p:nvPr/>
        </p:nvSpPr>
        <p:spPr>
          <a:xfrm>
            <a:off x="4024992" y="3174960"/>
            <a:ext cx="254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 탈퇴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F13FA18-18CE-4915-9C78-BC6652205002}"/>
              </a:ext>
            </a:extLst>
          </p:cNvPr>
          <p:cNvSpPr txBox="1"/>
          <p:nvPr/>
        </p:nvSpPr>
        <p:spPr>
          <a:xfrm>
            <a:off x="3331085" y="3847846"/>
            <a:ext cx="360933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탈퇴 시 복구가 불가능합니다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228600" indent="-228600" latinLnBrk="1">
              <a:buAutoNum type="arabicPeriod"/>
            </a:pP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1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작성한 게시글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/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댓글은 삭제되지 않습니다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 삭제를 원하는 경우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반드시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탈퇴 전에 삭제해주세요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latinLnBrk="1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4B87CE2-6254-4C19-A0BC-E4C2B50FAD76}"/>
              </a:ext>
            </a:extLst>
          </p:cNvPr>
          <p:cNvSpPr/>
          <p:nvPr/>
        </p:nvSpPr>
        <p:spPr>
          <a:xfrm>
            <a:off x="3063760" y="4867156"/>
            <a:ext cx="4143983" cy="448400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F2B5363-8A61-47CA-947C-E68CE2F53A46}"/>
              </a:ext>
            </a:extLst>
          </p:cNvPr>
          <p:cNvSpPr txBox="1"/>
          <p:nvPr/>
        </p:nvSpPr>
        <p:spPr>
          <a:xfrm>
            <a:off x="3861696" y="4964398"/>
            <a:ext cx="254811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 탈퇴</a:t>
            </a:r>
            <a:endParaRPr lang="en-US" altLang="ko-KR" sz="105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8" name="그림 37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F78798AA-9214-47F8-A57D-D32E3A579033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19A17B71-3B95-4A51-8BC0-FBDFF6148D9F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6363E1-F11B-42F9-801E-8F7CBA69D369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135FEF88-5BCB-412E-AE8B-B221EA3CE484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C4B7C3E8-2E18-4752-BD30-836667C04F7A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이등변 삼각형 46">
              <a:extLst>
                <a:ext uri="{FF2B5EF4-FFF2-40B4-BE49-F238E27FC236}">
                  <a16:creationId xmlns:a16="http://schemas.microsoft.com/office/drawing/2014/main" id="{A85C41C2-5F21-4A3E-A697-E5DD514492BF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이등변 삼각형 47">
              <a:extLst>
                <a:ext uri="{FF2B5EF4-FFF2-40B4-BE49-F238E27FC236}">
                  <a16:creationId xmlns:a16="http://schemas.microsoft.com/office/drawing/2014/main" id="{EEEA62F2-CD96-49A5-B69A-8481361388C0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E99F46CC-FF4B-4ABB-82CF-E27ED1BD1195}"/>
              </a:ext>
            </a:extLst>
          </p:cNvPr>
          <p:cNvCxnSpPr>
            <a:cxnSpLocks/>
          </p:cNvCxnSpPr>
          <p:nvPr/>
        </p:nvCxnSpPr>
        <p:spPr>
          <a:xfrm>
            <a:off x="1866900" y="2126053"/>
            <a:ext cx="0" cy="4668446"/>
          </a:xfrm>
          <a:prstGeom prst="line">
            <a:avLst/>
          </a:prstGeom>
          <a:ln>
            <a:solidFill>
              <a:srgbClr val="73737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1E2B959-80E4-488D-8586-3F26BF966512}"/>
              </a:ext>
            </a:extLst>
          </p:cNvPr>
          <p:cNvSpPr txBox="1"/>
          <p:nvPr/>
        </p:nvSpPr>
        <p:spPr>
          <a:xfrm>
            <a:off x="127507" y="2280779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87B9748-B26E-4D70-A76F-AC846062CCF1}"/>
              </a:ext>
            </a:extLst>
          </p:cNvPr>
          <p:cNvSpPr txBox="1"/>
          <p:nvPr/>
        </p:nvSpPr>
        <p:spPr>
          <a:xfrm>
            <a:off x="127507" y="2612596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회원정보수정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6C876F8-89AE-4DF0-9B49-38480539E2C7}"/>
              </a:ext>
            </a:extLst>
          </p:cNvPr>
          <p:cNvSpPr txBox="1"/>
          <p:nvPr/>
        </p:nvSpPr>
        <p:spPr>
          <a:xfrm>
            <a:off x="127507" y="2847713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 탈퇴</a:t>
            </a: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BC5B0821-3924-4E6A-A3FB-DCA17C93F315}"/>
              </a:ext>
            </a:extLst>
          </p:cNvPr>
          <p:cNvCxnSpPr>
            <a:cxnSpLocks/>
          </p:cNvCxnSpPr>
          <p:nvPr/>
        </p:nvCxnSpPr>
        <p:spPr>
          <a:xfrm flipH="1">
            <a:off x="194223" y="2530681"/>
            <a:ext cx="1497417" cy="0"/>
          </a:xfrm>
          <a:prstGeom prst="line">
            <a:avLst/>
          </a:prstGeom>
          <a:ln>
            <a:solidFill>
              <a:srgbClr val="73737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020AB900-EAA2-4F4C-B5E8-4149D79F00D6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DD8DA20-668F-49A9-A9C5-1FFDEC5C0FD1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24E9C31-E2C8-44D8-AEF9-28ECE46FEFE9}"/>
              </a:ext>
            </a:extLst>
          </p:cNvPr>
          <p:cNvSpPr/>
          <p:nvPr/>
        </p:nvSpPr>
        <p:spPr>
          <a:xfrm>
            <a:off x="2932587" y="4721100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C7E283F8-4BDA-4CDA-853E-5BDEC42E81F9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8081F1E-6F13-449A-BF5E-394579E3017B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A5B37F31-8DB8-4B2F-A909-2EBBFB6AC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1DB0C242-F73E-4148-AF5A-10DB5DFBE729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5917E0-9189-44AA-B4B8-DA8ECCEB3F9B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smtClean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문의게시판</a:t>
            </a:r>
            <a:endParaRPr lang="ko-KR" altLang="en-US" sz="1050" dirty="0">
              <a:solidFill>
                <a:schemeClr val="bg2">
                  <a:lumMod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786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3912443F-1564-40AF-B765-B2CF266BF5EA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EAABE5-93CA-4011-80C8-9A44F700AB28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655409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탈퇴완료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18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마이페이지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회원탈퇴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회원탈퇴 버튼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196708"/>
              </p:ext>
            </p:extLst>
          </p:nvPr>
        </p:nvGraphicFramePr>
        <p:xfrm>
          <a:off x="8840764" y="711200"/>
          <a:ext cx="3287735" cy="808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탈퇴 후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메인화면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메인화면으로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5C4C5CF-8965-43A5-9EAA-D4E0EF3EA9C6}"/>
              </a:ext>
            </a:extLst>
          </p:cNvPr>
          <p:cNvGrpSpPr/>
          <p:nvPr/>
        </p:nvGrpSpPr>
        <p:grpSpPr>
          <a:xfrm>
            <a:off x="1331237" y="3161206"/>
            <a:ext cx="6176727" cy="2338397"/>
            <a:chOff x="1331237" y="3332656"/>
            <a:chExt cx="6176727" cy="233839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A244B72-A267-44E0-B3DB-E3CB00F0EC10}"/>
                </a:ext>
              </a:extLst>
            </p:cNvPr>
            <p:cNvSpPr txBox="1"/>
            <p:nvPr/>
          </p:nvSpPr>
          <p:spPr>
            <a:xfrm>
              <a:off x="2447661" y="4303717"/>
              <a:ext cx="394387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탈퇴가 완료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되었습니다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F216F04-FFFF-4357-B472-32E6A16C16A9}"/>
                </a:ext>
              </a:extLst>
            </p:cNvPr>
            <p:cNvSpPr txBox="1"/>
            <p:nvPr/>
          </p:nvSpPr>
          <p:spPr>
            <a:xfrm>
              <a:off x="1331237" y="4703413"/>
              <a:ext cx="617672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그동안 이용해 주셔서 감사합니다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434E7588-6B59-458C-A5EA-A9156E6A6B54}"/>
                </a:ext>
              </a:extLst>
            </p:cNvPr>
            <p:cNvGrpSpPr/>
            <p:nvPr/>
          </p:nvGrpSpPr>
          <p:grpSpPr>
            <a:xfrm>
              <a:off x="2347609" y="5222653"/>
              <a:ext cx="4143983" cy="448400"/>
              <a:chOff x="2856112" y="6181433"/>
              <a:chExt cx="4143983" cy="448400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C36A1DC3-1FC9-4592-83CE-A5D3D867C090}"/>
                  </a:ext>
                </a:extLst>
              </p:cNvPr>
              <p:cNvSpPr/>
              <p:nvPr/>
            </p:nvSpPr>
            <p:spPr>
              <a:xfrm>
                <a:off x="2856112" y="6181433"/>
                <a:ext cx="4143983" cy="448400"/>
              </a:xfrm>
              <a:prstGeom prst="rect">
                <a:avLst/>
              </a:prstGeom>
              <a:solidFill>
                <a:srgbClr val="0D66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D4EB789-7DD8-4D0D-9C0A-DAD3652BBD1B}"/>
                  </a:ext>
                </a:extLst>
              </p:cNvPr>
              <p:cNvSpPr txBox="1"/>
              <p:nvPr/>
            </p:nvSpPr>
            <p:spPr>
              <a:xfrm>
                <a:off x="3654048" y="6278675"/>
                <a:ext cx="2548110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05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메인 화면으로</a:t>
                </a:r>
              </a:p>
            </p:txBody>
          </p:sp>
        </p:grpSp>
        <p:pic>
          <p:nvPicPr>
            <p:cNvPr id="43" name="그림 42" descr="원, 그래픽, 다채로움, 상징이(가) 표시된 사진&#10;&#10;자동 생성된 설명">
              <a:extLst>
                <a:ext uri="{FF2B5EF4-FFF2-40B4-BE49-F238E27FC236}">
                  <a16:creationId xmlns:a16="http://schemas.microsoft.com/office/drawing/2014/main" id="{F199C497-C78F-4F51-AD17-5FBE58CA3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6557" y="3332656"/>
              <a:ext cx="726086" cy="726086"/>
            </a:xfrm>
            <a:prstGeom prst="rect">
              <a:avLst/>
            </a:prstGeom>
          </p:spPr>
        </p:pic>
      </p:grpSp>
      <p:pic>
        <p:nvPicPr>
          <p:cNvPr id="37" name="그림 36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83854F38-701C-4D7F-84BF-EDD4AC262324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159A6059-29E2-448D-8B1F-8F3D1BB3E731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7B78298-E169-4480-83DD-427BE9C75BA2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18718958-8974-4A16-A28D-4A5187FC0D83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18F981DE-559A-4644-946C-1CA25A815383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7DED0501-5327-4051-8B6C-8EA143DC4C1F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>
              <a:extLst>
                <a:ext uri="{FF2B5EF4-FFF2-40B4-BE49-F238E27FC236}">
                  <a16:creationId xmlns:a16="http://schemas.microsoft.com/office/drawing/2014/main" id="{4ED6DBA0-1AD1-4ACC-98CA-F4E67A509121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462F99DF-1D54-45DC-BE8C-58B65C5C21C6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AEBAA0C-1F64-466B-B04C-61B06A1E983A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FA549429-CBAD-48FF-A3CA-31D00A5ED311}"/>
              </a:ext>
            </a:extLst>
          </p:cNvPr>
          <p:cNvSpPr/>
          <p:nvPr/>
        </p:nvSpPr>
        <p:spPr>
          <a:xfrm>
            <a:off x="2267246" y="488761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BF791B5-95C6-4719-A7DB-329CB1A17E36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02183B2-778F-40FE-9144-8F3ACA3E365E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AEAC9180-8E39-4253-AF37-FCC937E9E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55FBA8D7-68CC-405A-9AB9-8680142845D4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5917E0-9189-44AA-B4B8-DA8ECCEB3F9B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smtClean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문의게시판</a:t>
            </a:r>
            <a:endParaRPr lang="ko-KR" altLang="en-US" sz="1050" dirty="0">
              <a:solidFill>
                <a:schemeClr val="bg2">
                  <a:lumMod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952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0E3EE5B5-98F7-4172-BD9B-634FF906B0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C17702D9-7DD2-4911-A9EA-96F60FCEA5D3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graphicFrame>
        <p:nvGraphicFramePr>
          <p:cNvPr id="176" name="표 3">
            <a:extLst>
              <a:ext uri="{FF2B5EF4-FFF2-40B4-BE49-F238E27FC236}">
                <a16:creationId xmlns:a16="http://schemas.microsoft.com/office/drawing/2014/main" id="{4BCD567F-9378-48CF-A827-450C627CDE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530745"/>
              </p:ext>
            </p:extLst>
          </p:nvPr>
        </p:nvGraphicFramePr>
        <p:xfrm>
          <a:off x="3441964" y="3252815"/>
          <a:ext cx="1728884" cy="20474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142">
                  <a:extLst>
                    <a:ext uri="{9D8B030D-6E8A-4147-A177-3AD203B41FA5}">
                      <a16:colId xmlns:a16="http://schemas.microsoft.com/office/drawing/2014/main" val="1467778085"/>
                    </a:ext>
                  </a:extLst>
                </a:gridCol>
                <a:gridCol w="724742">
                  <a:extLst>
                    <a:ext uri="{9D8B030D-6E8A-4147-A177-3AD203B41FA5}">
                      <a16:colId xmlns:a16="http://schemas.microsoft.com/office/drawing/2014/main" val="2201110413"/>
                    </a:ext>
                  </a:extLst>
                </a:gridCol>
              </a:tblGrid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연령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31</a:t>
                      </a:r>
                      <a:endParaRPr lang="ko-KR" altLang="en-U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1728446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성별</a:t>
                      </a:r>
                      <a:endParaRPr lang="en-US" altLang="ko-KR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여자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2144914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학력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대학교 졸업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6437212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거주 지역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인천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8008020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결혼여부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미혼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1023286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월임금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300 </a:t>
                      </a:r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만원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8412373"/>
                  </a:ext>
                </a:extLst>
              </a:tr>
              <a:tr h="27266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정</a:t>
                      </a:r>
                      <a:r>
                        <a:rPr lang="en-US" altLang="ko-KR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비정규직 여부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정규직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3399457"/>
                  </a:ext>
                </a:extLst>
              </a:tr>
              <a:tr h="24361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기업규모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10</a:t>
                      </a:r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명 미만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5696917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4258577" y="1783863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5917E0-9189-44AA-B4B8-DA8ECCEB3F9B}"/>
              </a:ext>
            </a:extLst>
          </p:cNvPr>
          <p:cNvSpPr txBox="1"/>
          <p:nvPr/>
        </p:nvSpPr>
        <p:spPr>
          <a:xfrm>
            <a:off x="5958072" y="1783863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655AAF-4D07-4FFE-BC2F-E58BACC5063D}"/>
              </a:ext>
            </a:extLst>
          </p:cNvPr>
          <p:cNvSpPr txBox="1"/>
          <p:nvPr/>
        </p:nvSpPr>
        <p:spPr>
          <a:xfrm>
            <a:off x="2195101" y="1783863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3500" y="1415284"/>
            <a:ext cx="8578579" cy="5326864"/>
          </a:xfrm>
          <a:prstGeom prst="rect">
            <a:avLst/>
          </a:prstGeom>
          <a:solidFill>
            <a:schemeClr val="tx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/>
          <p:cNvGrpSpPr/>
          <p:nvPr/>
        </p:nvGrpSpPr>
        <p:grpSpPr>
          <a:xfrm>
            <a:off x="3458838" y="2352127"/>
            <a:ext cx="1695137" cy="261610"/>
            <a:chOff x="3458838" y="2562060"/>
            <a:chExt cx="1695137" cy="2616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0B1CCEB0-B0DC-40C6-873C-576DC6708F2E}"/>
                </a:ext>
              </a:extLst>
            </p:cNvPr>
            <p:cNvSpPr/>
            <p:nvPr/>
          </p:nvSpPr>
          <p:spPr>
            <a:xfrm>
              <a:off x="3505419" y="2565564"/>
              <a:ext cx="1648556" cy="230833"/>
            </a:xfrm>
            <a:prstGeom prst="roundRect">
              <a:avLst>
                <a:gd name="adj" fmla="val 50000"/>
              </a:avLst>
            </a:prstGeom>
            <a:solidFill>
              <a:srgbClr val="0D6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A0CAA373-C16B-4F33-840C-2774F43A0FA7}"/>
                </a:ext>
              </a:extLst>
            </p:cNvPr>
            <p:cNvSpPr txBox="1"/>
            <p:nvPr/>
          </p:nvSpPr>
          <p:spPr>
            <a:xfrm>
              <a:off x="3458838" y="2562060"/>
              <a:ext cx="1648556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1100" kern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내가 입력한 정보</a:t>
              </a:r>
            </a:p>
          </p:txBody>
        </p: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0F8D8163-65DE-4813-87CC-1410A61CDA54}"/>
              </a:ext>
            </a:extLst>
          </p:cNvPr>
          <p:cNvSpPr txBox="1"/>
          <p:nvPr/>
        </p:nvSpPr>
        <p:spPr>
          <a:xfrm>
            <a:off x="3333887" y="1900573"/>
            <a:ext cx="19450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4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  <a:endParaRPr lang="ko-KR" altLang="en-US" sz="1400" kern="1200" dirty="0">
              <a:solidFill>
                <a:srgbClr val="0D66DD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5458ACF-252A-4A65-AE64-CA4E93449060}"/>
              </a:ext>
            </a:extLst>
          </p:cNvPr>
          <p:cNvSpPr txBox="1"/>
          <p:nvPr/>
        </p:nvSpPr>
        <p:spPr>
          <a:xfrm>
            <a:off x="1884410" y="4534635"/>
            <a:ext cx="501715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홍길동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님과 유사한 조건을 가지고 있는 사람들의 평균 삶의 만족도는 </a:t>
            </a:r>
            <a:r>
              <a:rPr lang="en-US" altLang="ko-KR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r>
              <a:rPr lang="ko-KR" altLang="en-US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입니다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4895E559-B40D-45ED-B812-0454D1615C26}"/>
              </a:ext>
            </a:extLst>
          </p:cNvPr>
          <p:cNvSpPr txBox="1"/>
          <p:nvPr/>
        </p:nvSpPr>
        <p:spPr>
          <a:xfrm>
            <a:off x="3228908" y="4225437"/>
            <a:ext cx="21549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4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만족도 요인 분석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810175" y="1703426"/>
            <a:ext cx="5091606" cy="4783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 </a:t>
            </a:r>
            <a:endParaRPr lang="ko-KR" altLang="en-US" dirty="0"/>
          </a:p>
        </p:txBody>
      </p:sp>
      <p:grpSp>
        <p:nvGrpSpPr>
          <p:cNvPr id="31" name="그룹 30"/>
          <p:cNvGrpSpPr/>
          <p:nvPr/>
        </p:nvGrpSpPr>
        <p:grpSpPr>
          <a:xfrm>
            <a:off x="6490019" y="1983294"/>
            <a:ext cx="90031" cy="91657"/>
            <a:chOff x="6490019" y="2193227"/>
            <a:chExt cx="90031" cy="91657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6490019" y="2193227"/>
              <a:ext cx="89901" cy="899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 flipH="1">
              <a:off x="6493901" y="2193227"/>
              <a:ext cx="86149" cy="916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2097278" y="1866644"/>
            <a:ext cx="164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정보 입력</a:t>
            </a:r>
            <a:endParaRPr lang="en-US" altLang="ko-KR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1803798" y="2336807"/>
            <a:ext cx="5097983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/>
          <p:cNvGrpSpPr/>
          <p:nvPr/>
        </p:nvGrpSpPr>
        <p:grpSpPr>
          <a:xfrm>
            <a:off x="2095500" y="2991625"/>
            <a:ext cx="4385166" cy="923251"/>
            <a:chOff x="2095500" y="3234810"/>
            <a:chExt cx="4385166" cy="923251"/>
          </a:xfrm>
        </p:grpSpPr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38FB8811-5EFE-491C-870F-848C4DEAE6CB}"/>
                </a:ext>
              </a:extLst>
            </p:cNvPr>
            <p:cNvGrpSpPr/>
            <p:nvPr/>
          </p:nvGrpSpPr>
          <p:grpSpPr>
            <a:xfrm>
              <a:off x="2229075" y="3234810"/>
              <a:ext cx="4251591" cy="491927"/>
              <a:chOff x="2328771" y="3222410"/>
              <a:chExt cx="4251591" cy="491927"/>
            </a:xfrm>
          </p:grpSpPr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B4D65D50-77F9-488B-9918-18BEC42B585C}"/>
                  </a:ext>
                </a:extLst>
              </p:cNvPr>
              <p:cNvSpPr/>
              <p:nvPr/>
            </p:nvSpPr>
            <p:spPr>
              <a:xfrm>
                <a:off x="2428759" y="3444293"/>
                <a:ext cx="4151603" cy="24622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115470E7-4EC4-48F4-BB78-618BD6BE797F}"/>
                  </a:ext>
                </a:extLst>
              </p:cNvPr>
              <p:cNvSpPr txBox="1"/>
              <p:nvPr/>
            </p:nvSpPr>
            <p:spPr>
              <a:xfrm>
                <a:off x="2449827" y="3468116"/>
                <a:ext cx="508761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ko-KR" altLang="en-US" sz="10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선택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3D38A349-512B-4408-A9B0-CFF6265FBDC1}"/>
                  </a:ext>
                </a:extLst>
              </p:cNvPr>
              <p:cNvSpPr txBox="1"/>
              <p:nvPr/>
            </p:nvSpPr>
            <p:spPr>
              <a:xfrm>
                <a:off x="2328771" y="3222410"/>
                <a:ext cx="1069749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ko-KR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학력</a:t>
                </a:r>
              </a:p>
            </p:txBody>
          </p:sp>
        </p:grpSp>
        <p:sp>
          <p:nvSpPr>
            <p:cNvPr id="106" name="이등변 삼각형 105">
              <a:extLst>
                <a:ext uri="{FF2B5EF4-FFF2-40B4-BE49-F238E27FC236}">
                  <a16:creationId xmlns:a16="http://schemas.microsoft.com/office/drawing/2014/main" id="{6FB6F85E-F5DA-4BE8-B5A8-B6406C77D62C}"/>
                </a:ext>
              </a:extLst>
            </p:cNvPr>
            <p:cNvSpPr/>
            <p:nvPr/>
          </p:nvSpPr>
          <p:spPr>
            <a:xfrm rot="10800000">
              <a:off x="6302456" y="3544985"/>
              <a:ext cx="105084" cy="8235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D3408AA0-910B-4BA4-A497-7B999B12639F}"/>
                </a:ext>
              </a:extLst>
            </p:cNvPr>
            <p:cNvSpPr/>
            <p:nvPr/>
          </p:nvSpPr>
          <p:spPr>
            <a:xfrm>
              <a:off x="2095500" y="3914763"/>
              <a:ext cx="243298" cy="24329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153" name="타원 152">
            <a:extLst>
              <a:ext uri="{FF2B5EF4-FFF2-40B4-BE49-F238E27FC236}">
                <a16:creationId xmlns:a16="http://schemas.microsoft.com/office/drawing/2014/main" id="{A6E43F87-A15B-4D3F-84E0-D3E5F0C0DB7A}"/>
              </a:ext>
            </a:extLst>
          </p:cNvPr>
          <p:cNvSpPr/>
          <p:nvPr/>
        </p:nvSpPr>
        <p:spPr>
          <a:xfrm>
            <a:off x="6569932" y="1771485"/>
            <a:ext cx="243298" cy="23769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2030928" y="2414253"/>
            <a:ext cx="4449739" cy="824110"/>
            <a:chOff x="2030928" y="2624186"/>
            <a:chExt cx="4449739" cy="824110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717900D-BBAC-4405-9755-061E701E2CB6}"/>
                </a:ext>
              </a:extLst>
            </p:cNvPr>
            <p:cNvSpPr txBox="1"/>
            <p:nvPr/>
          </p:nvSpPr>
          <p:spPr>
            <a:xfrm>
              <a:off x="3647447" y="2624186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성별</a:t>
              </a:r>
            </a:p>
          </p:txBody>
        </p: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41C80881-AE49-4302-9EB8-8D4A232BC8DC}"/>
                </a:ext>
              </a:extLst>
            </p:cNvPr>
            <p:cNvGrpSpPr/>
            <p:nvPr/>
          </p:nvGrpSpPr>
          <p:grpSpPr>
            <a:xfrm>
              <a:off x="3744262" y="2856122"/>
              <a:ext cx="1314227" cy="246221"/>
              <a:chOff x="2425585" y="6180928"/>
              <a:chExt cx="1155930" cy="246221"/>
            </a:xfrm>
          </p:grpSpPr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08057495-29FA-4CE6-988B-6171C776059A}"/>
                  </a:ext>
                </a:extLst>
              </p:cNvPr>
              <p:cNvSpPr/>
              <p:nvPr/>
            </p:nvSpPr>
            <p:spPr>
              <a:xfrm>
                <a:off x="2425585" y="6180928"/>
                <a:ext cx="577965" cy="24622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DC101047-2A0A-4662-922A-210BE23980B3}"/>
                  </a:ext>
                </a:extLst>
              </p:cNvPr>
              <p:cNvSpPr txBox="1"/>
              <p:nvPr/>
            </p:nvSpPr>
            <p:spPr>
              <a:xfrm>
                <a:off x="2602409" y="6180928"/>
                <a:ext cx="224317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latinLnBrk="1"/>
                <a:r>
                  <a:rPr lang="ko-KR" altLang="en-US" sz="10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남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B2D2CA1-6B5F-4144-A8AA-DDE809CB60BA}"/>
                  </a:ext>
                </a:extLst>
              </p:cNvPr>
              <p:cNvSpPr txBox="1"/>
              <p:nvPr/>
            </p:nvSpPr>
            <p:spPr>
              <a:xfrm>
                <a:off x="3180374" y="6180928"/>
                <a:ext cx="224317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latinLnBrk="1"/>
                <a:r>
                  <a:rPr lang="ko-KR" altLang="en-US" sz="10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여</a:t>
                </a:r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D7ACF230-273A-4D7F-8377-892470E9978E}"/>
                  </a:ext>
                </a:extLst>
              </p:cNvPr>
              <p:cNvSpPr/>
              <p:nvPr/>
            </p:nvSpPr>
            <p:spPr>
              <a:xfrm>
                <a:off x="3003550" y="6180928"/>
                <a:ext cx="577965" cy="24622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4FD1CC8B-9287-4225-A137-1F3FF2179DB6}"/>
                </a:ext>
              </a:extLst>
            </p:cNvPr>
            <p:cNvSpPr txBox="1"/>
            <p:nvPr/>
          </p:nvSpPr>
          <p:spPr>
            <a:xfrm>
              <a:off x="5078901" y="2624186"/>
              <a:ext cx="860041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출생연도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D6D803FB-A048-451A-BF0B-EA7799FEDCA9}"/>
                </a:ext>
              </a:extLst>
            </p:cNvPr>
            <p:cNvGrpSpPr/>
            <p:nvPr/>
          </p:nvGrpSpPr>
          <p:grpSpPr>
            <a:xfrm>
              <a:off x="5167348" y="2856387"/>
              <a:ext cx="1313319" cy="263694"/>
              <a:chOff x="2153313" y="5780922"/>
              <a:chExt cx="3698373" cy="263694"/>
            </a:xfrm>
          </p:grpSpPr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805ED19C-29E1-4786-8FAD-4D38FB605894}"/>
                  </a:ext>
                </a:extLst>
              </p:cNvPr>
              <p:cNvSpPr/>
              <p:nvPr/>
            </p:nvSpPr>
            <p:spPr>
              <a:xfrm>
                <a:off x="2153313" y="5780922"/>
                <a:ext cx="3698373" cy="24622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C24E09A-E2CC-42E5-8CE3-99915CF32D01}"/>
                  </a:ext>
                </a:extLst>
              </p:cNvPr>
              <p:cNvSpPr txBox="1"/>
              <p:nvPr/>
            </p:nvSpPr>
            <p:spPr>
              <a:xfrm>
                <a:off x="2155169" y="5798395"/>
                <a:ext cx="2991992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endPara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endParaRPr>
              </a:p>
            </p:txBody>
          </p:sp>
        </p:grp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A6E43F87-A15B-4D3F-84E0-D3E5F0C0DB7A}"/>
                </a:ext>
              </a:extLst>
            </p:cNvPr>
            <p:cNvSpPr/>
            <p:nvPr/>
          </p:nvSpPr>
          <p:spPr>
            <a:xfrm>
              <a:off x="2030928" y="3210601"/>
              <a:ext cx="243298" cy="23769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4FD1CC8B-9287-4225-A137-1F3FF2179DB6}"/>
                </a:ext>
              </a:extLst>
            </p:cNvPr>
            <p:cNvSpPr txBox="1"/>
            <p:nvPr/>
          </p:nvSpPr>
          <p:spPr>
            <a:xfrm>
              <a:off x="2221401" y="2624186"/>
              <a:ext cx="860041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이름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grpSp>
          <p:nvGrpSpPr>
            <p:cNvPr id="158" name="그룹 157">
              <a:extLst>
                <a:ext uri="{FF2B5EF4-FFF2-40B4-BE49-F238E27FC236}">
                  <a16:creationId xmlns:a16="http://schemas.microsoft.com/office/drawing/2014/main" id="{D6D803FB-A048-451A-BF0B-EA7799FEDCA9}"/>
                </a:ext>
              </a:extLst>
            </p:cNvPr>
            <p:cNvGrpSpPr/>
            <p:nvPr/>
          </p:nvGrpSpPr>
          <p:grpSpPr>
            <a:xfrm>
              <a:off x="2309848" y="2856387"/>
              <a:ext cx="1313319" cy="263694"/>
              <a:chOff x="2153313" y="5780922"/>
              <a:chExt cx="3698373" cy="263694"/>
            </a:xfrm>
          </p:grpSpPr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805ED19C-29E1-4786-8FAD-4D38FB605894}"/>
                  </a:ext>
                </a:extLst>
              </p:cNvPr>
              <p:cNvSpPr/>
              <p:nvPr/>
            </p:nvSpPr>
            <p:spPr>
              <a:xfrm>
                <a:off x="2153313" y="5780922"/>
                <a:ext cx="3698373" cy="24622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3C24E09A-E2CC-42E5-8CE3-99915CF32D01}"/>
                  </a:ext>
                </a:extLst>
              </p:cNvPr>
              <p:cNvSpPr txBox="1"/>
              <p:nvPr/>
            </p:nvSpPr>
            <p:spPr>
              <a:xfrm>
                <a:off x="2155169" y="5798395"/>
                <a:ext cx="2991992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endPara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endParaRPr>
              </a:p>
            </p:txBody>
          </p:sp>
        </p:grp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D3408AA0-910B-4BA4-A497-7B999B12639F}"/>
                </a:ext>
              </a:extLst>
            </p:cNvPr>
            <p:cNvSpPr/>
            <p:nvPr/>
          </p:nvSpPr>
          <p:spPr>
            <a:xfrm>
              <a:off x="2183446" y="2783400"/>
              <a:ext cx="243298" cy="24329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1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194" name="직사각형 193"/>
          <p:cNvSpPr/>
          <p:nvPr/>
        </p:nvSpPr>
        <p:spPr>
          <a:xfrm>
            <a:off x="2295877" y="4001219"/>
            <a:ext cx="4191104" cy="2985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2483665" y="4066706"/>
            <a:ext cx="459560" cy="167619"/>
            <a:chOff x="2483665" y="4276639"/>
            <a:chExt cx="459560" cy="167619"/>
          </a:xfrm>
        </p:grpSpPr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2546588" y="4276639"/>
              <a:ext cx="396637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1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180" name="그림 179">
              <a:extLst>
                <a:ext uri="{FF2B5EF4-FFF2-40B4-BE49-F238E27FC236}">
                  <a16:creationId xmlns:a16="http://schemas.microsoft.com/office/drawing/2014/main" id="{18DCEAC4-89E7-4589-BC2E-8B93883C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83665" y="4307845"/>
              <a:ext cx="90000" cy="90000"/>
            </a:xfrm>
            <a:prstGeom prst="rect">
              <a:avLst/>
            </a:prstGeom>
          </p:spPr>
        </p:pic>
      </p:grpSp>
      <p:grpSp>
        <p:nvGrpSpPr>
          <p:cNvPr id="24" name="그룹 23"/>
          <p:cNvGrpSpPr/>
          <p:nvPr/>
        </p:nvGrpSpPr>
        <p:grpSpPr>
          <a:xfrm>
            <a:off x="3173523" y="4066706"/>
            <a:ext cx="459560" cy="167619"/>
            <a:chOff x="3173523" y="4276639"/>
            <a:chExt cx="459560" cy="167619"/>
          </a:xfrm>
        </p:grpSpPr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3236446" y="4276639"/>
              <a:ext cx="396637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2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183" name="그림 182">
              <a:extLst>
                <a:ext uri="{FF2B5EF4-FFF2-40B4-BE49-F238E27FC236}">
                  <a16:creationId xmlns:a16="http://schemas.microsoft.com/office/drawing/2014/main" id="{18DCEAC4-89E7-4589-BC2E-8B93883C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73523" y="4307845"/>
              <a:ext cx="90000" cy="90000"/>
            </a:xfrm>
            <a:prstGeom prst="rect">
              <a:avLst/>
            </a:prstGeom>
          </p:spPr>
        </p:pic>
      </p:grpSp>
      <p:grpSp>
        <p:nvGrpSpPr>
          <p:cNvPr id="23" name="그룹 22"/>
          <p:cNvGrpSpPr/>
          <p:nvPr/>
        </p:nvGrpSpPr>
        <p:grpSpPr>
          <a:xfrm>
            <a:off x="3863381" y="4066706"/>
            <a:ext cx="459560" cy="167619"/>
            <a:chOff x="3863381" y="4276639"/>
            <a:chExt cx="459560" cy="167619"/>
          </a:xfrm>
        </p:grpSpPr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3926304" y="4276639"/>
              <a:ext cx="396637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3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186" name="그림 185">
              <a:extLst>
                <a:ext uri="{FF2B5EF4-FFF2-40B4-BE49-F238E27FC236}">
                  <a16:creationId xmlns:a16="http://schemas.microsoft.com/office/drawing/2014/main" id="{18DCEAC4-89E7-4589-BC2E-8B93883C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63381" y="4307845"/>
              <a:ext cx="90000" cy="90000"/>
            </a:xfrm>
            <a:prstGeom prst="rect">
              <a:avLst/>
            </a:prstGeom>
          </p:spPr>
        </p:pic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AA4CC944-9A43-4513-8BAA-9450E9BFC910}"/>
              </a:ext>
            </a:extLst>
          </p:cNvPr>
          <p:cNvSpPr txBox="1"/>
          <p:nvPr/>
        </p:nvSpPr>
        <p:spPr>
          <a:xfrm>
            <a:off x="2232530" y="3760078"/>
            <a:ext cx="433740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경제적 안정성</a:t>
            </a:r>
            <a:endParaRPr lang="ko-KR" altLang="en-US" sz="1000" dirty="0">
              <a:solidFill>
                <a:srgbClr val="186DD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4553239" y="4066706"/>
            <a:ext cx="459560" cy="167619"/>
            <a:chOff x="4553239" y="4276639"/>
            <a:chExt cx="459560" cy="167619"/>
          </a:xfrm>
        </p:grpSpPr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4616162" y="4276639"/>
              <a:ext cx="396637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4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189" name="그림 188">
              <a:extLst>
                <a:ext uri="{FF2B5EF4-FFF2-40B4-BE49-F238E27FC236}">
                  <a16:creationId xmlns:a16="http://schemas.microsoft.com/office/drawing/2014/main" id="{18DCEAC4-89E7-4589-BC2E-8B93883C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53239" y="4307845"/>
              <a:ext cx="90000" cy="90000"/>
            </a:xfrm>
            <a:prstGeom prst="rect">
              <a:avLst/>
            </a:prstGeom>
          </p:spPr>
        </p:pic>
      </p:grpSp>
      <p:grpSp>
        <p:nvGrpSpPr>
          <p:cNvPr id="21" name="그룹 20"/>
          <p:cNvGrpSpPr/>
          <p:nvPr/>
        </p:nvGrpSpPr>
        <p:grpSpPr>
          <a:xfrm>
            <a:off x="5243096" y="4066706"/>
            <a:ext cx="459560" cy="167619"/>
            <a:chOff x="5243096" y="4276639"/>
            <a:chExt cx="459560" cy="167619"/>
          </a:xfrm>
        </p:grpSpPr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5306019" y="4276639"/>
              <a:ext cx="396637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5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193" name="그림 192">
              <a:extLst>
                <a:ext uri="{FF2B5EF4-FFF2-40B4-BE49-F238E27FC236}">
                  <a16:creationId xmlns:a16="http://schemas.microsoft.com/office/drawing/2014/main" id="{18DCEAC4-89E7-4589-BC2E-8B93883C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43096" y="4307845"/>
              <a:ext cx="90000" cy="90000"/>
            </a:xfrm>
            <a:prstGeom prst="rect">
              <a:avLst/>
            </a:prstGeom>
          </p:spPr>
        </p:pic>
      </p:grpSp>
      <p:sp>
        <p:nvSpPr>
          <p:cNvPr id="168" name="TextBox 167">
            <a:extLst>
              <a:ext uri="{FF2B5EF4-FFF2-40B4-BE49-F238E27FC236}">
                <a16:creationId xmlns:a16="http://schemas.microsoft.com/office/drawing/2014/main" id="{AA4CC944-9A43-4513-8BAA-9450E9BFC910}"/>
              </a:ext>
            </a:extLst>
          </p:cNvPr>
          <p:cNvSpPr txBox="1"/>
          <p:nvPr/>
        </p:nvSpPr>
        <p:spPr>
          <a:xfrm>
            <a:off x="2232530" y="4366503"/>
            <a:ext cx="433740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사회적 관계</a:t>
            </a:r>
            <a:endParaRPr lang="ko-KR" altLang="en-US" sz="1000" dirty="0">
              <a:solidFill>
                <a:srgbClr val="186DD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9" name="직사각형 168"/>
          <p:cNvSpPr/>
          <p:nvPr/>
        </p:nvSpPr>
        <p:spPr>
          <a:xfrm>
            <a:off x="2295877" y="4607644"/>
            <a:ext cx="4191104" cy="2985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2483665" y="4673131"/>
            <a:ext cx="459560" cy="167619"/>
            <a:chOff x="2483665" y="4883064"/>
            <a:chExt cx="459560" cy="167619"/>
          </a:xfrm>
        </p:grpSpPr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2546588" y="4883064"/>
              <a:ext cx="396637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1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203" name="그림 202">
              <a:extLst>
                <a:ext uri="{FF2B5EF4-FFF2-40B4-BE49-F238E27FC236}">
                  <a16:creationId xmlns:a16="http://schemas.microsoft.com/office/drawing/2014/main" id="{18DCEAC4-89E7-4589-BC2E-8B93883C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83665" y="4914270"/>
              <a:ext cx="90000" cy="90000"/>
            </a:xfrm>
            <a:prstGeom prst="rect">
              <a:avLst/>
            </a:prstGeom>
          </p:spPr>
        </p:pic>
      </p:grpSp>
      <p:grpSp>
        <p:nvGrpSpPr>
          <p:cNvPr id="29" name="그룹 28"/>
          <p:cNvGrpSpPr/>
          <p:nvPr/>
        </p:nvGrpSpPr>
        <p:grpSpPr>
          <a:xfrm>
            <a:off x="3173523" y="4673131"/>
            <a:ext cx="459560" cy="167619"/>
            <a:chOff x="3173523" y="4883064"/>
            <a:chExt cx="459560" cy="167619"/>
          </a:xfrm>
        </p:grpSpPr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3236446" y="4883064"/>
              <a:ext cx="396637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2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200" name="그림 199">
              <a:extLst>
                <a:ext uri="{FF2B5EF4-FFF2-40B4-BE49-F238E27FC236}">
                  <a16:creationId xmlns:a16="http://schemas.microsoft.com/office/drawing/2014/main" id="{18DCEAC4-89E7-4589-BC2E-8B93883C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73523" y="4914270"/>
              <a:ext cx="90000" cy="90000"/>
            </a:xfrm>
            <a:prstGeom prst="rect">
              <a:avLst/>
            </a:prstGeom>
          </p:spPr>
        </p:pic>
      </p:grpSp>
      <p:grpSp>
        <p:nvGrpSpPr>
          <p:cNvPr id="28" name="그룹 27"/>
          <p:cNvGrpSpPr/>
          <p:nvPr/>
        </p:nvGrpSpPr>
        <p:grpSpPr>
          <a:xfrm>
            <a:off x="3863381" y="4673131"/>
            <a:ext cx="459560" cy="167619"/>
            <a:chOff x="3863381" y="4883064"/>
            <a:chExt cx="459560" cy="167619"/>
          </a:xfrm>
        </p:grpSpPr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3926304" y="4883064"/>
              <a:ext cx="396637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3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198" name="그림 197">
              <a:extLst>
                <a:ext uri="{FF2B5EF4-FFF2-40B4-BE49-F238E27FC236}">
                  <a16:creationId xmlns:a16="http://schemas.microsoft.com/office/drawing/2014/main" id="{18DCEAC4-89E7-4589-BC2E-8B93883C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63381" y="4914270"/>
              <a:ext cx="90000" cy="90000"/>
            </a:xfrm>
            <a:prstGeom prst="rect">
              <a:avLst/>
            </a:prstGeom>
          </p:spPr>
        </p:pic>
      </p:grpSp>
      <p:grpSp>
        <p:nvGrpSpPr>
          <p:cNvPr id="27" name="그룹 26"/>
          <p:cNvGrpSpPr/>
          <p:nvPr/>
        </p:nvGrpSpPr>
        <p:grpSpPr>
          <a:xfrm>
            <a:off x="4553239" y="4673131"/>
            <a:ext cx="459560" cy="167619"/>
            <a:chOff x="4553239" y="4883064"/>
            <a:chExt cx="459560" cy="167619"/>
          </a:xfrm>
        </p:grpSpPr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4616162" y="4883064"/>
              <a:ext cx="396637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4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196" name="그림 195">
              <a:extLst>
                <a:ext uri="{FF2B5EF4-FFF2-40B4-BE49-F238E27FC236}">
                  <a16:creationId xmlns:a16="http://schemas.microsoft.com/office/drawing/2014/main" id="{18DCEAC4-89E7-4589-BC2E-8B93883C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53239" y="4914270"/>
              <a:ext cx="90000" cy="90000"/>
            </a:xfrm>
            <a:prstGeom prst="rect">
              <a:avLst/>
            </a:prstGeom>
          </p:spPr>
        </p:pic>
      </p:grpSp>
      <p:grpSp>
        <p:nvGrpSpPr>
          <p:cNvPr id="26" name="그룹 25"/>
          <p:cNvGrpSpPr/>
          <p:nvPr/>
        </p:nvGrpSpPr>
        <p:grpSpPr>
          <a:xfrm>
            <a:off x="5243096" y="4673131"/>
            <a:ext cx="459560" cy="167619"/>
            <a:chOff x="5243096" y="4883064"/>
            <a:chExt cx="459560" cy="167619"/>
          </a:xfrm>
        </p:grpSpPr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5306019" y="4883064"/>
              <a:ext cx="396637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5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177" name="그림 176">
              <a:extLst>
                <a:ext uri="{FF2B5EF4-FFF2-40B4-BE49-F238E27FC236}">
                  <a16:creationId xmlns:a16="http://schemas.microsoft.com/office/drawing/2014/main" id="{18DCEAC4-89E7-4589-BC2E-8B93883C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43096" y="4914270"/>
              <a:ext cx="90000" cy="90000"/>
            </a:xfrm>
            <a:prstGeom prst="rect">
              <a:avLst/>
            </a:prstGeom>
          </p:spPr>
        </p:pic>
      </p:grpSp>
      <p:sp>
        <p:nvSpPr>
          <p:cNvPr id="209" name="TextBox 208">
            <a:extLst>
              <a:ext uri="{FF2B5EF4-FFF2-40B4-BE49-F238E27FC236}">
                <a16:creationId xmlns:a16="http://schemas.microsoft.com/office/drawing/2014/main" id="{AA4CC944-9A43-4513-8BAA-9450E9BFC910}"/>
              </a:ext>
            </a:extLst>
          </p:cNvPr>
          <p:cNvSpPr txBox="1"/>
          <p:nvPr/>
        </p:nvSpPr>
        <p:spPr>
          <a:xfrm>
            <a:off x="2232530" y="4969753"/>
            <a:ext cx="433740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가족 관계</a:t>
            </a:r>
            <a:endParaRPr lang="ko-KR" altLang="en-US" sz="1000" dirty="0">
              <a:solidFill>
                <a:srgbClr val="186DD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12" name="직사각형 211"/>
          <p:cNvSpPr/>
          <p:nvPr/>
        </p:nvSpPr>
        <p:spPr>
          <a:xfrm>
            <a:off x="2295877" y="5210894"/>
            <a:ext cx="4191104" cy="2985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2483665" y="5276381"/>
            <a:ext cx="459560" cy="167619"/>
            <a:chOff x="2483665" y="5486314"/>
            <a:chExt cx="459560" cy="167619"/>
          </a:xfrm>
        </p:grpSpPr>
        <p:sp>
          <p:nvSpPr>
            <p:cNvPr id="227" name="직사각형 226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2546588" y="5486314"/>
              <a:ext cx="396637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1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228" name="그림 227">
              <a:extLst>
                <a:ext uri="{FF2B5EF4-FFF2-40B4-BE49-F238E27FC236}">
                  <a16:creationId xmlns:a16="http://schemas.microsoft.com/office/drawing/2014/main" id="{18DCEAC4-89E7-4589-BC2E-8B93883C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83665" y="5517520"/>
              <a:ext cx="90000" cy="90000"/>
            </a:xfrm>
            <a:prstGeom prst="rect">
              <a:avLst/>
            </a:prstGeom>
          </p:spPr>
        </p:pic>
      </p:grpSp>
      <p:grpSp>
        <p:nvGrpSpPr>
          <p:cNvPr id="19" name="그룹 18"/>
          <p:cNvGrpSpPr/>
          <p:nvPr/>
        </p:nvGrpSpPr>
        <p:grpSpPr>
          <a:xfrm>
            <a:off x="3173523" y="5276381"/>
            <a:ext cx="459560" cy="167619"/>
            <a:chOff x="3173523" y="5486314"/>
            <a:chExt cx="459560" cy="167619"/>
          </a:xfrm>
        </p:grpSpPr>
        <p:sp>
          <p:nvSpPr>
            <p:cNvPr id="225" name="직사각형 224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3236446" y="5486314"/>
              <a:ext cx="396637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2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226" name="그림 225">
              <a:extLst>
                <a:ext uri="{FF2B5EF4-FFF2-40B4-BE49-F238E27FC236}">
                  <a16:creationId xmlns:a16="http://schemas.microsoft.com/office/drawing/2014/main" id="{18DCEAC4-89E7-4589-BC2E-8B93883C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73523" y="5517520"/>
              <a:ext cx="90000" cy="90000"/>
            </a:xfrm>
            <a:prstGeom prst="rect">
              <a:avLst/>
            </a:prstGeom>
          </p:spPr>
        </p:pic>
      </p:grpSp>
      <p:grpSp>
        <p:nvGrpSpPr>
          <p:cNvPr id="18" name="그룹 17"/>
          <p:cNvGrpSpPr/>
          <p:nvPr/>
        </p:nvGrpSpPr>
        <p:grpSpPr>
          <a:xfrm>
            <a:off x="3863381" y="5276381"/>
            <a:ext cx="459560" cy="167619"/>
            <a:chOff x="3863381" y="5486314"/>
            <a:chExt cx="459560" cy="167619"/>
          </a:xfrm>
        </p:grpSpPr>
        <p:sp>
          <p:nvSpPr>
            <p:cNvPr id="223" name="직사각형 222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3926304" y="5486314"/>
              <a:ext cx="396637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3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224" name="그림 223">
              <a:extLst>
                <a:ext uri="{FF2B5EF4-FFF2-40B4-BE49-F238E27FC236}">
                  <a16:creationId xmlns:a16="http://schemas.microsoft.com/office/drawing/2014/main" id="{18DCEAC4-89E7-4589-BC2E-8B93883C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63381" y="5517520"/>
              <a:ext cx="90000" cy="90000"/>
            </a:xfrm>
            <a:prstGeom prst="rect">
              <a:avLst/>
            </a:prstGeom>
          </p:spPr>
        </p:pic>
      </p:grpSp>
      <p:grpSp>
        <p:nvGrpSpPr>
          <p:cNvPr id="17" name="그룹 16"/>
          <p:cNvGrpSpPr/>
          <p:nvPr/>
        </p:nvGrpSpPr>
        <p:grpSpPr>
          <a:xfrm>
            <a:off x="4553239" y="5276381"/>
            <a:ext cx="459560" cy="167619"/>
            <a:chOff x="4553239" y="5486314"/>
            <a:chExt cx="459560" cy="167619"/>
          </a:xfrm>
        </p:grpSpPr>
        <p:sp>
          <p:nvSpPr>
            <p:cNvPr id="221" name="직사각형 220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4616162" y="5486314"/>
              <a:ext cx="396637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4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222" name="그림 221">
              <a:extLst>
                <a:ext uri="{FF2B5EF4-FFF2-40B4-BE49-F238E27FC236}">
                  <a16:creationId xmlns:a16="http://schemas.microsoft.com/office/drawing/2014/main" id="{18DCEAC4-89E7-4589-BC2E-8B93883C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53239" y="5517520"/>
              <a:ext cx="90000" cy="90000"/>
            </a:xfrm>
            <a:prstGeom prst="rect">
              <a:avLst/>
            </a:prstGeom>
          </p:spPr>
        </p:pic>
      </p:grpSp>
      <p:grpSp>
        <p:nvGrpSpPr>
          <p:cNvPr id="11" name="그룹 10"/>
          <p:cNvGrpSpPr/>
          <p:nvPr/>
        </p:nvGrpSpPr>
        <p:grpSpPr>
          <a:xfrm>
            <a:off x="5243096" y="5276381"/>
            <a:ext cx="459560" cy="167619"/>
            <a:chOff x="5243096" y="5486314"/>
            <a:chExt cx="459560" cy="167619"/>
          </a:xfrm>
        </p:grpSpPr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5306019" y="5486314"/>
              <a:ext cx="396637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5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220" name="그림 219">
              <a:extLst>
                <a:ext uri="{FF2B5EF4-FFF2-40B4-BE49-F238E27FC236}">
                  <a16:creationId xmlns:a16="http://schemas.microsoft.com/office/drawing/2014/main" id="{18DCEAC4-89E7-4589-BC2E-8B93883C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43096" y="5517520"/>
              <a:ext cx="90000" cy="90000"/>
            </a:xfrm>
            <a:prstGeom prst="rect">
              <a:avLst/>
            </a:prstGeom>
          </p:spPr>
        </p:pic>
      </p:grpSp>
      <p:sp>
        <p:nvSpPr>
          <p:cNvPr id="207" name="TextBox 206">
            <a:extLst>
              <a:ext uri="{FF2B5EF4-FFF2-40B4-BE49-F238E27FC236}">
                <a16:creationId xmlns:a16="http://schemas.microsoft.com/office/drawing/2014/main" id="{AA4CC944-9A43-4513-8BAA-9450E9BFC910}"/>
              </a:ext>
            </a:extLst>
          </p:cNvPr>
          <p:cNvSpPr txBox="1"/>
          <p:nvPr/>
        </p:nvSpPr>
        <p:spPr>
          <a:xfrm>
            <a:off x="2232530" y="3575199"/>
            <a:ext cx="433740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 </a:t>
            </a:r>
            <a:r>
              <a:rPr lang="en-US" altLang="ko-KR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좋지 않음</a:t>
            </a:r>
            <a:r>
              <a:rPr lang="en-US" altLang="ko-KR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, 2</a:t>
            </a:r>
            <a:r>
              <a:rPr lang="ko-KR" altLang="en-US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 </a:t>
            </a:r>
            <a:r>
              <a:rPr lang="en-US" altLang="ko-KR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70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대체로 </a:t>
            </a:r>
            <a:r>
              <a:rPr lang="ko-KR" altLang="en-US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좋지 않음</a:t>
            </a:r>
            <a:r>
              <a:rPr lang="en-US" altLang="ko-KR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, 3</a:t>
            </a:r>
            <a:r>
              <a:rPr lang="ko-KR" altLang="en-US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 </a:t>
            </a:r>
            <a:r>
              <a:rPr lang="en-US" altLang="ko-KR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보통</a:t>
            </a:r>
            <a:r>
              <a:rPr lang="en-US" altLang="ko-KR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, 4</a:t>
            </a:r>
            <a:r>
              <a:rPr lang="ko-KR" altLang="en-US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 </a:t>
            </a:r>
            <a:r>
              <a:rPr lang="en-US" altLang="ko-KR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대체로 좋음</a:t>
            </a:r>
            <a:r>
              <a:rPr lang="en-US" altLang="ko-KR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, 5</a:t>
            </a:r>
            <a:r>
              <a:rPr lang="ko-KR" altLang="en-US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 </a:t>
            </a:r>
            <a:r>
              <a:rPr lang="en-US" altLang="ko-KR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좋음</a:t>
            </a:r>
            <a:r>
              <a:rPr lang="en-US" altLang="ko-KR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r>
              <a:rPr lang="ko-KR" altLang="en-US" sz="10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ko-KR" altLang="en-US" sz="1000" dirty="0">
              <a:solidFill>
                <a:srgbClr val="186DD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4FD1CC8B-9287-4225-A137-1F3FF2179DB6}"/>
              </a:ext>
            </a:extLst>
          </p:cNvPr>
          <p:cNvSpPr txBox="1"/>
          <p:nvPr/>
        </p:nvSpPr>
        <p:spPr>
          <a:xfrm>
            <a:off x="3339248" y="5767214"/>
            <a:ext cx="198089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000" dirty="0" smtClean="0">
                <a:solidFill>
                  <a:srgbClr val="C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다음 장에 </a:t>
            </a:r>
            <a:r>
              <a:rPr lang="ko-KR" altLang="en-US" sz="1000" dirty="0" smtClean="0">
                <a:solidFill>
                  <a:srgbClr val="C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이어서 </a:t>
            </a:r>
            <a:r>
              <a:rPr lang="en-US" altLang="ko-KR" sz="1000" dirty="0" smtClean="0">
                <a:solidFill>
                  <a:srgbClr val="C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</a:t>
            </a:r>
            <a:endParaRPr lang="ko-KR" altLang="en-US" sz="1000" dirty="0">
              <a:solidFill>
                <a:srgbClr val="C0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AED89E5-D006-4E00-8EB7-CA9469F48942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466316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나의 만족도 </a:t>
                      </a:r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알아보기 </a:t>
                      </a:r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9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 정보 입력 팝업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나의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만족도 알아보기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612798"/>
              </p:ext>
            </p:extLst>
          </p:nvPr>
        </p:nvGraphicFramePr>
        <p:xfrm>
          <a:off x="8840764" y="711200"/>
          <a:ext cx="3287735" cy="5235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이름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성별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남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,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여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),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생년월일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–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kern="1200" dirty="0" smtClean="0">
                          <a:solidFill>
                            <a:srgbClr val="C00000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필수 </a:t>
                      </a:r>
                      <a:r>
                        <a:rPr lang="ko-KR" altLang="en-US" sz="900" kern="1200" dirty="0" smtClean="0">
                          <a:solidFill>
                            <a:srgbClr val="C00000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입력</a:t>
                      </a:r>
                      <a:endParaRPr lang="en-US" altLang="ko-KR" sz="900" kern="1200" dirty="0" smtClean="0">
                        <a:solidFill>
                          <a:srgbClr val="C00000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900" kern="1200" dirty="0" smtClean="0">
                        <a:solidFill>
                          <a:srgbClr val="C00000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*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</a:t>
                      </a:r>
                      <a:r>
                        <a:rPr lang="ko-KR" altLang="en-US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최초 진입 시 회원 정보 출력 </a:t>
                      </a: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수정 불가</a:t>
                      </a: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endParaRPr lang="en-US" altLang="ko-KR" sz="500" kern="12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* </a:t>
                      </a:r>
                      <a:r>
                        <a:rPr lang="ko-KR" altLang="en-US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비회원인 경우</a:t>
                      </a: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,</a:t>
                      </a:r>
                      <a:r>
                        <a:rPr lang="ko-KR" altLang="en-US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회원이며 처음 해당 서비스를 이용하는 경우</a:t>
                      </a: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: </a:t>
                      </a:r>
                      <a:r>
                        <a:rPr lang="ko-KR" altLang="en-US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팝업으로 정보 입력 필수</a:t>
                      </a:r>
                      <a:endParaRPr lang="en-US" altLang="ko-KR" sz="900" kern="12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500" kern="1200" baseline="0" dirty="0" smtClean="0">
                        <a:solidFill>
                          <a:srgbClr val="C00000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* </a:t>
                      </a:r>
                      <a:r>
                        <a:rPr lang="ko-KR" altLang="en-US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회원이며 정보 입력한 이력이 있는 경우 </a:t>
                      </a: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입력 단계를 건너뛰고 바로 결과 확인 페이지로 이동</a:t>
                      </a: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입력 정보 수정은 회원정보 수정에서 가능</a:t>
                      </a:r>
                      <a:endParaRPr lang="en-US" altLang="ko-KR" sz="900" kern="12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solidFill>
                            <a:srgbClr val="C00000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900" kern="1200" dirty="0" smtClean="0">
                          <a:solidFill>
                            <a:srgbClr val="C00000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모든 사항 필수 선택</a:t>
                      </a:r>
                      <a:endParaRPr lang="en-US" altLang="ko-KR" sz="900" kern="1200" dirty="0" smtClean="0">
                        <a:solidFill>
                          <a:srgbClr val="C00000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학력 선택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고등학교 졸업 미만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고등학교 졸업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대학교 재학 또는 중퇴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전문대학 졸업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/4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년제 대학교 졸업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대학원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재학 또는 졸업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 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경제적 안정성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사회적 관계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가족 관계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: </a:t>
                      </a: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5</a:t>
                      </a:r>
                      <a:r>
                        <a:rPr lang="ko-KR" altLang="en-US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점 척도로 선택</a:t>
                      </a:r>
                      <a:endParaRPr lang="en-US" altLang="ko-KR" sz="900" kern="12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-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자기 계발을 위한 활동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,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신체적 활동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,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여가 활동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각 활동은 한 달을 기준으로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1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점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(5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회 이하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) , 2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점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(6~10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회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) , 3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점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(11~15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회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) , 4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점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(16~20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회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) , 5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점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(21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회 이상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)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 횟수로 선택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사용자의 현재 삶의 만족도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10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점 척도로 선택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– </a:t>
                      </a:r>
                      <a:r>
                        <a:rPr lang="ko-KR" altLang="en-US" sz="900" kern="1200" dirty="0" smtClean="0">
                          <a:solidFill>
                            <a:srgbClr val="C00000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필수 선택</a:t>
                      </a:r>
                      <a:endParaRPr lang="en-US" altLang="ko-KR" sz="900" kern="1200" dirty="0" smtClean="0">
                        <a:solidFill>
                          <a:srgbClr val="C00000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606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닫기 버튼 클릭 시 메인 화면으로 이동</a:t>
                      </a:r>
                      <a:endParaRPr lang="ko-KR" altLang="en-US" sz="900" b="0" dirty="0" smtClean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C4180269-6111-4DCF-95F4-4662327C9C1A}"/>
                </a:ext>
              </a:extLst>
            </p:cNvPr>
            <p:cNvSpPr/>
            <p:nvPr/>
          </p:nvSpPr>
          <p:spPr>
            <a:xfrm>
              <a:off x="8668595" y="2773329"/>
              <a:ext cx="89256" cy="1440000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64C169A-F2B5-44BC-9F4C-F77E5686BD00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AAD5251-4867-45F9-A642-A2118ED4D1B7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D54A8891-BD02-4CDE-9BB0-312BC13E85D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0AB2A9CE-6A38-4919-A1B6-72ABE37B7E87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DD62577-C6B1-431B-A0EF-F0C8440EE718}"/>
              </a:ext>
            </a:extLst>
          </p:cNvPr>
          <p:cNvSpPr txBox="1"/>
          <p:nvPr/>
        </p:nvSpPr>
        <p:spPr>
          <a:xfrm>
            <a:off x="5181454" y="2670673"/>
            <a:ext cx="50876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입력</a:t>
            </a:r>
            <a:endParaRPr lang="ko-KR" altLang="en-US" sz="10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DD62577-C6B1-431B-A0EF-F0C8440EE718}"/>
              </a:ext>
            </a:extLst>
          </p:cNvPr>
          <p:cNvSpPr txBox="1"/>
          <p:nvPr/>
        </p:nvSpPr>
        <p:spPr>
          <a:xfrm>
            <a:off x="2314429" y="2670673"/>
            <a:ext cx="50876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입력</a:t>
            </a:r>
            <a:endParaRPr lang="ko-KR" altLang="en-US" sz="10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634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AAED89E5-D006-4E00-8EB7-CA9469F48942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0E3EE5B5-98F7-4172-BD9B-634FF906B0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426962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나의 만족도 </a:t>
                      </a:r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알아보기 </a:t>
                      </a:r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9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 정보 입력 팝업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나의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만족도 알아보기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543903"/>
              </p:ext>
            </p:extLst>
          </p:nvPr>
        </p:nvGraphicFramePr>
        <p:xfrm>
          <a:off x="8840764" y="711200"/>
          <a:ext cx="3287735" cy="3196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solidFill>
                            <a:srgbClr val="C00000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900" kern="1200" dirty="0" smtClean="0">
                          <a:solidFill>
                            <a:srgbClr val="C00000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모든 사항 필수 선택</a:t>
                      </a:r>
                      <a:endParaRPr lang="en-US" altLang="ko-KR" sz="900" kern="1200" dirty="0" smtClean="0">
                        <a:solidFill>
                          <a:srgbClr val="C00000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-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자기 계발을 위한 활동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,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신체적 활동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,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여가 활동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각 활동은 한 달을 기준으로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1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점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(5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회 이하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) , 2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점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(6~10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회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) , 3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점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(11~15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회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) , 4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점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(16~20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회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) , 5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점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(21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회 이상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)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 횟수로 선택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사용자의 현재 삶의 만족도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10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점 척도로 선택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– </a:t>
                      </a:r>
                      <a:r>
                        <a:rPr lang="ko-KR" altLang="en-US" sz="900" kern="1200" dirty="0" smtClean="0">
                          <a:solidFill>
                            <a:srgbClr val="C00000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필수 선택</a:t>
                      </a:r>
                      <a:endParaRPr lang="en-US" altLang="ko-KR" sz="900" kern="1200" dirty="0">
                        <a:solidFill>
                          <a:srgbClr val="C00000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9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모든 정보 입력 되었을 경우</a:t>
                      </a:r>
                      <a:endParaRPr lang="en-US" altLang="ko-KR" sz="900" dirty="0" smtClean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9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     정보 저장하여 기능 실행</a:t>
                      </a:r>
                      <a:endParaRPr lang="en-US" altLang="ko-KR" sz="900" dirty="0" smtClean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900" dirty="0" smtClean="0">
                          <a:solidFill>
                            <a:srgbClr val="C00000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모든 정보 입력되지 않은 경우</a:t>
                      </a:r>
                      <a:endParaRPr lang="en-US" altLang="ko-KR" sz="900" dirty="0" smtClean="0">
                        <a:solidFill>
                          <a:srgbClr val="C00000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900" dirty="0" smtClean="0">
                          <a:solidFill>
                            <a:srgbClr val="C00000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     입력이 필요한 사항 </a:t>
                      </a:r>
                      <a:r>
                        <a:rPr lang="ko-KR" altLang="en-US" sz="900" dirty="0" err="1" smtClean="0">
                          <a:solidFill>
                            <a:srgbClr val="C00000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메세지</a:t>
                      </a:r>
                      <a:r>
                        <a:rPr lang="ko-KR" altLang="en-US" sz="900" baseline="0" dirty="0" smtClean="0">
                          <a:solidFill>
                            <a:srgbClr val="C00000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 노출시켜서 알림</a:t>
                      </a:r>
                      <a:endParaRPr lang="ko-KR" altLang="en-US" sz="900" dirty="0">
                        <a:solidFill>
                          <a:srgbClr val="C00000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필수 항목 입력하지 않은 경우 빨간색 텍스트로 노출</a:t>
                      </a:r>
                      <a:endParaRPr lang="ko-KR" altLang="en-US" sz="900" b="0" dirty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618498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7702D9-7DD2-4911-A9EA-96F60FCEA5D3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C4180269-6111-4DCF-95F4-4662327C9C1A}"/>
                </a:ext>
              </a:extLst>
            </p:cNvPr>
            <p:cNvSpPr/>
            <p:nvPr/>
          </p:nvSpPr>
          <p:spPr>
            <a:xfrm>
              <a:off x="8668595" y="2773329"/>
              <a:ext cx="89256" cy="1440000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64C169A-F2B5-44BC-9F4C-F77E5686BD00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AAD5251-4867-45F9-A642-A2118ED4D1B7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D54A8891-BD02-4CDE-9BB0-312BC13E85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0AB2A9CE-6A38-4919-A1B6-72ABE37B7E87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3500" y="1415284"/>
            <a:ext cx="8578579" cy="5326864"/>
          </a:xfrm>
          <a:prstGeom prst="rect">
            <a:avLst/>
          </a:prstGeom>
          <a:solidFill>
            <a:schemeClr val="tx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810175" y="2012331"/>
            <a:ext cx="5091606" cy="38510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 </a:t>
            </a:r>
            <a:endParaRPr lang="ko-KR" altLang="en-US" dirty="0"/>
          </a:p>
        </p:txBody>
      </p:sp>
      <p:grpSp>
        <p:nvGrpSpPr>
          <p:cNvPr id="21" name="그룹 20"/>
          <p:cNvGrpSpPr/>
          <p:nvPr/>
        </p:nvGrpSpPr>
        <p:grpSpPr>
          <a:xfrm>
            <a:off x="3263523" y="5201706"/>
            <a:ext cx="2157015" cy="376948"/>
            <a:chOff x="1788035" y="6786231"/>
            <a:chExt cx="2157015" cy="376948"/>
          </a:xfrm>
        </p:grpSpPr>
        <p:sp>
          <p:nvSpPr>
            <p:cNvPr id="37" name="직사각형 36"/>
            <p:cNvSpPr/>
            <p:nvPr/>
          </p:nvSpPr>
          <p:spPr>
            <a:xfrm>
              <a:off x="1788035" y="6786231"/>
              <a:ext cx="2157015" cy="376948"/>
            </a:xfrm>
            <a:prstGeom prst="rect">
              <a:avLst/>
            </a:prstGeom>
            <a:solidFill>
              <a:srgbClr val="0D6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0CAA373-C16B-4F33-840C-2774F43A0FA7}"/>
                </a:ext>
              </a:extLst>
            </p:cNvPr>
            <p:cNvSpPr txBox="1"/>
            <p:nvPr/>
          </p:nvSpPr>
          <p:spPr>
            <a:xfrm>
              <a:off x="1920603" y="6828511"/>
              <a:ext cx="1891878" cy="2923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1300" kern="1200" dirty="0" smtClean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만족도 분석 결과 보기</a:t>
              </a:r>
              <a:endParaRPr lang="ko-KR" altLang="en-US" sz="1300" kern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</p:grpSp>
      <p:sp>
        <p:nvSpPr>
          <p:cNvPr id="154" name="타원 153">
            <a:extLst>
              <a:ext uri="{FF2B5EF4-FFF2-40B4-BE49-F238E27FC236}">
                <a16:creationId xmlns:a16="http://schemas.microsoft.com/office/drawing/2014/main" id="{101A2C96-5ED5-4473-8926-726801F2C15C}"/>
              </a:ext>
            </a:extLst>
          </p:cNvPr>
          <p:cNvSpPr/>
          <p:nvPr/>
        </p:nvSpPr>
        <p:spPr>
          <a:xfrm>
            <a:off x="5283485" y="5258561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30" name="직사각형 229"/>
          <p:cNvSpPr/>
          <p:nvPr/>
        </p:nvSpPr>
        <p:spPr>
          <a:xfrm>
            <a:off x="2295877" y="3234829"/>
            <a:ext cx="4191104" cy="2985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1" name="그룹 230">
            <a:extLst>
              <a:ext uri="{FF2B5EF4-FFF2-40B4-BE49-F238E27FC236}">
                <a16:creationId xmlns:a16="http://schemas.microsoft.com/office/drawing/2014/main" id="{58752D4B-E3BC-4951-BBFB-203277790CBA}"/>
              </a:ext>
            </a:extLst>
          </p:cNvPr>
          <p:cNvGrpSpPr/>
          <p:nvPr/>
        </p:nvGrpSpPr>
        <p:grpSpPr>
          <a:xfrm>
            <a:off x="2483665" y="3300316"/>
            <a:ext cx="459560" cy="167619"/>
            <a:chOff x="401233" y="4509508"/>
            <a:chExt cx="459560" cy="167619"/>
          </a:xfrm>
        </p:grpSpPr>
        <p:sp>
          <p:nvSpPr>
            <p:cNvPr id="232" name="직사각형 231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464156" y="4509508"/>
              <a:ext cx="396637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1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233" name="그림 232">
              <a:extLst>
                <a:ext uri="{FF2B5EF4-FFF2-40B4-BE49-F238E27FC236}">
                  <a16:creationId xmlns:a16="http://schemas.microsoft.com/office/drawing/2014/main" id="{18DCEAC4-89E7-4589-BC2E-8B93883C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01233" y="4540714"/>
              <a:ext cx="90000" cy="90000"/>
            </a:xfrm>
            <a:prstGeom prst="rect">
              <a:avLst/>
            </a:prstGeom>
          </p:spPr>
        </p:pic>
      </p:grpSp>
      <p:grpSp>
        <p:nvGrpSpPr>
          <p:cNvPr id="234" name="그룹 233">
            <a:extLst>
              <a:ext uri="{FF2B5EF4-FFF2-40B4-BE49-F238E27FC236}">
                <a16:creationId xmlns:a16="http://schemas.microsoft.com/office/drawing/2014/main" id="{58752D4B-E3BC-4951-BBFB-203277790CBA}"/>
              </a:ext>
            </a:extLst>
          </p:cNvPr>
          <p:cNvGrpSpPr/>
          <p:nvPr/>
        </p:nvGrpSpPr>
        <p:grpSpPr>
          <a:xfrm>
            <a:off x="3173523" y="3300316"/>
            <a:ext cx="459560" cy="167619"/>
            <a:chOff x="401233" y="4509508"/>
            <a:chExt cx="459560" cy="167619"/>
          </a:xfrm>
        </p:grpSpPr>
        <p:sp>
          <p:nvSpPr>
            <p:cNvPr id="235" name="직사각형 234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464156" y="4509508"/>
              <a:ext cx="396637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2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236" name="그림 235">
              <a:extLst>
                <a:ext uri="{FF2B5EF4-FFF2-40B4-BE49-F238E27FC236}">
                  <a16:creationId xmlns:a16="http://schemas.microsoft.com/office/drawing/2014/main" id="{18DCEAC4-89E7-4589-BC2E-8B93883C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01233" y="4540714"/>
              <a:ext cx="90000" cy="90000"/>
            </a:xfrm>
            <a:prstGeom prst="rect">
              <a:avLst/>
            </a:prstGeom>
          </p:spPr>
        </p:pic>
      </p:grpSp>
      <p:grpSp>
        <p:nvGrpSpPr>
          <p:cNvPr id="237" name="그룹 236">
            <a:extLst>
              <a:ext uri="{FF2B5EF4-FFF2-40B4-BE49-F238E27FC236}">
                <a16:creationId xmlns:a16="http://schemas.microsoft.com/office/drawing/2014/main" id="{58752D4B-E3BC-4951-BBFB-203277790CBA}"/>
              </a:ext>
            </a:extLst>
          </p:cNvPr>
          <p:cNvGrpSpPr/>
          <p:nvPr/>
        </p:nvGrpSpPr>
        <p:grpSpPr>
          <a:xfrm>
            <a:off x="3863381" y="3300316"/>
            <a:ext cx="459560" cy="167619"/>
            <a:chOff x="401233" y="4509508"/>
            <a:chExt cx="459560" cy="167619"/>
          </a:xfrm>
        </p:grpSpPr>
        <p:sp>
          <p:nvSpPr>
            <p:cNvPr id="238" name="직사각형 237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464156" y="4509508"/>
              <a:ext cx="396637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3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239" name="그림 238">
              <a:extLst>
                <a:ext uri="{FF2B5EF4-FFF2-40B4-BE49-F238E27FC236}">
                  <a16:creationId xmlns:a16="http://schemas.microsoft.com/office/drawing/2014/main" id="{18DCEAC4-89E7-4589-BC2E-8B93883C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01233" y="4540714"/>
              <a:ext cx="90000" cy="90000"/>
            </a:xfrm>
            <a:prstGeom prst="rect">
              <a:avLst/>
            </a:prstGeom>
          </p:spPr>
        </p:pic>
      </p:grpSp>
      <p:sp>
        <p:nvSpPr>
          <p:cNvPr id="240" name="TextBox 239">
            <a:extLst>
              <a:ext uri="{FF2B5EF4-FFF2-40B4-BE49-F238E27FC236}">
                <a16:creationId xmlns:a16="http://schemas.microsoft.com/office/drawing/2014/main" id="{AA4CC944-9A43-4513-8BAA-9450E9BFC910}"/>
              </a:ext>
            </a:extLst>
          </p:cNvPr>
          <p:cNvSpPr txBox="1"/>
          <p:nvPr/>
        </p:nvSpPr>
        <p:spPr>
          <a:xfrm>
            <a:off x="2232530" y="2993688"/>
            <a:ext cx="433740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신체적 활동 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–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가벼운 산책 또는 운동을 모두 포함</a:t>
            </a:r>
            <a:endParaRPr lang="ko-KR" altLang="en-US" sz="800" dirty="0">
              <a:solidFill>
                <a:srgbClr val="186DD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41" name="그룹 240">
            <a:extLst>
              <a:ext uri="{FF2B5EF4-FFF2-40B4-BE49-F238E27FC236}">
                <a16:creationId xmlns:a16="http://schemas.microsoft.com/office/drawing/2014/main" id="{58752D4B-E3BC-4951-BBFB-203277790CBA}"/>
              </a:ext>
            </a:extLst>
          </p:cNvPr>
          <p:cNvGrpSpPr/>
          <p:nvPr/>
        </p:nvGrpSpPr>
        <p:grpSpPr>
          <a:xfrm>
            <a:off x="4553239" y="3300316"/>
            <a:ext cx="459560" cy="167619"/>
            <a:chOff x="401233" y="4509508"/>
            <a:chExt cx="459560" cy="167619"/>
          </a:xfrm>
        </p:grpSpPr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464156" y="4509508"/>
              <a:ext cx="396637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4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243" name="그림 242">
              <a:extLst>
                <a:ext uri="{FF2B5EF4-FFF2-40B4-BE49-F238E27FC236}">
                  <a16:creationId xmlns:a16="http://schemas.microsoft.com/office/drawing/2014/main" id="{18DCEAC4-89E7-4589-BC2E-8B93883C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01233" y="4540714"/>
              <a:ext cx="90000" cy="90000"/>
            </a:xfrm>
            <a:prstGeom prst="rect">
              <a:avLst/>
            </a:prstGeom>
          </p:spPr>
        </p:pic>
      </p:grpSp>
      <p:grpSp>
        <p:nvGrpSpPr>
          <p:cNvPr id="244" name="그룹 243">
            <a:extLst>
              <a:ext uri="{FF2B5EF4-FFF2-40B4-BE49-F238E27FC236}">
                <a16:creationId xmlns:a16="http://schemas.microsoft.com/office/drawing/2014/main" id="{58752D4B-E3BC-4951-BBFB-203277790CBA}"/>
              </a:ext>
            </a:extLst>
          </p:cNvPr>
          <p:cNvGrpSpPr/>
          <p:nvPr/>
        </p:nvGrpSpPr>
        <p:grpSpPr>
          <a:xfrm>
            <a:off x="5243096" y="3300316"/>
            <a:ext cx="459560" cy="167619"/>
            <a:chOff x="401233" y="4509508"/>
            <a:chExt cx="459560" cy="167619"/>
          </a:xfrm>
        </p:grpSpPr>
        <p:sp>
          <p:nvSpPr>
            <p:cNvPr id="245" name="직사각형 244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464156" y="4509508"/>
              <a:ext cx="396637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5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246" name="그림 245">
              <a:extLst>
                <a:ext uri="{FF2B5EF4-FFF2-40B4-BE49-F238E27FC236}">
                  <a16:creationId xmlns:a16="http://schemas.microsoft.com/office/drawing/2014/main" id="{18DCEAC4-89E7-4589-BC2E-8B93883C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01233" y="4540714"/>
              <a:ext cx="90000" cy="90000"/>
            </a:xfrm>
            <a:prstGeom prst="rect">
              <a:avLst/>
            </a:prstGeom>
          </p:spPr>
        </p:pic>
      </p:grpSp>
      <p:sp>
        <p:nvSpPr>
          <p:cNvPr id="247" name="TextBox 246">
            <a:extLst>
              <a:ext uri="{FF2B5EF4-FFF2-40B4-BE49-F238E27FC236}">
                <a16:creationId xmlns:a16="http://schemas.microsoft.com/office/drawing/2014/main" id="{AA4CC944-9A43-4513-8BAA-9450E9BFC910}"/>
              </a:ext>
            </a:extLst>
          </p:cNvPr>
          <p:cNvSpPr txBox="1"/>
          <p:nvPr/>
        </p:nvSpPr>
        <p:spPr>
          <a:xfrm>
            <a:off x="2232530" y="3546773"/>
            <a:ext cx="433740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여가 활동 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–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취미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동호회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여행과 같은 여가 생활을 모두 포함</a:t>
            </a:r>
            <a:endParaRPr lang="ko-KR" altLang="en-US" sz="800" dirty="0">
              <a:solidFill>
                <a:srgbClr val="186DD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48" name="직사각형 247"/>
          <p:cNvSpPr/>
          <p:nvPr/>
        </p:nvSpPr>
        <p:spPr>
          <a:xfrm>
            <a:off x="2310368" y="3773042"/>
            <a:ext cx="4191104" cy="2985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9" name="그룹 248">
            <a:extLst>
              <a:ext uri="{FF2B5EF4-FFF2-40B4-BE49-F238E27FC236}">
                <a16:creationId xmlns:a16="http://schemas.microsoft.com/office/drawing/2014/main" id="{58752D4B-E3BC-4951-BBFB-203277790CBA}"/>
              </a:ext>
            </a:extLst>
          </p:cNvPr>
          <p:cNvGrpSpPr/>
          <p:nvPr/>
        </p:nvGrpSpPr>
        <p:grpSpPr>
          <a:xfrm>
            <a:off x="2483665" y="3853401"/>
            <a:ext cx="459560" cy="167619"/>
            <a:chOff x="401233" y="4509508"/>
            <a:chExt cx="459560" cy="167619"/>
          </a:xfrm>
        </p:grpSpPr>
        <p:sp>
          <p:nvSpPr>
            <p:cNvPr id="250" name="직사각형 249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464156" y="4509508"/>
              <a:ext cx="396637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1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251" name="그림 250">
              <a:extLst>
                <a:ext uri="{FF2B5EF4-FFF2-40B4-BE49-F238E27FC236}">
                  <a16:creationId xmlns:a16="http://schemas.microsoft.com/office/drawing/2014/main" id="{18DCEAC4-89E7-4589-BC2E-8B93883C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01233" y="4540714"/>
              <a:ext cx="90000" cy="90000"/>
            </a:xfrm>
            <a:prstGeom prst="rect">
              <a:avLst/>
            </a:prstGeom>
          </p:spPr>
        </p:pic>
      </p:grpSp>
      <p:grpSp>
        <p:nvGrpSpPr>
          <p:cNvPr id="252" name="그룹 251">
            <a:extLst>
              <a:ext uri="{FF2B5EF4-FFF2-40B4-BE49-F238E27FC236}">
                <a16:creationId xmlns:a16="http://schemas.microsoft.com/office/drawing/2014/main" id="{58752D4B-E3BC-4951-BBFB-203277790CBA}"/>
              </a:ext>
            </a:extLst>
          </p:cNvPr>
          <p:cNvGrpSpPr/>
          <p:nvPr/>
        </p:nvGrpSpPr>
        <p:grpSpPr>
          <a:xfrm>
            <a:off x="3173523" y="3853401"/>
            <a:ext cx="459560" cy="167619"/>
            <a:chOff x="401233" y="4509508"/>
            <a:chExt cx="459560" cy="167619"/>
          </a:xfrm>
        </p:grpSpPr>
        <p:sp>
          <p:nvSpPr>
            <p:cNvPr id="253" name="직사각형 252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464156" y="4509508"/>
              <a:ext cx="396637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2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254" name="그림 253">
              <a:extLst>
                <a:ext uri="{FF2B5EF4-FFF2-40B4-BE49-F238E27FC236}">
                  <a16:creationId xmlns:a16="http://schemas.microsoft.com/office/drawing/2014/main" id="{18DCEAC4-89E7-4589-BC2E-8B93883C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01233" y="4540714"/>
              <a:ext cx="90000" cy="90000"/>
            </a:xfrm>
            <a:prstGeom prst="rect">
              <a:avLst/>
            </a:prstGeom>
          </p:spPr>
        </p:pic>
      </p:grpSp>
      <p:grpSp>
        <p:nvGrpSpPr>
          <p:cNvPr id="255" name="그룹 254">
            <a:extLst>
              <a:ext uri="{FF2B5EF4-FFF2-40B4-BE49-F238E27FC236}">
                <a16:creationId xmlns:a16="http://schemas.microsoft.com/office/drawing/2014/main" id="{58752D4B-E3BC-4951-BBFB-203277790CBA}"/>
              </a:ext>
            </a:extLst>
          </p:cNvPr>
          <p:cNvGrpSpPr/>
          <p:nvPr/>
        </p:nvGrpSpPr>
        <p:grpSpPr>
          <a:xfrm>
            <a:off x="3863381" y="3853401"/>
            <a:ext cx="459560" cy="167619"/>
            <a:chOff x="401233" y="4509508"/>
            <a:chExt cx="459560" cy="167619"/>
          </a:xfrm>
        </p:grpSpPr>
        <p:sp>
          <p:nvSpPr>
            <p:cNvPr id="256" name="직사각형 255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464156" y="4509508"/>
              <a:ext cx="396637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3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257" name="그림 256">
              <a:extLst>
                <a:ext uri="{FF2B5EF4-FFF2-40B4-BE49-F238E27FC236}">
                  <a16:creationId xmlns:a16="http://schemas.microsoft.com/office/drawing/2014/main" id="{18DCEAC4-89E7-4589-BC2E-8B93883C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01233" y="4540714"/>
              <a:ext cx="90000" cy="90000"/>
            </a:xfrm>
            <a:prstGeom prst="rect">
              <a:avLst/>
            </a:prstGeom>
          </p:spPr>
        </p:pic>
      </p:grpSp>
      <p:grpSp>
        <p:nvGrpSpPr>
          <p:cNvPr id="258" name="그룹 257">
            <a:extLst>
              <a:ext uri="{FF2B5EF4-FFF2-40B4-BE49-F238E27FC236}">
                <a16:creationId xmlns:a16="http://schemas.microsoft.com/office/drawing/2014/main" id="{58752D4B-E3BC-4951-BBFB-203277790CBA}"/>
              </a:ext>
            </a:extLst>
          </p:cNvPr>
          <p:cNvGrpSpPr/>
          <p:nvPr/>
        </p:nvGrpSpPr>
        <p:grpSpPr>
          <a:xfrm>
            <a:off x="4553239" y="3853401"/>
            <a:ext cx="459560" cy="167619"/>
            <a:chOff x="401233" y="4509508"/>
            <a:chExt cx="459560" cy="167619"/>
          </a:xfrm>
        </p:grpSpPr>
        <p:sp>
          <p:nvSpPr>
            <p:cNvPr id="259" name="직사각형 258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464156" y="4509508"/>
              <a:ext cx="396637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4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260" name="그림 259">
              <a:extLst>
                <a:ext uri="{FF2B5EF4-FFF2-40B4-BE49-F238E27FC236}">
                  <a16:creationId xmlns:a16="http://schemas.microsoft.com/office/drawing/2014/main" id="{18DCEAC4-89E7-4589-BC2E-8B93883C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01233" y="4540714"/>
              <a:ext cx="90000" cy="90000"/>
            </a:xfrm>
            <a:prstGeom prst="rect">
              <a:avLst/>
            </a:prstGeom>
          </p:spPr>
        </p:pic>
      </p:grpSp>
      <p:grpSp>
        <p:nvGrpSpPr>
          <p:cNvPr id="261" name="그룹 260">
            <a:extLst>
              <a:ext uri="{FF2B5EF4-FFF2-40B4-BE49-F238E27FC236}">
                <a16:creationId xmlns:a16="http://schemas.microsoft.com/office/drawing/2014/main" id="{58752D4B-E3BC-4951-BBFB-203277790CBA}"/>
              </a:ext>
            </a:extLst>
          </p:cNvPr>
          <p:cNvGrpSpPr/>
          <p:nvPr/>
        </p:nvGrpSpPr>
        <p:grpSpPr>
          <a:xfrm>
            <a:off x="5243096" y="3853401"/>
            <a:ext cx="459560" cy="167619"/>
            <a:chOff x="401233" y="4509508"/>
            <a:chExt cx="459560" cy="167619"/>
          </a:xfrm>
        </p:grpSpPr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464156" y="4509508"/>
              <a:ext cx="396637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5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263" name="그림 262">
              <a:extLst>
                <a:ext uri="{FF2B5EF4-FFF2-40B4-BE49-F238E27FC236}">
                  <a16:creationId xmlns:a16="http://schemas.microsoft.com/office/drawing/2014/main" id="{18DCEAC4-89E7-4589-BC2E-8B93883C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01233" y="4540714"/>
              <a:ext cx="90000" cy="90000"/>
            </a:xfrm>
            <a:prstGeom prst="rect">
              <a:avLst/>
            </a:prstGeom>
          </p:spPr>
        </p:pic>
      </p:grpSp>
      <p:sp>
        <p:nvSpPr>
          <p:cNvPr id="265" name="TextBox 264">
            <a:extLst>
              <a:ext uri="{FF2B5EF4-FFF2-40B4-BE49-F238E27FC236}">
                <a16:creationId xmlns:a16="http://schemas.microsoft.com/office/drawing/2014/main" id="{AA4CC944-9A43-4513-8BAA-9450E9BFC910}"/>
              </a:ext>
            </a:extLst>
          </p:cNvPr>
          <p:cNvSpPr txBox="1"/>
          <p:nvPr/>
        </p:nvSpPr>
        <p:spPr>
          <a:xfrm>
            <a:off x="2232530" y="4249718"/>
            <a:ext cx="433740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현재 삶의 만족도를 </a:t>
            </a:r>
            <a:r>
              <a:rPr lang="en-US" altLang="ko-KR" sz="80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80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 척도로 입력해 주세요</a:t>
            </a:r>
            <a:endParaRPr lang="ko-KR" altLang="en-US" sz="1100" dirty="0">
              <a:solidFill>
                <a:srgbClr val="186DD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06" name="직사각형 305"/>
          <p:cNvSpPr/>
          <p:nvPr/>
        </p:nvSpPr>
        <p:spPr>
          <a:xfrm>
            <a:off x="2295877" y="2682379"/>
            <a:ext cx="4191104" cy="2985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7" name="그룹 306">
            <a:extLst>
              <a:ext uri="{FF2B5EF4-FFF2-40B4-BE49-F238E27FC236}">
                <a16:creationId xmlns:a16="http://schemas.microsoft.com/office/drawing/2014/main" id="{58752D4B-E3BC-4951-BBFB-203277790CBA}"/>
              </a:ext>
            </a:extLst>
          </p:cNvPr>
          <p:cNvGrpSpPr/>
          <p:nvPr/>
        </p:nvGrpSpPr>
        <p:grpSpPr>
          <a:xfrm>
            <a:off x="2483665" y="2747866"/>
            <a:ext cx="459560" cy="167619"/>
            <a:chOff x="401233" y="4509508"/>
            <a:chExt cx="459560" cy="167619"/>
          </a:xfrm>
        </p:grpSpPr>
        <p:sp>
          <p:nvSpPr>
            <p:cNvPr id="308" name="직사각형 307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464156" y="4509508"/>
              <a:ext cx="396637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1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309" name="그림 308">
              <a:extLst>
                <a:ext uri="{FF2B5EF4-FFF2-40B4-BE49-F238E27FC236}">
                  <a16:creationId xmlns:a16="http://schemas.microsoft.com/office/drawing/2014/main" id="{18DCEAC4-89E7-4589-BC2E-8B93883C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01233" y="4540714"/>
              <a:ext cx="90000" cy="90000"/>
            </a:xfrm>
            <a:prstGeom prst="rect">
              <a:avLst/>
            </a:prstGeom>
          </p:spPr>
        </p:pic>
      </p:grpSp>
      <p:grpSp>
        <p:nvGrpSpPr>
          <p:cNvPr id="310" name="그룹 309">
            <a:extLst>
              <a:ext uri="{FF2B5EF4-FFF2-40B4-BE49-F238E27FC236}">
                <a16:creationId xmlns:a16="http://schemas.microsoft.com/office/drawing/2014/main" id="{58752D4B-E3BC-4951-BBFB-203277790CBA}"/>
              </a:ext>
            </a:extLst>
          </p:cNvPr>
          <p:cNvGrpSpPr/>
          <p:nvPr/>
        </p:nvGrpSpPr>
        <p:grpSpPr>
          <a:xfrm>
            <a:off x="3173523" y="2747866"/>
            <a:ext cx="459560" cy="167619"/>
            <a:chOff x="401233" y="4509508"/>
            <a:chExt cx="459560" cy="167619"/>
          </a:xfrm>
        </p:grpSpPr>
        <p:sp>
          <p:nvSpPr>
            <p:cNvPr id="311" name="직사각형 310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464156" y="4509508"/>
              <a:ext cx="396637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2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312" name="그림 311">
              <a:extLst>
                <a:ext uri="{FF2B5EF4-FFF2-40B4-BE49-F238E27FC236}">
                  <a16:creationId xmlns:a16="http://schemas.microsoft.com/office/drawing/2014/main" id="{18DCEAC4-89E7-4589-BC2E-8B93883C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01233" y="4540714"/>
              <a:ext cx="90000" cy="90000"/>
            </a:xfrm>
            <a:prstGeom prst="rect">
              <a:avLst/>
            </a:prstGeom>
          </p:spPr>
        </p:pic>
      </p:grpSp>
      <p:grpSp>
        <p:nvGrpSpPr>
          <p:cNvPr id="313" name="그룹 312">
            <a:extLst>
              <a:ext uri="{FF2B5EF4-FFF2-40B4-BE49-F238E27FC236}">
                <a16:creationId xmlns:a16="http://schemas.microsoft.com/office/drawing/2014/main" id="{58752D4B-E3BC-4951-BBFB-203277790CBA}"/>
              </a:ext>
            </a:extLst>
          </p:cNvPr>
          <p:cNvGrpSpPr/>
          <p:nvPr/>
        </p:nvGrpSpPr>
        <p:grpSpPr>
          <a:xfrm>
            <a:off x="3863381" y="2747866"/>
            <a:ext cx="459560" cy="167619"/>
            <a:chOff x="401233" y="4509508"/>
            <a:chExt cx="459560" cy="167619"/>
          </a:xfrm>
        </p:grpSpPr>
        <p:sp>
          <p:nvSpPr>
            <p:cNvPr id="314" name="직사각형 313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464156" y="4509508"/>
              <a:ext cx="396637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3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315" name="그림 314">
              <a:extLst>
                <a:ext uri="{FF2B5EF4-FFF2-40B4-BE49-F238E27FC236}">
                  <a16:creationId xmlns:a16="http://schemas.microsoft.com/office/drawing/2014/main" id="{18DCEAC4-89E7-4589-BC2E-8B93883C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01233" y="4540714"/>
              <a:ext cx="90000" cy="90000"/>
            </a:xfrm>
            <a:prstGeom prst="rect">
              <a:avLst/>
            </a:prstGeom>
          </p:spPr>
        </p:pic>
      </p:grpSp>
      <p:sp>
        <p:nvSpPr>
          <p:cNvPr id="316" name="TextBox 315">
            <a:extLst>
              <a:ext uri="{FF2B5EF4-FFF2-40B4-BE49-F238E27FC236}">
                <a16:creationId xmlns:a16="http://schemas.microsoft.com/office/drawing/2014/main" id="{AA4CC944-9A43-4513-8BAA-9450E9BFC910}"/>
              </a:ext>
            </a:extLst>
          </p:cNvPr>
          <p:cNvSpPr txBox="1"/>
          <p:nvPr/>
        </p:nvSpPr>
        <p:spPr>
          <a:xfrm>
            <a:off x="2232530" y="2441238"/>
            <a:ext cx="433740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자기계발 활동</a:t>
            </a:r>
            <a:endParaRPr lang="ko-KR" altLang="en-US" sz="800" dirty="0">
              <a:solidFill>
                <a:srgbClr val="186DD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317" name="그룹 316">
            <a:extLst>
              <a:ext uri="{FF2B5EF4-FFF2-40B4-BE49-F238E27FC236}">
                <a16:creationId xmlns:a16="http://schemas.microsoft.com/office/drawing/2014/main" id="{58752D4B-E3BC-4951-BBFB-203277790CBA}"/>
              </a:ext>
            </a:extLst>
          </p:cNvPr>
          <p:cNvGrpSpPr/>
          <p:nvPr/>
        </p:nvGrpSpPr>
        <p:grpSpPr>
          <a:xfrm>
            <a:off x="4553239" y="2747866"/>
            <a:ext cx="459560" cy="167619"/>
            <a:chOff x="401233" y="4509508"/>
            <a:chExt cx="459560" cy="167619"/>
          </a:xfrm>
        </p:grpSpPr>
        <p:sp>
          <p:nvSpPr>
            <p:cNvPr id="318" name="직사각형 317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464156" y="4509508"/>
              <a:ext cx="396637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4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319" name="그림 318">
              <a:extLst>
                <a:ext uri="{FF2B5EF4-FFF2-40B4-BE49-F238E27FC236}">
                  <a16:creationId xmlns:a16="http://schemas.microsoft.com/office/drawing/2014/main" id="{18DCEAC4-89E7-4589-BC2E-8B93883C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01233" y="4540714"/>
              <a:ext cx="90000" cy="90000"/>
            </a:xfrm>
            <a:prstGeom prst="rect">
              <a:avLst/>
            </a:prstGeom>
          </p:spPr>
        </p:pic>
      </p:grpSp>
      <p:grpSp>
        <p:nvGrpSpPr>
          <p:cNvPr id="320" name="그룹 319">
            <a:extLst>
              <a:ext uri="{FF2B5EF4-FFF2-40B4-BE49-F238E27FC236}">
                <a16:creationId xmlns:a16="http://schemas.microsoft.com/office/drawing/2014/main" id="{58752D4B-E3BC-4951-BBFB-203277790CBA}"/>
              </a:ext>
            </a:extLst>
          </p:cNvPr>
          <p:cNvGrpSpPr/>
          <p:nvPr/>
        </p:nvGrpSpPr>
        <p:grpSpPr>
          <a:xfrm>
            <a:off x="5243096" y="2747866"/>
            <a:ext cx="459560" cy="167619"/>
            <a:chOff x="401233" y="4509508"/>
            <a:chExt cx="459560" cy="167619"/>
          </a:xfrm>
        </p:grpSpPr>
        <p:sp>
          <p:nvSpPr>
            <p:cNvPr id="321" name="직사각형 320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464156" y="4509508"/>
              <a:ext cx="396637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5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322" name="그림 321">
              <a:extLst>
                <a:ext uri="{FF2B5EF4-FFF2-40B4-BE49-F238E27FC236}">
                  <a16:creationId xmlns:a16="http://schemas.microsoft.com/office/drawing/2014/main" id="{18DCEAC4-89E7-4589-BC2E-8B93883C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01233" y="4540714"/>
              <a:ext cx="90000" cy="90000"/>
            </a:xfrm>
            <a:prstGeom prst="rect">
              <a:avLst/>
            </a:prstGeom>
          </p:spPr>
        </p:pic>
      </p:grpSp>
      <p:sp>
        <p:nvSpPr>
          <p:cNvPr id="102" name="직사각형 101"/>
          <p:cNvSpPr/>
          <p:nvPr/>
        </p:nvSpPr>
        <p:spPr>
          <a:xfrm>
            <a:off x="2253098" y="4470445"/>
            <a:ext cx="4305644" cy="2985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58752D4B-E3BC-4951-BBFB-203277790CBA}"/>
              </a:ext>
            </a:extLst>
          </p:cNvPr>
          <p:cNvGrpSpPr/>
          <p:nvPr/>
        </p:nvGrpSpPr>
        <p:grpSpPr>
          <a:xfrm>
            <a:off x="2417163" y="4542492"/>
            <a:ext cx="442934" cy="167619"/>
            <a:chOff x="401233" y="4509508"/>
            <a:chExt cx="442934" cy="167619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447530" y="4509508"/>
              <a:ext cx="396637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1</a:t>
              </a:r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</a:t>
              </a:r>
              <a:endPara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105" name="그림 104">
              <a:extLst>
                <a:ext uri="{FF2B5EF4-FFF2-40B4-BE49-F238E27FC236}">
                  <a16:creationId xmlns:a16="http://schemas.microsoft.com/office/drawing/2014/main" id="{18DCEAC4-89E7-4589-BC2E-8B93883C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01233" y="4540714"/>
              <a:ext cx="90000" cy="90000"/>
            </a:xfrm>
            <a:prstGeom prst="rect">
              <a:avLst/>
            </a:prstGeom>
          </p:spPr>
        </p:pic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58752D4B-E3BC-4951-BBFB-203277790CBA}"/>
              </a:ext>
            </a:extLst>
          </p:cNvPr>
          <p:cNvGrpSpPr/>
          <p:nvPr/>
        </p:nvGrpSpPr>
        <p:grpSpPr>
          <a:xfrm>
            <a:off x="2823236" y="4542492"/>
            <a:ext cx="442934" cy="167619"/>
            <a:chOff x="401233" y="4509508"/>
            <a:chExt cx="442934" cy="167619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447530" y="4509508"/>
              <a:ext cx="396637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2</a:t>
              </a:r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</a:t>
              </a:r>
              <a:endPara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108" name="그림 107">
              <a:extLst>
                <a:ext uri="{FF2B5EF4-FFF2-40B4-BE49-F238E27FC236}">
                  <a16:creationId xmlns:a16="http://schemas.microsoft.com/office/drawing/2014/main" id="{18DCEAC4-89E7-4589-BC2E-8B93883C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01233" y="4540714"/>
              <a:ext cx="90000" cy="90000"/>
            </a:xfrm>
            <a:prstGeom prst="rect">
              <a:avLst/>
            </a:prstGeom>
          </p:spPr>
        </p:pic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58752D4B-E3BC-4951-BBFB-203277790CBA}"/>
              </a:ext>
            </a:extLst>
          </p:cNvPr>
          <p:cNvGrpSpPr/>
          <p:nvPr/>
        </p:nvGrpSpPr>
        <p:grpSpPr>
          <a:xfrm>
            <a:off x="3229309" y="4542492"/>
            <a:ext cx="442934" cy="167619"/>
            <a:chOff x="401233" y="4509508"/>
            <a:chExt cx="442934" cy="167619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447530" y="4509508"/>
              <a:ext cx="396637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3</a:t>
              </a:r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</a:t>
              </a:r>
              <a:endPara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111" name="그림 110">
              <a:extLst>
                <a:ext uri="{FF2B5EF4-FFF2-40B4-BE49-F238E27FC236}">
                  <a16:creationId xmlns:a16="http://schemas.microsoft.com/office/drawing/2014/main" id="{18DCEAC4-89E7-4589-BC2E-8B93883C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01233" y="4540714"/>
              <a:ext cx="90000" cy="90000"/>
            </a:xfrm>
            <a:prstGeom prst="rect">
              <a:avLst/>
            </a:prstGeom>
          </p:spPr>
        </p:pic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58752D4B-E3BC-4951-BBFB-203277790CBA}"/>
              </a:ext>
            </a:extLst>
          </p:cNvPr>
          <p:cNvGrpSpPr/>
          <p:nvPr/>
        </p:nvGrpSpPr>
        <p:grpSpPr>
          <a:xfrm>
            <a:off x="3635382" y="4542492"/>
            <a:ext cx="442934" cy="167619"/>
            <a:chOff x="401233" y="4509508"/>
            <a:chExt cx="442934" cy="167619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447530" y="4509508"/>
              <a:ext cx="396637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4</a:t>
              </a:r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</a:t>
              </a:r>
              <a:endPara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114" name="그림 113">
              <a:extLst>
                <a:ext uri="{FF2B5EF4-FFF2-40B4-BE49-F238E27FC236}">
                  <a16:creationId xmlns:a16="http://schemas.microsoft.com/office/drawing/2014/main" id="{18DCEAC4-89E7-4589-BC2E-8B93883C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01233" y="4540714"/>
              <a:ext cx="90000" cy="90000"/>
            </a:xfrm>
            <a:prstGeom prst="rect">
              <a:avLst/>
            </a:prstGeom>
          </p:spPr>
        </p:pic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58752D4B-E3BC-4951-BBFB-203277790CBA}"/>
              </a:ext>
            </a:extLst>
          </p:cNvPr>
          <p:cNvGrpSpPr/>
          <p:nvPr/>
        </p:nvGrpSpPr>
        <p:grpSpPr>
          <a:xfrm>
            <a:off x="4041455" y="4542492"/>
            <a:ext cx="442934" cy="167619"/>
            <a:chOff x="401233" y="4509508"/>
            <a:chExt cx="442934" cy="167619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447530" y="4509508"/>
              <a:ext cx="396637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5</a:t>
              </a:r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</a:t>
              </a:r>
              <a:endPara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117" name="그림 116">
              <a:extLst>
                <a:ext uri="{FF2B5EF4-FFF2-40B4-BE49-F238E27FC236}">
                  <a16:creationId xmlns:a16="http://schemas.microsoft.com/office/drawing/2014/main" id="{18DCEAC4-89E7-4589-BC2E-8B93883C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01233" y="4540714"/>
              <a:ext cx="90000" cy="90000"/>
            </a:xfrm>
            <a:prstGeom prst="rect">
              <a:avLst/>
            </a:prstGeom>
          </p:spPr>
        </p:pic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58752D4B-E3BC-4951-BBFB-203277790CBA}"/>
              </a:ext>
            </a:extLst>
          </p:cNvPr>
          <p:cNvGrpSpPr/>
          <p:nvPr/>
        </p:nvGrpSpPr>
        <p:grpSpPr>
          <a:xfrm>
            <a:off x="4447528" y="4542492"/>
            <a:ext cx="442934" cy="167619"/>
            <a:chOff x="401233" y="4509508"/>
            <a:chExt cx="442934" cy="167619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447530" y="4509508"/>
              <a:ext cx="396637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6</a:t>
              </a:r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</a:t>
              </a:r>
              <a:endPara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120" name="그림 119">
              <a:extLst>
                <a:ext uri="{FF2B5EF4-FFF2-40B4-BE49-F238E27FC236}">
                  <a16:creationId xmlns:a16="http://schemas.microsoft.com/office/drawing/2014/main" id="{18DCEAC4-89E7-4589-BC2E-8B93883C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01233" y="4540714"/>
              <a:ext cx="90000" cy="90000"/>
            </a:xfrm>
            <a:prstGeom prst="rect">
              <a:avLst/>
            </a:prstGeom>
          </p:spPr>
        </p:pic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58752D4B-E3BC-4951-BBFB-203277790CBA}"/>
              </a:ext>
            </a:extLst>
          </p:cNvPr>
          <p:cNvGrpSpPr/>
          <p:nvPr/>
        </p:nvGrpSpPr>
        <p:grpSpPr>
          <a:xfrm>
            <a:off x="4853601" y="4542492"/>
            <a:ext cx="442934" cy="167619"/>
            <a:chOff x="401233" y="4509508"/>
            <a:chExt cx="442934" cy="167619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447530" y="4509508"/>
              <a:ext cx="396637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7</a:t>
              </a:r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</a:t>
              </a:r>
              <a:endPara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123" name="그림 122">
              <a:extLst>
                <a:ext uri="{FF2B5EF4-FFF2-40B4-BE49-F238E27FC236}">
                  <a16:creationId xmlns:a16="http://schemas.microsoft.com/office/drawing/2014/main" id="{18DCEAC4-89E7-4589-BC2E-8B93883C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01233" y="4540714"/>
              <a:ext cx="90000" cy="90000"/>
            </a:xfrm>
            <a:prstGeom prst="rect">
              <a:avLst/>
            </a:prstGeom>
          </p:spPr>
        </p:pic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58752D4B-E3BC-4951-BBFB-203277790CBA}"/>
              </a:ext>
            </a:extLst>
          </p:cNvPr>
          <p:cNvGrpSpPr/>
          <p:nvPr/>
        </p:nvGrpSpPr>
        <p:grpSpPr>
          <a:xfrm>
            <a:off x="5259674" y="4542492"/>
            <a:ext cx="442934" cy="167619"/>
            <a:chOff x="401233" y="4509508"/>
            <a:chExt cx="442934" cy="167619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447530" y="4509508"/>
              <a:ext cx="396637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8</a:t>
              </a:r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</a:t>
              </a:r>
              <a:endPara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126" name="그림 125">
              <a:extLst>
                <a:ext uri="{FF2B5EF4-FFF2-40B4-BE49-F238E27FC236}">
                  <a16:creationId xmlns:a16="http://schemas.microsoft.com/office/drawing/2014/main" id="{18DCEAC4-89E7-4589-BC2E-8B93883C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01233" y="4540714"/>
              <a:ext cx="90000" cy="90000"/>
            </a:xfrm>
            <a:prstGeom prst="rect">
              <a:avLst/>
            </a:prstGeom>
          </p:spPr>
        </p:pic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58752D4B-E3BC-4951-BBFB-203277790CBA}"/>
              </a:ext>
            </a:extLst>
          </p:cNvPr>
          <p:cNvGrpSpPr/>
          <p:nvPr/>
        </p:nvGrpSpPr>
        <p:grpSpPr>
          <a:xfrm>
            <a:off x="5665747" y="4542492"/>
            <a:ext cx="442934" cy="167619"/>
            <a:chOff x="401233" y="4509508"/>
            <a:chExt cx="442934" cy="167619"/>
          </a:xfrm>
        </p:grpSpPr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447530" y="4509508"/>
              <a:ext cx="396637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9</a:t>
              </a:r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</a:t>
              </a:r>
              <a:endPara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129" name="그림 128">
              <a:extLst>
                <a:ext uri="{FF2B5EF4-FFF2-40B4-BE49-F238E27FC236}">
                  <a16:creationId xmlns:a16="http://schemas.microsoft.com/office/drawing/2014/main" id="{18DCEAC4-89E7-4589-BC2E-8B93883C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01233" y="4540714"/>
              <a:ext cx="90000" cy="90000"/>
            </a:xfrm>
            <a:prstGeom prst="rect">
              <a:avLst/>
            </a:prstGeom>
          </p:spPr>
        </p:pic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58752D4B-E3BC-4951-BBFB-203277790CBA}"/>
              </a:ext>
            </a:extLst>
          </p:cNvPr>
          <p:cNvGrpSpPr/>
          <p:nvPr/>
        </p:nvGrpSpPr>
        <p:grpSpPr>
          <a:xfrm>
            <a:off x="6071820" y="4542492"/>
            <a:ext cx="494716" cy="189502"/>
            <a:chOff x="401233" y="4509508"/>
            <a:chExt cx="494716" cy="189502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447530" y="4509508"/>
              <a:ext cx="448419" cy="1895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10</a:t>
              </a:r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</a:t>
              </a:r>
              <a:endPara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132" name="그림 131">
              <a:extLst>
                <a:ext uri="{FF2B5EF4-FFF2-40B4-BE49-F238E27FC236}">
                  <a16:creationId xmlns:a16="http://schemas.microsoft.com/office/drawing/2014/main" id="{18DCEAC4-89E7-4589-BC2E-8B93883C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01233" y="4540714"/>
              <a:ext cx="90000" cy="90000"/>
            </a:xfrm>
            <a:prstGeom prst="rect">
              <a:avLst/>
            </a:prstGeom>
          </p:spPr>
        </p:pic>
      </p:grpSp>
      <p:sp>
        <p:nvSpPr>
          <p:cNvPr id="133" name="타원 132">
            <a:extLst>
              <a:ext uri="{FF2B5EF4-FFF2-40B4-BE49-F238E27FC236}">
                <a16:creationId xmlns:a16="http://schemas.microsoft.com/office/drawing/2014/main" id="{D3408AA0-910B-4BA4-A497-7B999B12639F}"/>
              </a:ext>
            </a:extLst>
          </p:cNvPr>
          <p:cNvSpPr/>
          <p:nvPr/>
        </p:nvSpPr>
        <p:spPr>
          <a:xfrm>
            <a:off x="2069859" y="2343823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D3408AA0-910B-4BA4-A497-7B999B12639F}"/>
              </a:ext>
            </a:extLst>
          </p:cNvPr>
          <p:cNvSpPr/>
          <p:nvPr/>
        </p:nvSpPr>
        <p:spPr>
          <a:xfrm>
            <a:off x="2069859" y="4229773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A4CC944-9A43-4513-8BAA-9450E9BFC910}"/>
              </a:ext>
            </a:extLst>
          </p:cNvPr>
          <p:cNvSpPr txBox="1"/>
          <p:nvPr/>
        </p:nvSpPr>
        <p:spPr>
          <a:xfrm>
            <a:off x="2232530" y="2112576"/>
            <a:ext cx="4337402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 달에 활동하는 횟수를 입력해 주세요</a:t>
            </a:r>
            <a:endParaRPr lang="en-US" altLang="ko-KR" sz="700" dirty="0" smtClean="0">
              <a:solidFill>
                <a:srgbClr val="186DD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 </a:t>
            </a:r>
            <a:r>
              <a:rPr lang="en-US" altLang="ko-KR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(5</a:t>
            </a:r>
            <a:r>
              <a:rPr lang="ko-KR" altLang="en-US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 이하</a:t>
            </a:r>
            <a:r>
              <a:rPr lang="en-US" altLang="ko-KR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, 2</a:t>
            </a:r>
            <a:r>
              <a:rPr lang="ko-KR" altLang="en-US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 </a:t>
            </a:r>
            <a:r>
              <a:rPr lang="en-US" altLang="ko-KR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(6~10</a:t>
            </a:r>
            <a:r>
              <a:rPr lang="ko-KR" altLang="en-US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</a:t>
            </a:r>
            <a:r>
              <a:rPr lang="en-US" altLang="ko-KR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, 3</a:t>
            </a:r>
            <a:r>
              <a:rPr lang="ko-KR" altLang="en-US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 </a:t>
            </a:r>
            <a:r>
              <a:rPr lang="en-US" altLang="ko-KR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(11~15</a:t>
            </a:r>
            <a:r>
              <a:rPr lang="ko-KR" altLang="en-US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</a:t>
            </a:r>
            <a:r>
              <a:rPr lang="en-US" altLang="ko-KR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, 4</a:t>
            </a:r>
            <a:r>
              <a:rPr lang="ko-KR" altLang="en-US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 </a:t>
            </a:r>
            <a:r>
              <a:rPr lang="en-US" altLang="ko-KR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(16~20</a:t>
            </a:r>
            <a:r>
              <a:rPr lang="ko-KR" altLang="en-US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</a:t>
            </a:r>
            <a:r>
              <a:rPr lang="en-US" altLang="ko-KR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, 5</a:t>
            </a:r>
            <a:r>
              <a:rPr lang="ko-KR" altLang="en-US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 </a:t>
            </a:r>
            <a:r>
              <a:rPr lang="en-US" altLang="ko-KR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(21</a:t>
            </a:r>
            <a:r>
              <a:rPr lang="ko-KR" altLang="en-US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 이상</a:t>
            </a:r>
            <a:r>
              <a:rPr lang="en-US" altLang="ko-KR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r>
              <a:rPr lang="ko-KR" altLang="en-US" sz="10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ko-KR" altLang="en-US" sz="1000" dirty="0">
              <a:solidFill>
                <a:srgbClr val="186DD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754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AAED89E5-D006-4E00-8EB7-CA9469F48942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0E3EE5B5-98F7-4172-BD9B-634FF906B0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797635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나의 만족도 </a:t>
                      </a:r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알아보기 </a:t>
                      </a:r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9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900" b="0" kern="1200" baseline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로딩화면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5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나의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만족도 알아보기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155403"/>
              </p:ext>
            </p:extLst>
          </p:nvPr>
        </p:nvGraphicFramePr>
        <p:xfrm>
          <a:off x="8840764" y="711200"/>
          <a:ext cx="3287735" cy="2291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로딩 화면</a:t>
                      </a:r>
                      <a:endParaRPr lang="en-US" altLang="ko-KR" sz="900" kern="1200" dirty="0" smtClean="0">
                        <a:solidFill>
                          <a:schemeClr val="tx1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900" kern="1200" dirty="0">
                        <a:solidFill>
                          <a:srgbClr val="C00000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endParaRPr lang="ko-KR" altLang="en-US" sz="900" dirty="0">
                        <a:solidFill>
                          <a:srgbClr val="C00000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b="0" dirty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618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 smtClean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521035"/>
                  </a:ext>
                </a:extLst>
              </a:tr>
            </a:tbl>
          </a:graphicData>
        </a:graphic>
      </p:graphicFrame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7702D9-7DD2-4911-A9EA-96F60FCEA5D3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64C169A-F2B5-44BC-9F4C-F77E5686BD00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AAD5251-4867-45F9-A642-A2118ED4D1B7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D54A8891-BD02-4CDE-9BB0-312BC13E85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2" name="직사각형 1"/>
          <p:cNvSpPr/>
          <p:nvPr/>
        </p:nvSpPr>
        <p:spPr>
          <a:xfrm>
            <a:off x="63500" y="1415284"/>
            <a:ext cx="8578579" cy="5326864"/>
          </a:xfrm>
          <a:prstGeom prst="rect">
            <a:avLst/>
          </a:prstGeom>
          <a:solidFill>
            <a:srgbClr val="45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ㅍ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5"/>
          <a:srcRect l="17905" t="10074" r="20673" b="12131"/>
          <a:stretch/>
        </p:blipFill>
        <p:spPr>
          <a:xfrm>
            <a:off x="66676" y="1438608"/>
            <a:ext cx="8553450" cy="5276517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C4180269-6111-4DCF-95F4-4662327C9C1A}"/>
                </a:ext>
              </a:extLst>
            </p:cNvPr>
            <p:cNvSpPr/>
            <p:nvPr/>
          </p:nvSpPr>
          <p:spPr>
            <a:xfrm>
              <a:off x="8668595" y="2773329"/>
              <a:ext cx="89256" cy="1440000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0AB2A9CE-6A38-4919-A1B6-72ABE37B7E87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16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>
            <a:extLst>
              <a:ext uri="{FF2B5EF4-FFF2-40B4-BE49-F238E27FC236}">
                <a16:creationId xmlns:a16="http://schemas.microsoft.com/office/drawing/2014/main" id="{9B8A1660-AC0F-4C01-BF0C-3F94F936D1DF}"/>
              </a:ext>
            </a:extLst>
          </p:cNvPr>
          <p:cNvSpPr txBox="1"/>
          <p:nvPr/>
        </p:nvSpPr>
        <p:spPr>
          <a:xfrm>
            <a:off x="410106" y="2536278"/>
            <a:ext cx="77926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홍길동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님의 현재 삶의 만족도는 </a:t>
            </a:r>
            <a:r>
              <a:rPr lang="en-US" altLang="ko-KR" sz="1200" dirty="0" smtClean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1200" dirty="0" smtClean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이며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/>
            </a:r>
            <a:b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</a:b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같은</a:t>
            </a:r>
            <a:r>
              <a:rPr lang="ko-KR" altLang="en-US" sz="1100" dirty="0" smtClean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[ 20</a:t>
            </a:r>
            <a:r>
              <a:rPr lang="ko-KR" altLang="en-US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 초반 </a:t>
            </a:r>
            <a:r>
              <a:rPr lang="en-US" altLang="ko-KR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/ </a:t>
            </a:r>
            <a:r>
              <a:rPr lang="ko-KR" altLang="en-US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남자 </a:t>
            </a:r>
            <a:r>
              <a:rPr lang="en-US" altLang="ko-KR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/ 4</a:t>
            </a:r>
            <a:r>
              <a:rPr lang="ko-KR" altLang="en-US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년제 대학 졸업</a:t>
            </a:r>
            <a:r>
              <a:rPr lang="en-US" altLang="ko-KR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]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의 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/>
            </a:r>
            <a:b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</a:b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조건을 가진 사람들을 분석한 데이터로 예측된 삶의 만족도는 </a:t>
            </a:r>
            <a:r>
              <a:rPr lang="en-US" altLang="ko-KR" sz="1200" dirty="0" smtClean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</a:t>
            </a:r>
            <a:r>
              <a:rPr lang="ko-KR" altLang="en-US" sz="1200" dirty="0" smtClean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입니다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AED89E5-D006-4E00-8EB7-CA9469F48942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0E3EE5B5-98F7-4172-BD9B-634FF906B0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281869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나의 만족도 </a:t>
                      </a:r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알아보기 </a:t>
                      </a:r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- 1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6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나의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만족도 알아보기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672177"/>
              </p:ext>
            </p:extLst>
          </p:nvPr>
        </p:nvGraphicFramePr>
        <p:xfrm>
          <a:off x="8840764" y="711200"/>
          <a:ext cx="3287735" cy="4674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시 마이페이지 버튼 생성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시 사용자가 입력한 나의 만족도 점수 출력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시 사용자가 입력한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정보 출력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회원가입시 사용자가 입력한 데이터를 바탕으로 산출된 만족도 점수를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5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사용자의 삶의 만족도와 데이터 분석 결과로 나온 점수를 그래프로 출력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경제적 안정성</a:t>
                      </a:r>
                      <a:endParaRPr lang="en-US" altLang="ko-KR" sz="900" kern="12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자기계발 활동</a:t>
                      </a:r>
                      <a:endParaRPr lang="en-US" altLang="ko-KR" sz="900" kern="12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신체적 활동</a:t>
                      </a:r>
                      <a:endParaRPr lang="en-US" altLang="ko-KR" sz="900" kern="12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여가활동</a:t>
                      </a:r>
                      <a:endParaRPr lang="en-US" altLang="ko-KR" sz="900" kern="12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사회적 관계</a:t>
                      </a:r>
                      <a:endParaRPr lang="en-US" altLang="ko-KR" sz="900" kern="12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가족관계</a:t>
                      </a:r>
                      <a:endParaRPr lang="en-US" altLang="ko-KR" sz="900" kern="12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900" kern="12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총 </a:t>
                      </a: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6</a:t>
                      </a:r>
                      <a:r>
                        <a:rPr lang="ko-KR" altLang="en-US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가지 항목을 출력하며</a:t>
                      </a: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사용자의 그래프는 꺾은 선 그래프</a:t>
                      </a: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비교 대상의 그래프는 막대 그래프로 표현</a:t>
                      </a:r>
                      <a:endParaRPr lang="en-US" altLang="ko-KR" sz="900" kern="12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kern="12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759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6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사용자 이름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961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7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사용자의 점수가 비교 점수보다 낮았던 항목을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823245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0F8D8163-65DE-4813-87CC-1410A61CDA54}"/>
              </a:ext>
            </a:extLst>
          </p:cNvPr>
          <p:cNvSpPr txBox="1"/>
          <p:nvPr/>
        </p:nvSpPr>
        <p:spPr>
          <a:xfrm>
            <a:off x="3333887" y="2237830"/>
            <a:ext cx="19450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</a:t>
            </a:r>
            <a:r>
              <a:rPr lang="ko-KR" altLang="en-US" sz="14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분석</a:t>
            </a:r>
            <a:endParaRPr lang="ko-KR" altLang="en-US" sz="1400" kern="12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7702D9-7DD2-4911-A9EA-96F60FCEA5D3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5917E0-9189-44AA-B4B8-DA8ECCEB3F9B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문의게시판</a:t>
            </a:r>
            <a:endParaRPr lang="ko-KR" altLang="en-US" sz="1050" dirty="0">
              <a:solidFill>
                <a:schemeClr val="bg2">
                  <a:lumMod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655AAF-4D07-4FFE-BC2F-E58BACC5063D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C4180269-6111-4DCF-95F4-4662327C9C1A}"/>
                </a:ext>
              </a:extLst>
            </p:cNvPr>
            <p:cNvSpPr/>
            <p:nvPr/>
          </p:nvSpPr>
          <p:spPr>
            <a:xfrm>
              <a:off x="8668595" y="2773329"/>
              <a:ext cx="89256" cy="1440000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8" name="타원 57">
            <a:extLst>
              <a:ext uri="{FF2B5EF4-FFF2-40B4-BE49-F238E27FC236}">
                <a16:creationId xmlns:a16="http://schemas.microsoft.com/office/drawing/2014/main" id="{CBE3FCE5-32B6-4F2F-AAEF-B1D43C5BDBBB}"/>
              </a:ext>
            </a:extLst>
          </p:cNvPr>
          <p:cNvSpPr/>
          <p:nvPr/>
        </p:nvSpPr>
        <p:spPr>
          <a:xfrm>
            <a:off x="5166801" y="237315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694AE334-1FDD-4C2D-B8C3-5ED96A35C7ED}"/>
              </a:ext>
            </a:extLst>
          </p:cNvPr>
          <p:cNvSpPr/>
          <p:nvPr/>
        </p:nvSpPr>
        <p:spPr>
          <a:xfrm>
            <a:off x="5668428" y="266231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E78CE98A-544A-4609-BA4E-987ED0E1A501}"/>
              </a:ext>
            </a:extLst>
          </p:cNvPr>
          <p:cNvSpPr/>
          <p:nvPr/>
        </p:nvSpPr>
        <p:spPr>
          <a:xfrm>
            <a:off x="6272065" y="282445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90C30377-9C86-40E7-B1F2-7EC9D631FE10}"/>
              </a:ext>
            </a:extLst>
          </p:cNvPr>
          <p:cNvSpPr/>
          <p:nvPr/>
        </p:nvSpPr>
        <p:spPr>
          <a:xfrm>
            <a:off x="7484087" y="139492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64C169A-F2B5-44BC-9F4C-F77E5686BD00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AAD5251-4867-45F9-A642-A2118ED4D1B7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D54A8891-BD02-4CDE-9BB0-312BC13E85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0AB2A9CE-6A38-4919-A1B6-72ABE37B7E87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차트 7"/>
          <p:cNvGraphicFramePr/>
          <p:nvPr>
            <p:extLst>
              <p:ext uri="{D42A27DB-BD31-4B8C-83A1-F6EECF244321}">
                <p14:modId xmlns:p14="http://schemas.microsoft.com/office/powerpoint/2010/main" val="3630014404"/>
              </p:ext>
            </p:extLst>
          </p:nvPr>
        </p:nvGraphicFramePr>
        <p:xfrm>
          <a:off x="2336067" y="3684239"/>
          <a:ext cx="4169386" cy="2133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pSp>
        <p:nvGrpSpPr>
          <p:cNvPr id="16" name="그룹 15"/>
          <p:cNvGrpSpPr/>
          <p:nvPr/>
        </p:nvGrpSpPr>
        <p:grpSpPr>
          <a:xfrm>
            <a:off x="2673429" y="4056156"/>
            <a:ext cx="720479" cy="330586"/>
            <a:chOff x="2125585" y="4208577"/>
            <a:chExt cx="882880" cy="405103"/>
          </a:xfrm>
        </p:grpSpPr>
        <p:sp>
          <p:nvSpPr>
            <p:cNvPr id="11" name="사각형 설명선 10"/>
            <p:cNvSpPr/>
            <p:nvPr/>
          </p:nvSpPr>
          <p:spPr>
            <a:xfrm>
              <a:off x="2250174" y="4208577"/>
              <a:ext cx="633704" cy="405103"/>
            </a:xfrm>
            <a:prstGeom prst="wedgeRectCallout">
              <a:avLst/>
            </a:prstGeom>
            <a:solidFill>
              <a:schemeClr val="bg1"/>
            </a:solidFill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F8D8163-65DE-4813-87CC-1410A61CDA54}"/>
                </a:ext>
              </a:extLst>
            </p:cNvPr>
            <p:cNvSpPr txBox="1"/>
            <p:nvPr/>
          </p:nvSpPr>
          <p:spPr>
            <a:xfrm>
              <a:off x="2125585" y="4258343"/>
              <a:ext cx="882880" cy="3394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나의 점수 </a:t>
              </a:r>
              <a:r>
                <a:rPr lang="en-US" altLang="ko-KR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: 2</a:t>
              </a:r>
              <a:r>
                <a:rPr lang="ko-KR" altLang="en-US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</a:t>
              </a:r>
              <a:r>
                <a:rPr lang="en-US" altLang="ko-KR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/>
              </a:r>
              <a:br>
                <a:rPr lang="en-US" altLang="ko-KR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</a:br>
              <a:r>
                <a:rPr lang="ko-KR" altLang="en-US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비교 점수 </a:t>
              </a:r>
              <a:r>
                <a:rPr lang="en-US" altLang="ko-KR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: 3</a:t>
              </a:r>
              <a:r>
                <a:rPr lang="ko-KR" altLang="en-US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</a:t>
              </a:r>
              <a:endParaRPr lang="ko-KR" altLang="en-US" sz="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3307839" y="3821691"/>
            <a:ext cx="720479" cy="330586"/>
            <a:chOff x="2125585" y="4208577"/>
            <a:chExt cx="882880" cy="405103"/>
          </a:xfrm>
        </p:grpSpPr>
        <p:sp>
          <p:nvSpPr>
            <p:cNvPr id="81" name="사각형 설명선 80"/>
            <p:cNvSpPr/>
            <p:nvPr/>
          </p:nvSpPr>
          <p:spPr>
            <a:xfrm>
              <a:off x="2250174" y="4208577"/>
              <a:ext cx="633704" cy="405103"/>
            </a:xfrm>
            <a:prstGeom prst="wedgeRectCallout">
              <a:avLst/>
            </a:prstGeom>
            <a:solidFill>
              <a:schemeClr val="bg1"/>
            </a:solidFill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F8D8163-65DE-4813-87CC-1410A61CDA54}"/>
                </a:ext>
              </a:extLst>
            </p:cNvPr>
            <p:cNvSpPr txBox="1"/>
            <p:nvPr/>
          </p:nvSpPr>
          <p:spPr>
            <a:xfrm>
              <a:off x="2125585" y="4258343"/>
              <a:ext cx="882880" cy="3394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나의 점수 </a:t>
              </a:r>
              <a:r>
                <a:rPr lang="en-US" altLang="ko-KR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: 3</a:t>
              </a:r>
              <a:r>
                <a:rPr lang="ko-KR" altLang="en-US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</a:t>
              </a:r>
              <a:r>
                <a:rPr lang="en-US" altLang="ko-KR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/>
              </a:r>
              <a:br>
                <a:rPr lang="en-US" altLang="ko-KR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</a:br>
              <a:r>
                <a:rPr lang="ko-KR" altLang="en-US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비교 점수 </a:t>
              </a:r>
              <a:r>
                <a:rPr lang="en-US" altLang="ko-KR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: 4</a:t>
              </a:r>
              <a:r>
                <a:rPr lang="ko-KR" altLang="en-US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</a:t>
              </a:r>
              <a:endParaRPr lang="ko-KR" altLang="en-US" sz="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3923186" y="3592414"/>
            <a:ext cx="720479" cy="330586"/>
            <a:chOff x="2125585" y="4208577"/>
            <a:chExt cx="882880" cy="405103"/>
          </a:xfrm>
        </p:grpSpPr>
        <p:sp>
          <p:nvSpPr>
            <p:cNvPr id="84" name="사각형 설명선 83"/>
            <p:cNvSpPr/>
            <p:nvPr/>
          </p:nvSpPr>
          <p:spPr>
            <a:xfrm>
              <a:off x="2250174" y="4208577"/>
              <a:ext cx="633704" cy="405103"/>
            </a:xfrm>
            <a:prstGeom prst="wedgeRectCallout">
              <a:avLst/>
            </a:prstGeom>
            <a:solidFill>
              <a:schemeClr val="bg1"/>
            </a:solidFill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F8D8163-65DE-4813-87CC-1410A61CDA54}"/>
                </a:ext>
              </a:extLst>
            </p:cNvPr>
            <p:cNvSpPr txBox="1"/>
            <p:nvPr/>
          </p:nvSpPr>
          <p:spPr>
            <a:xfrm>
              <a:off x="2125585" y="4258343"/>
              <a:ext cx="882880" cy="3394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나의 점수 </a:t>
              </a:r>
              <a:r>
                <a:rPr lang="en-US" altLang="ko-KR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: 5</a:t>
              </a:r>
              <a:r>
                <a:rPr lang="ko-KR" altLang="en-US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</a:t>
              </a:r>
              <a:r>
                <a:rPr lang="en-US" altLang="ko-KR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/>
              </a:r>
              <a:br>
                <a:rPr lang="en-US" altLang="ko-KR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</a:br>
              <a:r>
                <a:rPr lang="ko-KR" altLang="en-US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비교 점수 </a:t>
              </a:r>
              <a:r>
                <a:rPr lang="en-US" altLang="ko-KR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: 2</a:t>
              </a:r>
              <a:r>
                <a:rPr lang="ko-KR" altLang="en-US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</a:t>
              </a:r>
              <a:endParaRPr lang="ko-KR" altLang="en-US" sz="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4538606" y="4029542"/>
            <a:ext cx="720479" cy="330586"/>
            <a:chOff x="2125585" y="4208577"/>
            <a:chExt cx="882880" cy="405103"/>
          </a:xfrm>
        </p:grpSpPr>
        <p:sp>
          <p:nvSpPr>
            <p:cNvPr id="87" name="사각형 설명선 86"/>
            <p:cNvSpPr/>
            <p:nvPr/>
          </p:nvSpPr>
          <p:spPr>
            <a:xfrm>
              <a:off x="2250174" y="4208577"/>
              <a:ext cx="633704" cy="405103"/>
            </a:xfrm>
            <a:prstGeom prst="wedgeRectCallout">
              <a:avLst/>
            </a:prstGeom>
            <a:solidFill>
              <a:schemeClr val="bg1"/>
            </a:solidFill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F8D8163-65DE-4813-87CC-1410A61CDA54}"/>
                </a:ext>
              </a:extLst>
            </p:cNvPr>
            <p:cNvSpPr txBox="1"/>
            <p:nvPr/>
          </p:nvSpPr>
          <p:spPr>
            <a:xfrm>
              <a:off x="2125585" y="4258343"/>
              <a:ext cx="882880" cy="3394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나의 점수 </a:t>
              </a:r>
              <a:r>
                <a:rPr lang="en-US" altLang="ko-KR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: 3</a:t>
              </a:r>
              <a:r>
                <a:rPr lang="ko-KR" altLang="en-US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</a:t>
              </a:r>
              <a:r>
                <a:rPr lang="en-US" altLang="ko-KR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/>
              </a:r>
              <a:br>
                <a:rPr lang="en-US" altLang="ko-KR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</a:br>
              <a:r>
                <a:rPr lang="ko-KR" altLang="en-US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비교 점수 </a:t>
              </a:r>
              <a:r>
                <a:rPr lang="en-US" altLang="ko-KR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: 2</a:t>
              </a:r>
              <a:r>
                <a:rPr lang="ko-KR" altLang="en-US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</a:t>
              </a:r>
              <a:endParaRPr lang="ko-KR" altLang="en-US" sz="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grpSp>
        <p:nvGrpSpPr>
          <p:cNvPr id="89" name="그룹 88"/>
          <p:cNvGrpSpPr/>
          <p:nvPr/>
        </p:nvGrpSpPr>
        <p:grpSpPr>
          <a:xfrm>
            <a:off x="5183976" y="3808717"/>
            <a:ext cx="720479" cy="330586"/>
            <a:chOff x="2125585" y="4208577"/>
            <a:chExt cx="882880" cy="405103"/>
          </a:xfrm>
        </p:grpSpPr>
        <p:sp>
          <p:nvSpPr>
            <p:cNvPr id="90" name="사각형 설명선 89"/>
            <p:cNvSpPr/>
            <p:nvPr/>
          </p:nvSpPr>
          <p:spPr>
            <a:xfrm>
              <a:off x="2250174" y="4208577"/>
              <a:ext cx="633704" cy="405103"/>
            </a:xfrm>
            <a:prstGeom prst="wedgeRectCallout">
              <a:avLst/>
            </a:prstGeom>
            <a:solidFill>
              <a:schemeClr val="bg1"/>
            </a:solidFill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F8D8163-65DE-4813-87CC-1410A61CDA54}"/>
                </a:ext>
              </a:extLst>
            </p:cNvPr>
            <p:cNvSpPr txBox="1"/>
            <p:nvPr/>
          </p:nvSpPr>
          <p:spPr>
            <a:xfrm>
              <a:off x="2125585" y="4258343"/>
              <a:ext cx="882880" cy="3394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나의 점수 </a:t>
              </a:r>
              <a:r>
                <a:rPr lang="en-US" altLang="ko-KR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: 2</a:t>
              </a:r>
              <a:r>
                <a:rPr lang="ko-KR" altLang="en-US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</a:t>
              </a:r>
              <a:r>
                <a:rPr lang="en-US" altLang="ko-KR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/>
              </a:r>
              <a:br>
                <a:rPr lang="en-US" altLang="ko-KR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</a:br>
              <a:r>
                <a:rPr lang="ko-KR" altLang="en-US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비교 점수 </a:t>
              </a:r>
              <a:r>
                <a:rPr lang="en-US" altLang="ko-KR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: 4</a:t>
              </a:r>
              <a:r>
                <a:rPr lang="ko-KR" altLang="en-US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</a:t>
              </a:r>
              <a:endParaRPr lang="ko-KR" altLang="en-US" sz="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5810054" y="3594541"/>
            <a:ext cx="720479" cy="330586"/>
            <a:chOff x="2125585" y="4208577"/>
            <a:chExt cx="882880" cy="405103"/>
          </a:xfrm>
        </p:grpSpPr>
        <p:sp>
          <p:nvSpPr>
            <p:cNvPr id="93" name="사각형 설명선 92"/>
            <p:cNvSpPr/>
            <p:nvPr/>
          </p:nvSpPr>
          <p:spPr>
            <a:xfrm>
              <a:off x="2250174" y="4208577"/>
              <a:ext cx="633704" cy="405103"/>
            </a:xfrm>
            <a:prstGeom prst="wedgeRectCallout">
              <a:avLst/>
            </a:prstGeom>
            <a:solidFill>
              <a:schemeClr val="bg1"/>
            </a:solidFill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F8D8163-65DE-4813-87CC-1410A61CDA54}"/>
                </a:ext>
              </a:extLst>
            </p:cNvPr>
            <p:cNvSpPr txBox="1"/>
            <p:nvPr/>
          </p:nvSpPr>
          <p:spPr>
            <a:xfrm>
              <a:off x="2125585" y="4258343"/>
              <a:ext cx="882880" cy="3394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나의 점수 </a:t>
              </a:r>
              <a:r>
                <a:rPr lang="en-US" altLang="ko-KR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: 4</a:t>
              </a:r>
              <a:r>
                <a:rPr lang="ko-KR" altLang="en-US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</a:t>
              </a:r>
              <a:r>
                <a:rPr lang="en-US" altLang="ko-KR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/>
              </a:r>
              <a:br>
                <a:rPr lang="en-US" altLang="ko-KR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</a:br>
              <a:r>
                <a:rPr lang="ko-KR" altLang="en-US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비교 점수 </a:t>
              </a:r>
              <a:r>
                <a:rPr lang="en-US" altLang="ko-KR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: 5</a:t>
              </a:r>
              <a:r>
                <a:rPr lang="ko-KR" altLang="en-US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</a:t>
              </a:r>
              <a:endParaRPr lang="ko-KR" altLang="en-US" sz="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9B8A1660-AC0F-4C01-BF0C-3F94F936D1DF}"/>
              </a:ext>
            </a:extLst>
          </p:cNvPr>
          <p:cNvSpPr txBox="1"/>
          <p:nvPr/>
        </p:nvSpPr>
        <p:spPr>
          <a:xfrm>
            <a:off x="552328" y="5948792"/>
            <a:ext cx="7792600" cy="701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홍길동님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같은 조건을 가진 사람들에 비하여</a:t>
            </a:r>
            <a:endParaRPr lang="en-US" altLang="ko-KR" sz="1100" dirty="0" smtClean="0"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100" dirty="0" smtClean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경제적 안정성</a:t>
            </a:r>
            <a:r>
              <a:rPr lang="en-US" altLang="ko-KR" sz="1100" dirty="0" smtClean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/ </a:t>
            </a:r>
            <a:r>
              <a:rPr lang="ko-KR" altLang="en-US" sz="1100" dirty="0" smtClean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자기 계발 활동</a:t>
            </a:r>
            <a:r>
              <a:rPr lang="en-US" altLang="ko-KR" sz="1100" dirty="0" smtClean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/ </a:t>
            </a:r>
            <a:r>
              <a:rPr lang="ko-KR" altLang="en-US" sz="1100" dirty="0" smtClean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사회적 관계</a:t>
            </a:r>
            <a:r>
              <a:rPr lang="en-US" altLang="ko-KR" sz="1100" dirty="0" smtClean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/ </a:t>
            </a:r>
            <a:r>
              <a:rPr lang="ko-KR" altLang="en-US" sz="1100" dirty="0" smtClean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가족관계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/>
            </a:r>
            <a:b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</a:b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위와 같은 항목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1100" smtClean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개선이 필요합니다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E78CE98A-544A-4609-BA4E-987ED0E1A501}"/>
              </a:ext>
            </a:extLst>
          </p:cNvPr>
          <p:cNvSpPr/>
          <p:nvPr/>
        </p:nvSpPr>
        <p:spPr>
          <a:xfrm>
            <a:off x="2339380" y="347076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E78CE98A-544A-4609-BA4E-987ED0E1A501}"/>
              </a:ext>
            </a:extLst>
          </p:cNvPr>
          <p:cNvSpPr/>
          <p:nvPr/>
        </p:nvSpPr>
        <p:spPr>
          <a:xfrm>
            <a:off x="2891830" y="579486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E78CE98A-544A-4609-BA4E-987ED0E1A501}"/>
              </a:ext>
            </a:extLst>
          </p:cNvPr>
          <p:cNvSpPr/>
          <p:nvPr/>
        </p:nvSpPr>
        <p:spPr>
          <a:xfrm>
            <a:off x="2501305" y="6013940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5320DF8E-F094-45CD-B4EE-C5E41F6CE6FA}"/>
              </a:ext>
            </a:extLst>
          </p:cNvPr>
          <p:cNvCxnSpPr/>
          <p:nvPr/>
        </p:nvCxnSpPr>
        <p:spPr>
          <a:xfrm>
            <a:off x="1492390" y="6702481"/>
            <a:ext cx="575286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20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>
            <a:extLst>
              <a:ext uri="{FF2B5EF4-FFF2-40B4-BE49-F238E27FC236}">
                <a16:creationId xmlns:a16="http://schemas.microsoft.com/office/drawing/2014/main" id="{9AE48C48-D3A4-4884-8A41-C4768C1597E2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864801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나의 만족도 </a:t>
                      </a:r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알아보기 </a:t>
                      </a:r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- 2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7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나의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만족도 알아보기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564858"/>
              </p:ext>
            </p:extLst>
          </p:nvPr>
        </p:nvGraphicFramePr>
        <p:xfrm>
          <a:off x="8840764" y="711200"/>
          <a:ext cx="3287735" cy="19855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사용자의 조건을 대입하였을 때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,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삶의 만족도에 큰 영향을 미치는 요인을 순위별로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나열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–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항목명과 수치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항목 중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상위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개를 순위별로 나열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만족도 향상을 위한 개선 방안으로 추천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사용자 이름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</a:tbl>
          </a:graphicData>
        </a:graphic>
      </p:graphicFrame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C4180269-6111-4DCF-95F4-4662327C9C1A}"/>
                </a:ext>
              </a:extLst>
            </p:cNvPr>
            <p:cNvSpPr/>
            <p:nvPr/>
          </p:nvSpPr>
          <p:spPr>
            <a:xfrm>
              <a:off x="8668595" y="5202706"/>
              <a:ext cx="89256" cy="1440000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12713B30-F71B-47F9-AF50-39F1004F2163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32F05EB-9127-4B0E-B9C4-1226A6C76975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id="{8C24F77C-34C5-47F1-B639-C2C83C209E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 rot="10800000">
            <a:off x="63500" y="1090947"/>
            <a:ext cx="8721724" cy="102195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0E3EE5B5-98F7-4172-BD9B-634FF906B06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655AAF-4D07-4FFE-BC2F-E58BACC5063D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13168CD-C4B5-4271-B120-37858ED9E258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64736" y="1148178"/>
            <a:ext cx="8298328" cy="268192"/>
            <a:chOff x="164736" y="1148178"/>
            <a:chExt cx="8298328" cy="268192"/>
          </a:xfrm>
        </p:grpSpPr>
        <p:sp>
          <p:nvSpPr>
            <p:cNvPr id="66" name="사각형: 둥근 모서리 30">
              <a:extLst>
                <a:ext uri="{FF2B5EF4-FFF2-40B4-BE49-F238E27FC236}">
                  <a16:creationId xmlns:a16="http://schemas.microsoft.com/office/drawing/2014/main" id="{A31CCB69-2EA5-45A7-821D-988721F29ECB}"/>
                </a:ext>
              </a:extLst>
            </p:cNvPr>
            <p:cNvSpPr/>
            <p:nvPr/>
          </p:nvSpPr>
          <p:spPr>
            <a:xfrm>
              <a:off x="953435" y="1148178"/>
              <a:ext cx="7509629" cy="268192"/>
            </a:xfrm>
            <a:prstGeom prst="roundRect">
              <a:avLst>
                <a:gd name="adj" fmla="val 50000"/>
              </a:avLst>
            </a:prstGeom>
            <a:solidFill>
              <a:srgbClr val="F1F3F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75" name="그림 74" descr="스크린샷, 직사각형, 블랙, 흑백이(가) 표시된 사진&#10;&#10;자동 생성된 설명">
              <a:extLst>
                <a:ext uri="{FF2B5EF4-FFF2-40B4-BE49-F238E27FC236}">
                  <a16:creationId xmlns:a16="http://schemas.microsoft.com/office/drawing/2014/main" id="{345809CC-1E51-4EE0-8061-D6117D95EB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428" y="1222108"/>
              <a:ext cx="96487" cy="128649"/>
            </a:xfrm>
            <a:prstGeom prst="rect">
              <a:avLst/>
            </a:prstGeom>
          </p:spPr>
        </p:pic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E992D81B-4A11-4C0B-ACDF-27B59FACA1C4}"/>
                </a:ext>
              </a:extLst>
            </p:cNvPr>
            <p:cNvGrpSpPr/>
            <p:nvPr/>
          </p:nvGrpSpPr>
          <p:grpSpPr>
            <a:xfrm>
              <a:off x="164736" y="1158018"/>
              <a:ext cx="663737" cy="208800"/>
              <a:chOff x="164736" y="1158018"/>
              <a:chExt cx="663737" cy="208800"/>
            </a:xfrm>
          </p:grpSpPr>
          <p:pic>
            <p:nvPicPr>
              <p:cNvPr id="71" name="그림 70">
                <a:extLst>
                  <a:ext uri="{FF2B5EF4-FFF2-40B4-BE49-F238E27FC236}">
                    <a16:creationId xmlns:a16="http://schemas.microsoft.com/office/drawing/2014/main" id="{046713E0-E288-40D7-8AE4-E9DA515F16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4736" y="1178474"/>
                <a:ext cx="188925" cy="173182"/>
              </a:xfrm>
              <a:prstGeom prst="rect">
                <a:avLst/>
              </a:prstGeom>
            </p:spPr>
          </p:pic>
          <p:pic>
            <p:nvPicPr>
              <p:cNvPr id="72" name="그림 71">
                <a:extLst>
                  <a:ext uri="{FF2B5EF4-FFF2-40B4-BE49-F238E27FC236}">
                    <a16:creationId xmlns:a16="http://schemas.microsoft.com/office/drawing/2014/main" id="{B252D1EC-1310-46EF-80D7-56B6CB6B80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5392" y="1158018"/>
                <a:ext cx="204860" cy="208800"/>
              </a:xfrm>
              <a:prstGeom prst="rect">
                <a:avLst/>
              </a:prstGeom>
            </p:spPr>
          </p:pic>
          <p:pic>
            <p:nvPicPr>
              <p:cNvPr id="73" name="그림 72">
                <a:extLst>
                  <a:ext uri="{FF2B5EF4-FFF2-40B4-BE49-F238E27FC236}">
                    <a16:creationId xmlns:a16="http://schemas.microsoft.com/office/drawing/2014/main" id="{8732865B-8ADA-4D75-B70B-A900F38108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8059" y="1165725"/>
                <a:ext cx="220414" cy="188925"/>
              </a:xfrm>
              <a:prstGeom prst="rect">
                <a:avLst/>
              </a:prstGeom>
            </p:spPr>
          </p:pic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39F98E8-8A80-46F1-A21E-07A9C8C1AACF}"/>
                </a:ext>
              </a:extLst>
            </p:cNvPr>
            <p:cNvSpPr txBox="1"/>
            <p:nvPr/>
          </p:nvSpPr>
          <p:spPr>
            <a:xfrm>
              <a:off x="1173318" y="1160061"/>
              <a:ext cx="140936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www.myzeneration.com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F8D8163-65DE-4813-87CC-1410A61CDA54}"/>
              </a:ext>
            </a:extLst>
          </p:cNvPr>
          <p:cNvSpPr txBox="1"/>
          <p:nvPr/>
        </p:nvSpPr>
        <p:spPr>
          <a:xfrm>
            <a:off x="2518637" y="2248375"/>
            <a:ext cx="3801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4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삶의 만족도를 높이는 방법</a:t>
            </a:r>
            <a:endParaRPr lang="ko-KR" altLang="en-US" sz="1400" kern="1200" dirty="0">
              <a:solidFill>
                <a:srgbClr val="0D66DD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388257" y="2741338"/>
            <a:ext cx="4631078" cy="2510823"/>
            <a:chOff x="2104061" y="4112606"/>
            <a:chExt cx="4631078" cy="2510823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2104061" y="4112606"/>
              <a:ext cx="4631078" cy="251082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317500" sx="95000" sy="95000" algn="ctr" rotWithShape="0">
                <a:schemeClr val="bg2">
                  <a:lumMod val="1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2582677" y="4289691"/>
              <a:ext cx="3289375" cy="227405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2582678" y="4668786"/>
              <a:ext cx="2770372" cy="227405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2582678" y="5047881"/>
              <a:ext cx="1584510" cy="227405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2582677" y="5426976"/>
              <a:ext cx="2227447" cy="227405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2582678" y="5806071"/>
              <a:ext cx="1941697" cy="227405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2582678" y="6185166"/>
              <a:ext cx="579622" cy="227405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F8D8163-65DE-4813-87CC-1410A61CDA54}"/>
                </a:ext>
              </a:extLst>
            </p:cNvPr>
            <p:cNvSpPr txBox="1"/>
            <p:nvPr/>
          </p:nvSpPr>
          <p:spPr>
            <a:xfrm>
              <a:off x="2599821" y="4303291"/>
              <a:ext cx="187833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defTabSz="914400" rtl="0" eaLnBrk="1" latinLnBrk="1" hangingPunct="1"/>
              <a:r>
                <a:rPr lang="ko-KR" altLang="en-US" sz="800" dirty="0" smtClean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사회적 관계</a:t>
              </a:r>
              <a:endParaRPr lang="ko-KR" altLang="en-US" sz="8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F8D8163-65DE-4813-87CC-1410A61CDA54}"/>
                </a:ext>
              </a:extLst>
            </p:cNvPr>
            <p:cNvSpPr txBox="1"/>
            <p:nvPr/>
          </p:nvSpPr>
          <p:spPr>
            <a:xfrm>
              <a:off x="2599821" y="4684291"/>
              <a:ext cx="187833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defTabSz="914400" rtl="0" eaLnBrk="1" latinLnBrk="1" hangingPunct="1"/>
              <a:r>
                <a:rPr lang="ko-KR" altLang="en-US" sz="800" dirty="0" smtClean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경제적 안정성</a:t>
              </a:r>
              <a:endParaRPr lang="ko-KR" altLang="en-US" sz="8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F8D8163-65DE-4813-87CC-1410A61CDA54}"/>
                </a:ext>
              </a:extLst>
            </p:cNvPr>
            <p:cNvSpPr txBox="1"/>
            <p:nvPr/>
          </p:nvSpPr>
          <p:spPr>
            <a:xfrm>
              <a:off x="2599821" y="5057671"/>
              <a:ext cx="187833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800" dirty="0" smtClean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신체적 </a:t>
              </a:r>
              <a:r>
                <a:rPr lang="ko-KR" altLang="en-US" sz="8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활동</a:t>
              </a:r>
            </a:p>
            <a:p>
              <a:pPr marL="0" defTabSz="914400" rtl="0" eaLnBrk="1" latinLnBrk="1" hangingPunct="1"/>
              <a:endParaRPr lang="ko-KR" altLang="en-US" sz="8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F8D8163-65DE-4813-87CC-1410A61CDA54}"/>
                </a:ext>
              </a:extLst>
            </p:cNvPr>
            <p:cNvSpPr txBox="1"/>
            <p:nvPr/>
          </p:nvSpPr>
          <p:spPr>
            <a:xfrm>
              <a:off x="2599821" y="5438671"/>
              <a:ext cx="187833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8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자기계발 활동</a:t>
              </a:r>
              <a:endParaRPr lang="ko-KR" altLang="en-US" sz="8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F8D8163-65DE-4813-87CC-1410A61CDA54}"/>
                </a:ext>
              </a:extLst>
            </p:cNvPr>
            <p:cNvSpPr txBox="1"/>
            <p:nvPr/>
          </p:nvSpPr>
          <p:spPr>
            <a:xfrm>
              <a:off x="2599821" y="5827291"/>
              <a:ext cx="187833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defTabSz="914400" rtl="0" eaLnBrk="1" latinLnBrk="1" hangingPunct="1"/>
              <a:r>
                <a:rPr lang="ko-KR" altLang="en-US" sz="800" dirty="0" smtClean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가족관계</a:t>
              </a:r>
              <a:endParaRPr lang="ko-KR" altLang="en-US" sz="8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F8D8163-65DE-4813-87CC-1410A61CDA54}"/>
                </a:ext>
              </a:extLst>
            </p:cNvPr>
            <p:cNvSpPr txBox="1"/>
            <p:nvPr/>
          </p:nvSpPr>
          <p:spPr>
            <a:xfrm>
              <a:off x="2599821" y="6200671"/>
              <a:ext cx="187833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defTabSz="914400" rtl="0" eaLnBrk="1" latinLnBrk="1" hangingPunct="1"/>
              <a:r>
                <a:rPr lang="ko-KR" altLang="en-US" sz="800" dirty="0" smtClean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여가 활동</a:t>
              </a:r>
              <a:endParaRPr lang="ko-KR" altLang="en-US" sz="8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F8D8163-65DE-4813-87CC-1410A61CDA54}"/>
                </a:ext>
              </a:extLst>
            </p:cNvPr>
            <p:cNvSpPr txBox="1"/>
            <p:nvPr/>
          </p:nvSpPr>
          <p:spPr>
            <a:xfrm>
              <a:off x="5859142" y="4326151"/>
              <a:ext cx="424850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defTabSz="914400" rtl="0" eaLnBrk="1" latinLnBrk="1" hangingPunct="1"/>
              <a:r>
                <a:rPr lang="en-US" altLang="ko-KR" sz="700" dirty="0" smtClean="0">
                  <a:solidFill>
                    <a:schemeClr val="bg2">
                      <a:lumMod val="50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30%</a:t>
              </a:r>
              <a:endParaRPr lang="ko-KR" altLang="en-US" sz="700" kern="1200" dirty="0">
                <a:solidFill>
                  <a:schemeClr val="bg2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F8D8163-65DE-4813-87CC-1410A61CDA54}"/>
                </a:ext>
              </a:extLst>
            </p:cNvPr>
            <p:cNvSpPr txBox="1"/>
            <p:nvPr/>
          </p:nvSpPr>
          <p:spPr>
            <a:xfrm>
              <a:off x="5340982" y="4684291"/>
              <a:ext cx="424850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defTabSz="914400" rtl="0" eaLnBrk="1" latinLnBrk="1" hangingPunct="1"/>
              <a:r>
                <a:rPr lang="en-US" altLang="ko-KR" sz="700" dirty="0" smtClean="0">
                  <a:solidFill>
                    <a:schemeClr val="bg2">
                      <a:lumMod val="50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22%</a:t>
              </a:r>
              <a:endParaRPr lang="ko-KR" altLang="en-US" sz="700" kern="1200" dirty="0">
                <a:solidFill>
                  <a:schemeClr val="bg2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F8D8163-65DE-4813-87CC-1410A61CDA54}"/>
                </a:ext>
              </a:extLst>
            </p:cNvPr>
            <p:cNvSpPr txBox="1"/>
            <p:nvPr/>
          </p:nvSpPr>
          <p:spPr>
            <a:xfrm>
              <a:off x="4144642" y="5065291"/>
              <a:ext cx="424850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defTabSz="914400" rtl="0" eaLnBrk="1" latinLnBrk="1" hangingPunct="1"/>
              <a:r>
                <a:rPr lang="en-US" altLang="ko-KR" sz="700" dirty="0" smtClean="0">
                  <a:solidFill>
                    <a:schemeClr val="bg2">
                      <a:lumMod val="50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8%</a:t>
              </a:r>
              <a:endParaRPr lang="ko-KR" altLang="en-US" sz="700" kern="1200" dirty="0">
                <a:solidFill>
                  <a:schemeClr val="bg2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F8D8163-65DE-4813-87CC-1410A61CDA54}"/>
                </a:ext>
              </a:extLst>
            </p:cNvPr>
            <p:cNvSpPr txBox="1"/>
            <p:nvPr/>
          </p:nvSpPr>
          <p:spPr>
            <a:xfrm>
              <a:off x="4784722" y="5446291"/>
              <a:ext cx="424850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defTabSz="914400" rtl="0" eaLnBrk="1" latinLnBrk="1" hangingPunct="1"/>
              <a:r>
                <a:rPr lang="en-US" altLang="ko-KR" sz="700" dirty="0" smtClean="0">
                  <a:solidFill>
                    <a:schemeClr val="bg2">
                      <a:lumMod val="50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15%</a:t>
              </a:r>
              <a:endParaRPr lang="ko-KR" altLang="en-US" sz="700" kern="1200" dirty="0">
                <a:solidFill>
                  <a:schemeClr val="bg2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F8D8163-65DE-4813-87CC-1410A61CDA54}"/>
                </a:ext>
              </a:extLst>
            </p:cNvPr>
            <p:cNvSpPr txBox="1"/>
            <p:nvPr/>
          </p:nvSpPr>
          <p:spPr>
            <a:xfrm>
              <a:off x="4502782" y="5819671"/>
              <a:ext cx="424850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defTabSz="914400" rtl="0" eaLnBrk="1" latinLnBrk="1" hangingPunct="1"/>
              <a:r>
                <a:rPr lang="en-US" altLang="ko-KR" sz="700" dirty="0" smtClean="0">
                  <a:solidFill>
                    <a:schemeClr val="bg2">
                      <a:lumMod val="50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11%</a:t>
              </a:r>
              <a:endParaRPr lang="ko-KR" altLang="en-US" sz="700" kern="1200" dirty="0">
                <a:solidFill>
                  <a:schemeClr val="bg2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F8D8163-65DE-4813-87CC-1410A61CDA54}"/>
                </a:ext>
              </a:extLst>
            </p:cNvPr>
            <p:cNvSpPr txBox="1"/>
            <p:nvPr/>
          </p:nvSpPr>
          <p:spPr>
            <a:xfrm>
              <a:off x="3131182" y="6208291"/>
              <a:ext cx="424850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defTabSz="914400" rtl="0" eaLnBrk="1" latinLnBrk="1" hangingPunct="1"/>
              <a:r>
                <a:rPr lang="en-US" altLang="ko-KR" sz="700" dirty="0" smtClean="0">
                  <a:solidFill>
                    <a:schemeClr val="bg2">
                      <a:lumMod val="50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2%</a:t>
              </a:r>
              <a:endParaRPr lang="ko-KR" altLang="en-US" sz="700" kern="1200" dirty="0">
                <a:solidFill>
                  <a:schemeClr val="bg2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79" name="타원 78">
            <a:extLst>
              <a:ext uri="{FF2B5EF4-FFF2-40B4-BE49-F238E27FC236}">
                <a16:creationId xmlns:a16="http://schemas.microsoft.com/office/drawing/2014/main" id="{90C30377-9C86-40E7-B1F2-7EC9D631FE10}"/>
              </a:ext>
            </a:extLst>
          </p:cNvPr>
          <p:cNvSpPr/>
          <p:nvPr/>
        </p:nvSpPr>
        <p:spPr>
          <a:xfrm>
            <a:off x="2372630" y="262688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F8D8163-65DE-4813-87CC-1410A61CDA54}"/>
              </a:ext>
            </a:extLst>
          </p:cNvPr>
          <p:cNvSpPr txBox="1"/>
          <p:nvPr/>
        </p:nvSpPr>
        <p:spPr>
          <a:xfrm>
            <a:off x="1123950" y="6227588"/>
            <a:ext cx="659130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홍길동 님의 항목별 점수와 </a:t>
            </a:r>
            <a:endParaRPr lang="en-US" altLang="ko-KR" sz="1100" dirty="0" smtClean="0"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0" algn="ctr" defTabSz="914400" rtl="0" eaLnBrk="1" latinLnBrk="1" hangingPunct="1"/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각 항목이 삶의 만족도에 미치는 영향력을 분석한 결과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다음과 같은 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항목들을 </a:t>
            </a:r>
            <a:r>
              <a:rPr lang="ko-KR" altLang="en-US" sz="11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만족도 향상을 위한 개선 방안으로 추천</a:t>
            </a:r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드립니다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1828800" y="5408772"/>
            <a:ext cx="5181600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3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13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위</a:t>
            </a:r>
            <a:r>
              <a:rPr lang="en-US" altLang="ko-KR" sz="13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13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사회적 관계</a:t>
            </a:r>
            <a:endParaRPr lang="en-US" altLang="ko-KR" sz="1300" dirty="0" smtClean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3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13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위</a:t>
            </a:r>
            <a:r>
              <a:rPr lang="en-US" altLang="ko-KR" sz="13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13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경제적 안정성</a:t>
            </a:r>
            <a:endParaRPr lang="en-US" altLang="ko-KR" sz="1300" dirty="0" smtClean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3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13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위</a:t>
            </a:r>
            <a:r>
              <a:rPr lang="en-US" altLang="ko-KR" sz="13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13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신체적 </a:t>
            </a:r>
            <a:r>
              <a:rPr lang="ko-KR" altLang="en-US" sz="13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활동</a:t>
            </a:r>
            <a:endParaRPr lang="en-US" altLang="ko-KR" sz="13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90C30377-9C86-40E7-B1F2-7EC9D631FE10}"/>
              </a:ext>
            </a:extLst>
          </p:cNvPr>
          <p:cNvSpPr/>
          <p:nvPr/>
        </p:nvSpPr>
        <p:spPr>
          <a:xfrm>
            <a:off x="5153292" y="540124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90C30377-9C86-40E7-B1F2-7EC9D631FE10}"/>
              </a:ext>
            </a:extLst>
          </p:cNvPr>
          <p:cNvSpPr/>
          <p:nvPr/>
        </p:nvSpPr>
        <p:spPr>
          <a:xfrm>
            <a:off x="3399307" y="6081503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C5917E0-9189-44AA-B4B8-DA8ECCEB3F9B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smtClean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문의게시판</a:t>
            </a:r>
            <a:endParaRPr lang="ko-KR" altLang="en-US" sz="1050" dirty="0">
              <a:solidFill>
                <a:schemeClr val="bg2">
                  <a:lumMod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116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2E79772E-C7A1-40AC-91D0-2D863A3AC005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880992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비교분석 </a:t>
                      </a:r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페이지 </a:t>
                      </a:r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- 1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9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비교분석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834744"/>
              </p:ext>
            </p:extLst>
          </p:nvPr>
        </p:nvGraphicFramePr>
        <p:xfrm>
          <a:off x="8840764" y="711200"/>
          <a:ext cx="3287735" cy="57510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00000"/>
                        </a:lnSpc>
                      </a:pP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6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개의 선택사항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중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개의 항목만 선택 가능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-228600" algn="l" defTabSz="914400" rtl="0" eaLnBrk="1" latinLnBrk="1" hangingPunct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성별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남성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여성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</a:p>
                    <a:p>
                      <a:pPr marL="0" indent="-228600" algn="l" defTabSz="914400" rtl="0" eaLnBrk="1" latinLnBrk="1" hangingPunct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연령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20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대초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중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후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, 30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대초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중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후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</a:p>
                    <a:p>
                      <a:pPr marL="0" indent="-228600" algn="l" defTabSz="914400" rtl="0" eaLnBrk="1" latinLnBrk="1" hangingPunct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학력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중학교 졸업 이하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고등학교 졸업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전문대학 졸업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/4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년제 대학 졸업 이상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-228600" algn="l" defTabSz="914400" rtl="0" eaLnBrk="1" latinLnBrk="1" hangingPunct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거주지역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수도권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강원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충청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호남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영남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제주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</a:p>
                    <a:p>
                      <a:pPr marL="0" indent="-228600" algn="l" defTabSz="914400" rtl="0" eaLnBrk="1" latinLnBrk="1" hangingPunct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취업여부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취업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미취업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</a:p>
                    <a:p>
                      <a:pPr marL="0" indent="-228600" algn="l" defTabSz="914400" rtl="0" eaLnBrk="1" latinLnBrk="1" hangingPunct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삶의 만족도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900" kern="1200" dirty="0" smtClean="0">
                          <a:solidFill>
                            <a:srgbClr val="C00000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항목 클릭 시 바로 그래프 노출</a:t>
                      </a:r>
                      <a:endParaRPr lang="en-US" altLang="ko-KR" sz="900" kern="1200" dirty="0" smtClean="0">
                        <a:solidFill>
                          <a:srgbClr val="C00000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조회 버튼 클릭 시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선택한 항목을 기준으로 비교 분석 그래프 노출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8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항목을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그래프로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출력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-228600" algn="l" defTabSz="914400" rtl="0" eaLnBrk="1" latinLnBrk="1" hangingPunct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삶의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만족도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-228600" algn="l" defTabSz="914400" rtl="0" eaLnBrk="1" latinLnBrk="1" hangingPunct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여가생활 만족도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-228600" algn="l" defTabSz="914400" rtl="0" eaLnBrk="1" latinLnBrk="1" hangingPunct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직무만족도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-228600" algn="l" defTabSz="914400" rtl="0" eaLnBrk="1" latinLnBrk="1" hangingPunct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취업률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-228600" algn="l" defTabSz="914400" rtl="0" eaLnBrk="1" latinLnBrk="1" hangingPunct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고용형태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정규직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비정규직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</a:p>
                    <a:p>
                      <a:pPr marL="0" indent="-228600" algn="l" defTabSz="914400" rtl="0" eaLnBrk="1" latinLnBrk="1" hangingPunct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월평균 임금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-228600" algn="l" defTabSz="914400" rtl="0" eaLnBrk="1" latinLnBrk="1" hangingPunct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주 평균 근로시간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-228600" algn="l" defTabSz="914400" rtl="0" eaLnBrk="1" latinLnBrk="1" hangingPunct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9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혼인율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-228600" algn="l" defTabSz="914400" rtl="0" eaLnBrk="1" latinLnBrk="1" hangingPunct="1">
                        <a:lnSpc>
                          <a:spcPct val="150000"/>
                        </a:lnSpc>
                        <a:buAutoNum type="arabicParenR"/>
                      </a:pP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삶의 만족도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171450" indent="-171450" algn="l" defTabSz="914400" rtl="0" eaLnBrk="1" latinLnBrk="1" hangingPunct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Line</a:t>
                      </a: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그래프</a:t>
                      </a:r>
                      <a:endParaRPr lang="en-US" altLang="ko-KR" sz="900" kern="12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171450" indent="-171450" algn="l" defTabSz="914400" rtl="0" eaLnBrk="1" latinLnBrk="1" hangingPunct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900" kern="1200" baseline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기준별</a:t>
                      </a:r>
                      <a:r>
                        <a:rPr lang="ko-KR" altLang="en-US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비중이 높은 항목과 수치 출력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각 항목마다 비교 결과를 수치화해서 문자로 출력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508409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4232D5FD-B95F-472E-A0CF-E83A0E2F6E61}"/>
              </a:ext>
            </a:extLst>
          </p:cNvPr>
          <p:cNvSpPr/>
          <p:nvPr/>
        </p:nvSpPr>
        <p:spPr>
          <a:xfrm>
            <a:off x="8660975" y="2236194"/>
            <a:ext cx="89256" cy="3184886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0D38F7A5-A0F7-4E8D-8EBA-CD5FDAD63698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900AF09D-AD36-4FA2-979B-BFFF495637D9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134" name="그림 133">
              <a:extLst>
                <a:ext uri="{FF2B5EF4-FFF2-40B4-BE49-F238E27FC236}">
                  <a16:creationId xmlns:a16="http://schemas.microsoft.com/office/drawing/2014/main" id="{85485096-1E05-498B-BB79-972A2736E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1167E88F-7E49-44DE-8E92-6E7EA89C1456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000665" y="2651150"/>
            <a:ext cx="7060108" cy="3071477"/>
            <a:chOff x="2061625" y="2925470"/>
            <a:chExt cx="7060108" cy="3071477"/>
          </a:xfrm>
        </p:grpSpPr>
        <p:sp>
          <p:nvSpPr>
            <p:cNvPr id="157" name="직사각형 156"/>
            <p:cNvSpPr/>
            <p:nvPr/>
          </p:nvSpPr>
          <p:spPr>
            <a:xfrm>
              <a:off x="2136391" y="3010004"/>
              <a:ext cx="6256136" cy="27538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15050979-53A4-4523-ABEB-B71A401DF8E5}"/>
                </a:ext>
              </a:extLst>
            </p:cNvPr>
            <p:cNvSpPr txBox="1"/>
            <p:nvPr/>
          </p:nvSpPr>
          <p:spPr>
            <a:xfrm>
              <a:off x="6440822" y="3972128"/>
              <a:ext cx="268091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1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남성</a:t>
              </a:r>
              <a:r>
                <a:rPr lang="en-US" altLang="ko-KR" sz="11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en-US" altLang="ko-KR" sz="11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: </a:t>
              </a:r>
              <a:r>
                <a:rPr lang="ko-KR" altLang="en-US" sz="1200" dirty="0" smtClean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보통</a:t>
              </a:r>
              <a:r>
                <a:rPr lang="ko-KR" altLang="en-US" sz="11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en-US" altLang="ko-KR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33</a:t>
              </a:r>
              <a:r>
                <a:rPr lang="en-US" altLang="ko-KR" sz="9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%</a:t>
              </a:r>
              <a:endParaRPr lang="en-US" altLang="ko-KR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15050979-53A4-4523-ABEB-B71A401DF8E5}"/>
                </a:ext>
              </a:extLst>
            </p:cNvPr>
            <p:cNvSpPr txBox="1"/>
            <p:nvPr/>
          </p:nvSpPr>
          <p:spPr>
            <a:xfrm>
              <a:off x="6413837" y="4424018"/>
              <a:ext cx="24332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1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여성</a:t>
              </a:r>
              <a:r>
                <a:rPr lang="en-US" altLang="ko-KR" sz="11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en-US" altLang="ko-KR" sz="11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: </a:t>
              </a:r>
              <a:r>
                <a:rPr lang="ko-KR" altLang="en-US" sz="1200" dirty="0" smtClean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보통</a:t>
              </a:r>
              <a:r>
                <a:rPr lang="ko-KR" altLang="en-US" sz="11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en-US" altLang="ko-KR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42</a:t>
              </a:r>
              <a:r>
                <a:rPr lang="en-US" altLang="ko-KR" sz="9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%</a:t>
              </a:r>
              <a:endParaRPr lang="en-US" altLang="ko-KR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82AAFED9-B25B-80FE-0243-9B9B3A6644A2}"/>
                </a:ext>
              </a:extLst>
            </p:cNvPr>
            <p:cNvSpPr txBox="1"/>
            <p:nvPr/>
          </p:nvSpPr>
          <p:spPr>
            <a:xfrm>
              <a:off x="2215424" y="5719948"/>
              <a:ext cx="58001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7111939" y="5563801"/>
              <a:ext cx="1376178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7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※ </a:t>
              </a:r>
              <a:r>
                <a:rPr lang="ko-KR" altLang="en-US" sz="7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해당 데이터는 예시입니다</a:t>
              </a:r>
              <a:r>
                <a:rPr lang="en-US" altLang="ko-KR" sz="7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en-US" altLang="ko-KR" sz="700" dirty="0">
                <a:solidFill>
                  <a:schemeClr val="bg2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2393079" y="3045516"/>
              <a:ext cx="6098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단위 </a:t>
              </a:r>
              <a:r>
                <a:rPr lang="en-US" altLang="ko-KR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%</a:t>
              </a:r>
              <a:endParaRPr lang="en-US" altLang="ko-KR" sz="600" dirty="0">
                <a:solidFill>
                  <a:schemeClr val="bg2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CA01C018-935F-4CDA-BE75-F7D1B4853B3F}"/>
                </a:ext>
              </a:extLst>
            </p:cNvPr>
            <p:cNvSpPr/>
            <p:nvPr/>
          </p:nvSpPr>
          <p:spPr>
            <a:xfrm>
              <a:off x="2061625" y="2925470"/>
              <a:ext cx="243298" cy="24329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ABCA9687-AEF0-4401-9C67-F669F4238B19}"/>
              </a:ext>
            </a:extLst>
          </p:cNvPr>
          <p:cNvSpPr/>
          <p:nvPr/>
        </p:nvSpPr>
        <p:spPr>
          <a:xfrm>
            <a:off x="74111" y="2112906"/>
            <a:ext cx="1588921" cy="46726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50" dirty="0">
              <a:solidFill>
                <a:srgbClr val="186DDF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664358" y="2106473"/>
            <a:ext cx="126000" cy="4681676"/>
            <a:chOff x="1641498" y="2106473"/>
            <a:chExt cx="126000" cy="4681676"/>
          </a:xfrm>
        </p:grpSpPr>
        <p:cxnSp>
          <p:nvCxnSpPr>
            <p:cNvPr id="163" name="직선 연결선 162">
              <a:extLst>
                <a:ext uri="{FF2B5EF4-FFF2-40B4-BE49-F238E27FC236}">
                  <a16:creationId xmlns:a16="http://schemas.microsoft.com/office/drawing/2014/main" id="{E7B0A313-D507-427C-BE5F-3F67BDE3EB82}"/>
                </a:ext>
              </a:extLst>
            </p:cNvPr>
            <p:cNvCxnSpPr>
              <a:cxnSpLocks/>
            </p:cNvCxnSpPr>
            <p:nvPr/>
          </p:nvCxnSpPr>
          <p:spPr>
            <a:xfrm>
              <a:off x="1641498" y="2106473"/>
              <a:ext cx="0" cy="467205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E0C42DD0-2B0C-4AE1-B351-DE8D51476A24}"/>
                </a:ext>
              </a:extLst>
            </p:cNvPr>
            <p:cNvSpPr/>
            <p:nvPr/>
          </p:nvSpPr>
          <p:spPr>
            <a:xfrm>
              <a:off x="1641498" y="2114143"/>
              <a:ext cx="126000" cy="4674006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50"/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BDD2345D-DDBA-4011-9A76-BC8776A70FE0}"/>
                </a:ext>
              </a:extLst>
            </p:cNvPr>
            <p:cNvSpPr/>
            <p:nvPr/>
          </p:nvSpPr>
          <p:spPr>
            <a:xfrm>
              <a:off x="1660394" y="2229672"/>
              <a:ext cx="89256" cy="3013754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50" dirty="0"/>
            </a:p>
          </p:txBody>
        </p:sp>
        <p:sp>
          <p:nvSpPr>
            <p:cNvPr id="166" name="이등변 삼각형 165">
              <a:extLst>
                <a:ext uri="{FF2B5EF4-FFF2-40B4-BE49-F238E27FC236}">
                  <a16:creationId xmlns:a16="http://schemas.microsoft.com/office/drawing/2014/main" id="{CDBD9778-6225-4FDC-80D5-A73FC827C781}"/>
                </a:ext>
              </a:extLst>
            </p:cNvPr>
            <p:cNvSpPr/>
            <p:nvPr/>
          </p:nvSpPr>
          <p:spPr>
            <a:xfrm>
              <a:off x="1674351" y="2148467"/>
              <a:ext cx="60295" cy="40580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50"/>
            </a:p>
          </p:txBody>
        </p:sp>
        <p:sp>
          <p:nvSpPr>
            <p:cNvPr id="167" name="이등변 삼각형 166">
              <a:extLst>
                <a:ext uri="{FF2B5EF4-FFF2-40B4-BE49-F238E27FC236}">
                  <a16:creationId xmlns:a16="http://schemas.microsoft.com/office/drawing/2014/main" id="{0A8343D3-CA2E-464C-8A05-8B5D242B6603}"/>
                </a:ext>
              </a:extLst>
            </p:cNvPr>
            <p:cNvSpPr/>
            <p:nvPr/>
          </p:nvSpPr>
          <p:spPr>
            <a:xfrm rot="10800000">
              <a:off x="1674351" y="6697329"/>
              <a:ext cx="60295" cy="40580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cxnSp>
        <p:nvCxnSpPr>
          <p:cNvPr id="210" name="직선 연결선 209">
            <a:extLst>
              <a:ext uri="{FF2B5EF4-FFF2-40B4-BE49-F238E27FC236}">
                <a16:creationId xmlns:a16="http://schemas.microsoft.com/office/drawing/2014/main" id="{1E360A60-D622-4C66-A798-6554615C15ED}"/>
              </a:ext>
            </a:extLst>
          </p:cNvPr>
          <p:cNvCxnSpPr>
            <a:cxnSpLocks/>
          </p:cNvCxnSpPr>
          <p:nvPr/>
        </p:nvCxnSpPr>
        <p:spPr>
          <a:xfrm>
            <a:off x="63500" y="2721087"/>
            <a:ext cx="157799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209F6526-F9B3-4F61-B4AD-3E293B5BBD78}"/>
              </a:ext>
            </a:extLst>
          </p:cNvPr>
          <p:cNvSpPr/>
          <p:nvPr/>
        </p:nvSpPr>
        <p:spPr>
          <a:xfrm>
            <a:off x="110833" y="2265954"/>
            <a:ext cx="1534527" cy="349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 하고자 하는 항목을</a:t>
            </a:r>
            <a:endParaRPr lang="en-US" altLang="ko-KR" sz="800" dirty="0" smtClean="0">
              <a:solidFill>
                <a:schemeClr val="tx1">
                  <a:lumMod val="95000"/>
                  <a:lumOff val="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선택해 주세요</a:t>
            </a:r>
            <a:endParaRPr lang="en-US" altLang="ko-KR" sz="800" dirty="0">
              <a:solidFill>
                <a:schemeClr val="tx1">
                  <a:lumMod val="95000"/>
                  <a:lumOff val="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09144" y="2822149"/>
            <a:ext cx="1534527" cy="2054397"/>
            <a:chOff x="109144" y="2793574"/>
            <a:chExt cx="1534527" cy="2054397"/>
          </a:xfrm>
        </p:grpSpPr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09144" y="3213458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연령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09144" y="3577621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학력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09144" y="3941784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거주지역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24" name="직사각형 223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09144" y="4300584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취업여부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32" name="직사각형 231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09144" y="4664747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삶의 만족도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239894" y="2793574"/>
              <a:ext cx="1273026" cy="291450"/>
            </a:xfrm>
            <a:prstGeom prst="roundRect">
              <a:avLst/>
            </a:prstGeom>
            <a:solidFill>
              <a:srgbClr val="E6ED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09144" y="2856915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rgbClr val="000D26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성별</a:t>
              </a:r>
              <a:endParaRPr lang="en-US" altLang="ko-KR" sz="1100" dirty="0">
                <a:solidFill>
                  <a:srgbClr val="000D26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276" name="직사각형 275">
            <a:extLst>
              <a:ext uri="{FF2B5EF4-FFF2-40B4-BE49-F238E27FC236}">
                <a16:creationId xmlns:a16="http://schemas.microsoft.com/office/drawing/2014/main" id="{209F6526-F9B3-4F61-B4AD-3E293B5BBD78}"/>
              </a:ext>
            </a:extLst>
          </p:cNvPr>
          <p:cNvSpPr/>
          <p:nvPr/>
        </p:nvSpPr>
        <p:spPr>
          <a:xfrm>
            <a:off x="96666" y="6425313"/>
            <a:ext cx="1534527" cy="183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조회</a:t>
            </a:r>
            <a:endParaRPr lang="en-US" altLang="ko-KR" sz="10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80735FDC-25FF-499C-A11D-D678E1CF5949}"/>
              </a:ext>
            </a:extLst>
          </p:cNvPr>
          <p:cNvSpPr/>
          <p:nvPr/>
        </p:nvSpPr>
        <p:spPr>
          <a:xfrm>
            <a:off x="1295061" y="2737213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79307" y="1414531"/>
            <a:ext cx="8688770" cy="698371"/>
            <a:chOff x="79307" y="1414531"/>
            <a:chExt cx="8688770" cy="698371"/>
          </a:xfrm>
        </p:grpSpPr>
        <p:sp>
          <p:nvSpPr>
            <p:cNvPr id="284" name="직사각형 283">
              <a:extLst>
                <a:ext uri="{FF2B5EF4-FFF2-40B4-BE49-F238E27FC236}">
                  <a16:creationId xmlns:a16="http://schemas.microsoft.com/office/drawing/2014/main" id="{FBDA9FE0-02EC-420E-9DC2-6AAE37CBC30B}"/>
                </a:ext>
              </a:extLst>
            </p:cNvPr>
            <p:cNvSpPr/>
            <p:nvPr/>
          </p:nvSpPr>
          <p:spPr>
            <a:xfrm rot="10800000">
              <a:off x="79307" y="1414531"/>
              <a:ext cx="8688770" cy="6983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5" name="그림 284" descr="폰트, 그래픽, 블랙, 스크린샷이(가) 표시된 사진&#10;&#10;자동 생성된 설명">
              <a:extLst>
                <a:ext uri="{FF2B5EF4-FFF2-40B4-BE49-F238E27FC236}">
                  <a16:creationId xmlns:a16="http://schemas.microsoft.com/office/drawing/2014/main" id="{0E3EE5B5-98F7-4172-BD9B-634FF906B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875" y="1538276"/>
              <a:ext cx="1424243" cy="474055"/>
            </a:xfrm>
            <a:prstGeom prst="rect">
              <a:avLst/>
            </a:prstGeom>
          </p:spPr>
        </p:pic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0C5548CC-80C0-4D8F-8266-668B66471396}"/>
                </a:ext>
              </a:extLst>
            </p:cNvPr>
            <p:cNvSpPr txBox="1"/>
            <p:nvPr/>
          </p:nvSpPr>
          <p:spPr>
            <a:xfrm>
              <a:off x="4256223" y="1638220"/>
              <a:ext cx="16158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MZ </a:t>
              </a:r>
              <a:r>
                <a:rPr lang="ko-KR" altLang="en-US" sz="105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비교 분석</a:t>
              </a: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30655AAF-4D07-4FFE-BC2F-E58BACC5063D}"/>
                </a:ext>
              </a:extLst>
            </p:cNvPr>
            <p:cNvSpPr txBox="1"/>
            <p:nvPr/>
          </p:nvSpPr>
          <p:spPr>
            <a:xfrm>
              <a:off x="2192105" y="1638220"/>
              <a:ext cx="20566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나의 만족도 알아보기</a:t>
              </a:r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A68BFE4F-7C30-481D-89AA-4D68A2FECF1B}"/>
                </a:ext>
              </a:extLst>
            </p:cNvPr>
            <p:cNvSpPr txBox="1"/>
            <p:nvPr/>
          </p:nvSpPr>
          <p:spPr>
            <a:xfrm>
              <a:off x="7183496" y="1610861"/>
              <a:ext cx="148601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로그인  마이페이지  회원가입</a:t>
              </a:r>
            </a:p>
          </p:txBody>
        </p:sp>
      </p:grpSp>
      <p:sp>
        <p:nvSpPr>
          <p:cNvPr id="204" name="타원 203">
            <a:extLst>
              <a:ext uri="{FF2B5EF4-FFF2-40B4-BE49-F238E27FC236}">
                <a16:creationId xmlns:a16="http://schemas.microsoft.com/office/drawing/2014/main" id="{5DE0CE89-D6FD-47A4-86B0-C3E6D72F6F5A}"/>
              </a:ext>
            </a:extLst>
          </p:cNvPr>
          <p:cNvSpPr/>
          <p:nvPr/>
        </p:nvSpPr>
        <p:spPr>
          <a:xfrm>
            <a:off x="79308" y="2059119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E9BC7CB-4CCD-4841-B838-46356D10FFEF}"/>
              </a:ext>
            </a:extLst>
          </p:cNvPr>
          <p:cNvSpPr txBox="1"/>
          <p:nvPr/>
        </p:nvSpPr>
        <p:spPr>
          <a:xfrm>
            <a:off x="2075431" y="2336385"/>
            <a:ext cx="15155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삶의 만족도</a:t>
            </a:r>
            <a:endParaRPr lang="en-US" altLang="ko-KR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82703" y="3110465"/>
            <a:ext cx="4099269" cy="2086235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DC5917E0-9189-44AA-B4B8-DA8ECCEB3F9B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smtClean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문의게시판</a:t>
            </a:r>
            <a:endParaRPr lang="ko-KR" altLang="en-US" sz="1050" dirty="0">
              <a:solidFill>
                <a:schemeClr val="bg2">
                  <a:lumMod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507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그룹 93"/>
          <p:cNvGrpSpPr/>
          <p:nvPr/>
        </p:nvGrpSpPr>
        <p:grpSpPr>
          <a:xfrm>
            <a:off x="63500" y="1768200"/>
            <a:ext cx="1726858" cy="5019949"/>
            <a:chOff x="63500" y="1768200"/>
            <a:chExt cx="1726858" cy="5019949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ABCA9687-AEF0-4401-9C67-F669F4238B19}"/>
                </a:ext>
              </a:extLst>
            </p:cNvPr>
            <p:cNvSpPr/>
            <p:nvPr/>
          </p:nvSpPr>
          <p:spPr>
            <a:xfrm>
              <a:off x="74111" y="1768200"/>
              <a:ext cx="1588921" cy="46726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50" dirty="0">
                <a:solidFill>
                  <a:srgbClr val="186DDF"/>
                </a:solidFill>
              </a:endParaRPr>
            </a:p>
          </p:txBody>
        </p:sp>
        <p:grpSp>
          <p:nvGrpSpPr>
            <p:cNvPr id="96" name="그룹 95"/>
            <p:cNvGrpSpPr/>
            <p:nvPr/>
          </p:nvGrpSpPr>
          <p:grpSpPr>
            <a:xfrm>
              <a:off x="1664358" y="2106473"/>
              <a:ext cx="126000" cy="4681676"/>
              <a:chOff x="1641498" y="2106473"/>
              <a:chExt cx="126000" cy="4681676"/>
            </a:xfrm>
          </p:grpSpPr>
          <p:cxnSp>
            <p:nvCxnSpPr>
              <p:cNvPr id="108" name="직선 연결선 107">
                <a:extLst>
                  <a:ext uri="{FF2B5EF4-FFF2-40B4-BE49-F238E27FC236}">
                    <a16:creationId xmlns:a16="http://schemas.microsoft.com/office/drawing/2014/main" id="{E7B0A313-D507-427C-BE5F-3F67BDE3EB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1498" y="2106473"/>
                <a:ext cx="0" cy="467205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E0C42DD0-2B0C-4AE1-B351-DE8D51476A24}"/>
                  </a:ext>
                </a:extLst>
              </p:cNvPr>
              <p:cNvSpPr/>
              <p:nvPr/>
            </p:nvSpPr>
            <p:spPr>
              <a:xfrm>
                <a:off x="1641498" y="2114143"/>
                <a:ext cx="126000" cy="4674006"/>
              </a:xfrm>
              <a:prstGeom prst="rect">
                <a:avLst/>
              </a:prstGeom>
              <a:solidFill>
                <a:srgbClr val="F1F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50"/>
              </a:p>
            </p:txBody>
          </p:sp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BDD2345D-DDBA-4011-9A76-BC8776A70FE0}"/>
                  </a:ext>
                </a:extLst>
              </p:cNvPr>
              <p:cNvSpPr/>
              <p:nvPr/>
            </p:nvSpPr>
            <p:spPr>
              <a:xfrm>
                <a:off x="1660394" y="2229672"/>
                <a:ext cx="89256" cy="3013754"/>
              </a:xfrm>
              <a:prstGeom prst="rect">
                <a:avLst/>
              </a:prstGeom>
              <a:solidFill>
                <a:srgbClr val="C1C1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50" dirty="0"/>
              </a:p>
            </p:txBody>
          </p:sp>
          <p:sp>
            <p:nvSpPr>
              <p:cNvPr id="111" name="이등변 삼각형 110">
                <a:extLst>
                  <a:ext uri="{FF2B5EF4-FFF2-40B4-BE49-F238E27FC236}">
                    <a16:creationId xmlns:a16="http://schemas.microsoft.com/office/drawing/2014/main" id="{CDBD9778-6225-4FDC-80D5-A73FC827C781}"/>
                  </a:ext>
                </a:extLst>
              </p:cNvPr>
              <p:cNvSpPr/>
              <p:nvPr/>
            </p:nvSpPr>
            <p:spPr>
              <a:xfrm>
                <a:off x="1674351" y="2148467"/>
                <a:ext cx="60295" cy="40580"/>
              </a:xfrm>
              <a:prstGeom prst="triangle">
                <a:avLst/>
              </a:prstGeom>
              <a:solidFill>
                <a:srgbClr val="A3A3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50"/>
              </a:p>
            </p:txBody>
          </p:sp>
          <p:sp>
            <p:nvSpPr>
              <p:cNvPr id="112" name="이등변 삼각형 111">
                <a:extLst>
                  <a:ext uri="{FF2B5EF4-FFF2-40B4-BE49-F238E27FC236}">
                    <a16:creationId xmlns:a16="http://schemas.microsoft.com/office/drawing/2014/main" id="{0A8343D3-CA2E-464C-8A05-8B5D242B6603}"/>
                  </a:ext>
                </a:extLst>
              </p:cNvPr>
              <p:cNvSpPr/>
              <p:nvPr/>
            </p:nvSpPr>
            <p:spPr>
              <a:xfrm rot="10800000">
                <a:off x="1674351" y="6697329"/>
                <a:ext cx="60295" cy="40580"/>
              </a:xfrm>
              <a:prstGeom prst="triangle">
                <a:avLst/>
              </a:prstGeom>
              <a:solidFill>
                <a:srgbClr val="A3A3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</p:grp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1E360A60-D622-4C66-A798-6554615C15ED}"/>
                </a:ext>
              </a:extLst>
            </p:cNvPr>
            <p:cNvCxnSpPr>
              <a:cxnSpLocks/>
            </p:cNvCxnSpPr>
            <p:nvPr/>
          </p:nvCxnSpPr>
          <p:spPr>
            <a:xfrm>
              <a:off x="63500" y="2721087"/>
              <a:ext cx="157799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10833" y="2265954"/>
              <a:ext cx="1534527" cy="3497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비교 분석 하고자 하는 항목을</a:t>
              </a:r>
              <a:endPara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선택해 주세요</a:t>
              </a:r>
              <a:endParaRPr lang="en-US" altLang="ko-KR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grpSp>
          <p:nvGrpSpPr>
            <p:cNvPr id="99" name="그룹 98"/>
            <p:cNvGrpSpPr/>
            <p:nvPr/>
          </p:nvGrpSpPr>
          <p:grpSpPr>
            <a:xfrm>
              <a:off x="109144" y="2822149"/>
              <a:ext cx="1534527" cy="2079217"/>
              <a:chOff x="109144" y="2793574"/>
              <a:chExt cx="1534527" cy="2079217"/>
            </a:xfrm>
          </p:grpSpPr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3213458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연령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3577621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학력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3941784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거주지역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4325404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취업여부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4689567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삶의 만족도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06" name="모서리가 둥근 직사각형 105"/>
              <p:cNvSpPr/>
              <p:nvPr/>
            </p:nvSpPr>
            <p:spPr>
              <a:xfrm>
                <a:off x="239894" y="2793574"/>
                <a:ext cx="1273026" cy="291450"/>
              </a:xfrm>
              <a:prstGeom prst="roundRect">
                <a:avLst/>
              </a:prstGeom>
              <a:solidFill>
                <a:srgbClr val="E6ED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2856915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rgbClr val="000D26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성별</a:t>
                </a:r>
                <a:endParaRPr lang="en-US" altLang="ko-KR" sz="1100" dirty="0">
                  <a:solidFill>
                    <a:srgbClr val="000D26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96666" y="6425313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조회</a:t>
              </a:r>
              <a:endParaRPr lang="en-US" altLang="ko-KR" sz="10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FA10B4F7-2D0A-4A3A-917A-627C55CC0A44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0E3EE5B5-98F7-4172-BD9B-634FF906B0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477366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비교분석 페이지 </a:t>
                      </a:r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- 2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10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비교분석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798863"/>
              </p:ext>
            </p:extLst>
          </p:nvPr>
        </p:nvGraphicFramePr>
        <p:xfrm>
          <a:off x="8840764" y="711200"/>
          <a:ext cx="3287735" cy="1443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여가생활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만족도 결과 출력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Bar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그래프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많은 비율을 차지하는 항목과 수치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직무 만족도 결과 출력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Bar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그래프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많은 비율을 차지하는 항목과 수치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421509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655AAF-4D07-4FFE-BC2F-E58BACC5063D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2F85B7CE-E4BE-498A-9547-2F8A67412C76}"/>
              </a:ext>
            </a:extLst>
          </p:cNvPr>
          <p:cNvSpPr/>
          <p:nvPr/>
        </p:nvSpPr>
        <p:spPr>
          <a:xfrm>
            <a:off x="8660975" y="3458327"/>
            <a:ext cx="89256" cy="3184886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B9F18FFC-1113-46FF-BEB4-C00950215A5A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F4759766-08F1-45F6-9E2D-954484A892C1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714D9E7-16A3-45C9-B773-40C84CB15808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135" name="그림 134">
              <a:extLst>
                <a:ext uri="{FF2B5EF4-FFF2-40B4-BE49-F238E27FC236}">
                  <a16:creationId xmlns:a16="http://schemas.microsoft.com/office/drawing/2014/main" id="{2C27D831-4474-44C5-A492-AF3B0392C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53E1A1CB-1B9A-4257-AED8-B2626F958964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1E9BC7CB-4CCD-4841-B838-46356D10FFEF}"/>
              </a:ext>
            </a:extLst>
          </p:cNvPr>
          <p:cNvSpPr txBox="1"/>
          <p:nvPr/>
        </p:nvSpPr>
        <p:spPr>
          <a:xfrm>
            <a:off x="1877998" y="2484011"/>
            <a:ext cx="24228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여가생활 </a:t>
            </a:r>
            <a:r>
              <a:rPr lang="ko-KR" altLang="en-US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만족도</a:t>
            </a:r>
            <a:endParaRPr lang="en-US" altLang="ko-KR" sz="12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E9BC7CB-4CCD-4841-B838-46356D10FFEF}"/>
              </a:ext>
            </a:extLst>
          </p:cNvPr>
          <p:cNvSpPr txBox="1"/>
          <p:nvPr/>
        </p:nvSpPr>
        <p:spPr>
          <a:xfrm>
            <a:off x="5260038" y="2490966"/>
            <a:ext cx="24228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직무 만족도</a:t>
            </a:r>
            <a:endParaRPr lang="en-US" altLang="ko-KR" sz="12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1E9BC7CB-4CCD-4841-B838-46356D10FFEF}"/>
              </a:ext>
            </a:extLst>
          </p:cNvPr>
          <p:cNvSpPr txBox="1"/>
          <p:nvPr/>
        </p:nvSpPr>
        <p:spPr>
          <a:xfrm>
            <a:off x="7200342" y="5380409"/>
            <a:ext cx="137617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※ </a:t>
            </a:r>
            <a:r>
              <a:rPr lang="ko-KR" altLang="en-US" sz="700" dirty="0">
                <a:solidFill>
                  <a:schemeClr val="bg2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해당 데이터는 예시입니다</a:t>
            </a:r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en-US" altLang="ko-KR" sz="700" dirty="0">
              <a:solidFill>
                <a:schemeClr val="bg2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1E9BC7CB-4CCD-4841-B838-46356D10FFEF}"/>
              </a:ext>
            </a:extLst>
          </p:cNvPr>
          <p:cNvSpPr txBox="1"/>
          <p:nvPr/>
        </p:nvSpPr>
        <p:spPr>
          <a:xfrm>
            <a:off x="4650164" y="2620550"/>
            <a:ext cx="60987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dirty="0">
                <a:solidFill>
                  <a:schemeClr val="bg2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단위 </a:t>
            </a:r>
            <a:r>
              <a:rPr lang="en-US" altLang="ko-KR" sz="600" dirty="0">
                <a:solidFill>
                  <a:schemeClr val="bg2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: %</a:t>
            </a:r>
            <a:endParaRPr lang="en-US" altLang="ko-KR" sz="600" dirty="0">
              <a:solidFill>
                <a:schemeClr val="bg2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66" name="타원 365">
            <a:extLst>
              <a:ext uri="{FF2B5EF4-FFF2-40B4-BE49-F238E27FC236}">
                <a16:creationId xmlns:a16="http://schemas.microsoft.com/office/drawing/2014/main" id="{CA01C018-935F-4CDA-BE75-F7D1B4853B3F}"/>
              </a:ext>
            </a:extLst>
          </p:cNvPr>
          <p:cNvSpPr/>
          <p:nvPr/>
        </p:nvSpPr>
        <p:spPr>
          <a:xfrm>
            <a:off x="1807592" y="2299497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67" name="타원 366">
            <a:extLst>
              <a:ext uri="{FF2B5EF4-FFF2-40B4-BE49-F238E27FC236}">
                <a16:creationId xmlns:a16="http://schemas.microsoft.com/office/drawing/2014/main" id="{CA01C018-935F-4CDA-BE75-F7D1B4853B3F}"/>
              </a:ext>
            </a:extLst>
          </p:cNvPr>
          <p:cNvSpPr/>
          <p:nvPr/>
        </p:nvSpPr>
        <p:spPr>
          <a:xfrm>
            <a:off x="5199214" y="2242507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1978314" y="2781405"/>
            <a:ext cx="3136014" cy="25456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5331114" y="2781405"/>
            <a:ext cx="3136014" cy="25456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02673" y="2967884"/>
            <a:ext cx="2722676" cy="1379173"/>
          </a:xfrm>
          <a:prstGeom prst="rect">
            <a:avLst/>
          </a:prstGeom>
        </p:spPr>
      </p:pic>
      <p:pic>
        <p:nvPicPr>
          <p:cNvPr id="88" name="그림 8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17373" y="2967884"/>
            <a:ext cx="2722676" cy="1379173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15050979-53A4-4523-ABEB-B71A401DF8E5}"/>
              </a:ext>
            </a:extLst>
          </p:cNvPr>
          <p:cNvSpPr txBox="1"/>
          <p:nvPr/>
        </p:nvSpPr>
        <p:spPr>
          <a:xfrm>
            <a:off x="2229658" y="4533536"/>
            <a:ext cx="26809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남성</a:t>
            </a:r>
            <a:r>
              <a:rPr lang="en-US" altLang="ko-KR" sz="1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1200" dirty="0" smtClean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보통</a:t>
            </a:r>
            <a:r>
              <a:rPr lang="ko-KR" altLang="en-US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12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33</a:t>
            </a:r>
            <a:r>
              <a:rPr lang="en-US" altLang="ko-KR" sz="9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%</a:t>
            </a:r>
            <a:endParaRPr lang="en-US" altLang="ko-KR" sz="9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5050979-53A4-4523-ABEB-B71A401DF8E5}"/>
              </a:ext>
            </a:extLst>
          </p:cNvPr>
          <p:cNvSpPr txBox="1"/>
          <p:nvPr/>
        </p:nvSpPr>
        <p:spPr>
          <a:xfrm>
            <a:off x="2231248" y="4853912"/>
            <a:ext cx="2433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여성</a:t>
            </a:r>
            <a:r>
              <a:rPr lang="en-US" altLang="ko-KR" sz="1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1200" dirty="0" smtClean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보통</a:t>
            </a:r>
            <a:r>
              <a:rPr lang="ko-KR" altLang="en-US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12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42</a:t>
            </a:r>
            <a:r>
              <a:rPr lang="en-US" altLang="ko-KR" sz="9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%</a:t>
            </a:r>
            <a:endParaRPr lang="en-US" altLang="ko-KR" sz="9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5050979-53A4-4523-ABEB-B71A401DF8E5}"/>
              </a:ext>
            </a:extLst>
          </p:cNvPr>
          <p:cNvSpPr txBox="1"/>
          <p:nvPr/>
        </p:nvSpPr>
        <p:spPr>
          <a:xfrm>
            <a:off x="5572933" y="4533536"/>
            <a:ext cx="26809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남성</a:t>
            </a:r>
            <a:r>
              <a:rPr lang="en-US" altLang="ko-KR" sz="1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1200" dirty="0" smtClean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보통</a:t>
            </a:r>
            <a:r>
              <a:rPr lang="ko-KR" altLang="en-US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12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33</a:t>
            </a:r>
            <a:r>
              <a:rPr lang="en-US" altLang="ko-KR" sz="9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%</a:t>
            </a:r>
            <a:endParaRPr lang="en-US" altLang="ko-KR" sz="9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5050979-53A4-4523-ABEB-B71A401DF8E5}"/>
              </a:ext>
            </a:extLst>
          </p:cNvPr>
          <p:cNvSpPr txBox="1"/>
          <p:nvPr/>
        </p:nvSpPr>
        <p:spPr>
          <a:xfrm>
            <a:off x="5574523" y="4853912"/>
            <a:ext cx="2433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여성</a:t>
            </a:r>
            <a:r>
              <a:rPr lang="en-US" altLang="ko-KR" sz="1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1200" dirty="0" smtClean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보통</a:t>
            </a:r>
            <a:r>
              <a:rPr lang="ko-KR" altLang="en-US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12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42</a:t>
            </a:r>
            <a:r>
              <a:rPr lang="en-US" altLang="ko-KR" sz="9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%</a:t>
            </a:r>
            <a:endParaRPr lang="en-US" altLang="ko-KR" sz="9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E9BC7CB-4CCD-4841-B838-46356D10FFEF}"/>
              </a:ext>
            </a:extLst>
          </p:cNvPr>
          <p:cNvSpPr txBox="1"/>
          <p:nvPr/>
        </p:nvSpPr>
        <p:spPr>
          <a:xfrm>
            <a:off x="8028364" y="2620550"/>
            <a:ext cx="60987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dirty="0">
                <a:solidFill>
                  <a:schemeClr val="bg2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단위 </a:t>
            </a:r>
            <a:r>
              <a:rPr lang="en-US" altLang="ko-KR" sz="600" dirty="0">
                <a:solidFill>
                  <a:schemeClr val="bg2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: %</a:t>
            </a:r>
            <a:endParaRPr lang="en-US" altLang="ko-KR" sz="600" dirty="0">
              <a:solidFill>
                <a:schemeClr val="bg2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C5917E0-9189-44AA-B4B8-DA8ECCEB3F9B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smtClean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문의게시판</a:t>
            </a:r>
            <a:endParaRPr lang="ko-KR" altLang="en-US" sz="1050" dirty="0">
              <a:solidFill>
                <a:schemeClr val="bg2">
                  <a:lumMod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181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7271</TotalTime>
  <Words>3302</Words>
  <Application>Microsoft Office PowerPoint</Application>
  <PresentationFormat>와이드스크린</PresentationFormat>
  <Paragraphs>1141</Paragraphs>
  <Slides>27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G마켓 산스 Bold</vt:lpstr>
      <vt:lpstr>G마켓 산스 Light</vt:lpstr>
      <vt:lpstr>G마켓 산스 Medium</vt:lpstr>
      <vt:lpstr>Arial</vt:lpstr>
      <vt:lpstr>Wingdings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Heesun Yun</dc:creator>
  <cp:lastModifiedBy>user</cp:lastModifiedBy>
  <cp:revision>1920</cp:revision>
  <dcterms:created xsi:type="dcterms:W3CDTF">2023-05-26T05:47:42Z</dcterms:created>
  <dcterms:modified xsi:type="dcterms:W3CDTF">2023-09-04T09:04:28Z</dcterms:modified>
</cp:coreProperties>
</file>