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kiebox" initials="r" lastIdx="1" clrIdx="0">
    <p:extLst>
      <p:ext uri="{19B8F6BF-5375-455C-9EA6-DF929625EA0E}">
        <p15:presenceInfo xmlns:p15="http://schemas.microsoft.com/office/powerpoint/2012/main" userId="rookiebo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61574" autoAdjust="0"/>
  </p:normalViewPr>
  <p:slideViewPr>
    <p:cSldViewPr snapToGrid="0">
      <p:cViewPr varScale="1">
        <p:scale>
          <a:sx n="66" d="100"/>
          <a:sy n="66" d="100"/>
        </p:scale>
        <p:origin x="2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25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24C29C-7D51-A545-A40B-8D6A0068BE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5E46F-360B-AD47-9B1A-DE5A5CEF7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083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1AEAC-BC18-40E8-8F7A-161B5B346920}" type="datetimeFigureOut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E3DB2-9355-4A8D-AE03-A24D244F2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소개</a:t>
            </a:r>
            <a:endParaRPr lang="en-US" altLang="ko-KR" dirty="0"/>
          </a:p>
          <a:p>
            <a:r>
              <a:rPr lang="ko-KR" altLang="en-US" dirty="0"/>
              <a:t>발표자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들어가기 앞서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98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 err="1"/>
              <a:t>fucntion</a:t>
            </a:r>
            <a:r>
              <a:rPr lang="ko-KR" altLang="en-US" dirty="0"/>
              <a:t>을 줄이는 방향으로 </a:t>
            </a:r>
            <a:r>
              <a:rPr lang="en-US" altLang="ko-KR" dirty="0"/>
              <a:t>Gradient</a:t>
            </a:r>
            <a:r>
              <a:rPr lang="ko-KR" altLang="en-US" dirty="0"/>
              <a:t>를 </a:t>
            </a:r>
            <a:r>
              <a:rPr lang="en-US" altLang="ko-KR" dirty="0"/>
              <a:t>ROI </a:t>
            </a:r>
            <a:r>
              <a:rPr lang="ko-KR" altLang="en-US" dirty="0"/>
              <a:t>부분과 </a:t>
            </a:r>
            <a:r>
              <a:rPr lang="en-US" altLang="ko-KR" dirty="0"/>
              <a:t>correlation layer</a:t>
            </a:r>
            <a:r>
              <a:rPr lang="ko-KR" altLang="en-US" dirty="0"/>
              <a:t>까지 전파시킨다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4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Gradient</a:t>
            </a:r>
            <a:r>
              <a:rPr lang="ko-KR" altLang="en-US" dirty="0"/>
              <a:t>를 전파시키기 위해 </a:t>
            </a:r>
            <a:r>
              <a:rPr lang="en-US" altLang="ko-KR" dirty="0"/>
              <a:t>ROI </a:t>
            </a:r>
            <a:r>
              <a:rPr lang="ko-KR" altLang="en-US" dirty="0"/>
              <a:t>부분과 </a:t>
            </a:r>
            <a:r>
              <a:rPr lang="en-US" altLang="ko-KR" dirty="0"/>
              <a:t>correlation layer</a:t>
            </a:r>
            <a:r>
              <a:rPr lang="ko-KR" altLang="en-US" dirty="0"/>
              <a:t>까지 전파시킨다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97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mini-batch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 : anchor ii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객체인지 배경인지의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pi∗ : ground-truth label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해당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뜻이고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갖고 있는 벡터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∗ : ground-truth box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anchor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관련되어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log loss (object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냐 또는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아냐냐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손실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Lreg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smooth L1 loss function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anchors 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∗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=1pi∗=1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에만 사용됨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normalization. mini-batch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크기와 동일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(i.e.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=256Ncls=256 )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Nreg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normalization. anchor locations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(i.e.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Nreg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2400Nreg∼2400 )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기본값으로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둘다 거의 동등하게 가중치를 갖도록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값에 따라서 학습의 결과가 매우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달라질수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7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주변을 탐색하면 </a:t>
            </a:r>
            <a:r>
              <a:rPr lang="en-US" altLang="ko-KR" dirty="0" err="1"/>
              <a:t>ouput</a:t>
            </a:r>
            <a:r>
              <a:rPr lang="ko-KR" altLang="en-US" dirty="0"/>
              <a:t>이 너무 </a:t>
            </a:r>
            <a:r>
              <a:rPr lang="ko-KR" altLang="en-US" dirty="0" err="1"/>
              <a:t>많아지니깐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Correlation </a:t>
            </a:r>
            <a:r>
              <a:rPr lang="en-US" altLang="ko-KR" dirty="0" err="1"/>
              <a:t>featur</a:t>
            </a:r>
            <a:r>
              <a:rPr lang="ko-KR" altLang="en-US" dirty="0"/>
              <a:t>을 뽑는 반경을 제한했다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7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Class-wise linking score </a:t>
            </a:r>
            <a:r>
              <a:rPr lang="ko-KR" altLang="en-US" dirty="0"/>
              <a:t>이라는 함수를 만든다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Detection</a:t>
            </a:r>
            <a:r>
              <a:rPr lang="ko-KR" altLang="en-US" dirty="0"/>
              <a:t>과 </a:t>
            </a:r>
            <a:r>
              <a:rPr lang="en-US" altLang="ko-KR" dirty="0"/>
              <a:t>track</a:t>
            </a:r>
            <a:r>
              <a:rPr lang="ko-KR" altLang="en-US" dirty="0"/>
              <a:t>을 합친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최적화를 하는 </a:t>
            </a:r>
            <a:r>
              <a:rPr lang="en-US" altLang="ko-KR" dirty="0"/>
              <a:t>path</a:t>
            </a:r>
            <a:r>
              <a:rPr lang="ko-KR" altLang="en-US" dirty="0"/>
              <a:t>로는 맨 아래 함수의 가장 높은 값은 찾는 것이다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8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 (R-FCN) </a:t>
            </a:r>
            <a:r>
              <a:rPr lang="ko-KR" altLang="en-US" dirty="0"/>
              <a:t>기존 </a:t>
            </a:r>
            <a:r>
              <a:rPr lang="en-US" altLang="ko-KR" dirty="0"/>
              <a:t>R-FCN</a:t>
            </a:r>
            <a:r>
              <a:rPr lang="ko-KR" altLang="en-US" dirty="0"/>
              <a:t>은 </a:t>
            </a:r>
            <a:r>
              <a:rPr lang="en-US" altLang="ko-KR" dirty="0"/>
              <a:t>73.9%</a:t>
            </a:r>
            <a:r>
              <a:rPr lang="ko-KR" altLang="en-US" dirty="0"/>
              <a:t>가 나왔는데 </a:t>
            </a:r>
            <a:r>
              <a:rPr lang="en-US" altLang="ko-KR" dirty="0"/>
              <a:t>, </a:t>
            </a:r>
            <a:r>
              <a:rPr lang="ko-KR" altLang="en-US" dirty="0"/>
              <a:t>기존 보다 우리의 </a:t>
            </a:r>
            <a:r>
              <a:rPr lang="en-US" altLang="ko-KR" dirty="0"/>
              <a:t>model</a:t>
            </a:r>
            <a:r>
              <a:rPr lang="ko-KR" altLang="en-US" dirty="0"/>
              <a:t>이 더 높은 이유는</a:t>
            </a:r>
            <a:r>
              <a:rPr lang="en-US" altLang="ko-KR" dirty="0"/>
              <a:t>: 9-&gt; 15</a:t>
            </a:r>
            <a:r>
              <a:rPr lang="ko-KR" altLang="en-US" dirty="0"/>
              <a:t>로</a:t>
            </a:r>
            <a:r>
              <a:rPr lang="en-US" altLang="ko-KR" dirty="0"/>
              <a:t> ancho</a:t>
            </a:r>
            <a:r>
              <a:rPr lang="ko-KR" altLang="en-US" dirty="0"/>
              <a:t>의 사이즈를 늘렸기 때문인듯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Tracking loss</a:t>
            </a:r>
            <a:r>
              <a:rPr lang="ko-KR" altLang="en-US" dirty="0"/>
              <a:t>에 따라 </a:t>
            </a:r>
            <a:r>
              <a:rPr lang="en-US" altLang="ko-KR" dirty="0"/>
              <a:t>fine-tuning</a:t>
            </a:r>
            <a:r>
              <a:rPr lang="ko-KR" altLang="en-US" dirty="0"/>
              <a:t>을 하면 어떨까 궁금해서 </a:t>
            </a:r>
            <a:r>
              <a:rPr lang="en-US" altLang="ko-KR" dirty="0"/>
              <a:t>, D(&amp; T loss)</a:t>
            </a:r>
            <a:r>
              <a:rPr lang="ko-KR" altLang="en-US" dirty="0"/>
              <a:t>을 계산해 봄 </a:t>
            </a:r>
            <a:r>
              <a:rPr lang="en-US" altLang="ko-KR" dirty="0"/>
              <a:t>, </a:t>
            </a:r>
            <a:r>
              <a:rPr lang="ko-KR" altLang="en-US" dirty="0"/>
              <a:t>해보니 </a:t>
            </a:r>
            <a:r>
              <a:rPr lang="en-US" altLang="ko-KR" dirty="0"/>
              <a:t>, 75.8% </a:t>
            </a:r>
            <a:r>
              <a:rPr lang="ko-KR" altLang="en-US" dirty="0"/>
              <a:t>가 나옴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1.6%</a:t>
            </a:r>
            <a:r>
              <a:rPr lang="ko-KR" altLang="en-US" dirty="0"/>
              <a:t>가 상승한 이유는 </a:t>
            </a:r>
            <a:r>
              <a:rPr lang="en-US" altLang="ko-KR" dirty="0"/>
              <a:t>tracking loss</a:t>
            </a:r>
            <a:r>
              <a:rPr lang="ko-KR" altLang="en-US" dirty="0"/>
              <a:t>를 추가했기 때문이라고 생각됨 </a:t>
            </a:r>
            <a:endParaRPr lang="en-US" altLang="ko-KR" dirty="0"/>
          </a:p>
          <a:p>
            <a:r>
              <a:rPr lang="en-US" altLang="ko-KR" dirty="0"/>
              <a:t>correlation features propagate gradient back</a:t>
            </a:r>
            <a:r>
              <a:rPr lang="ko-KR" altLang="en-US" dirty="0"/>
              <a:t>해준 부분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Video level </a:t>
            </a:r>
            <a:r>
              <a:rPr lang="ko-KR" altLang="en-US" dirty="0"/>
              <a:t>에서 </a:t>
            </a:r>
            <a:r>
              <a:rPr lang="en-US" altLang="ko-KR" dirty="0"/>
              <a:t>, multi-frame</a:t>
            </a:r>
            <a:r>
              <a:rPr lang="ko-KR" altLang="en-US" dirty="0"/>
              <a:t>을 생각해봅시다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꽤나 많이 상승한걸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이유는</a:t>
            </a:r>
            <a:r>
              <a:rPr lang="en-US" altLang="ko-KR" dirty="0"/>
              <a:t>: video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 err="1"/>
              <a:t>detec</a:t>
            </a:r>
            <a:r>
              <a:rPr lang="ko-KR" altLang="en-US" dirty="0"/>
              <a:t>와 </a:t>
            </a:r>
            <a:r>
              <a:rPr lang="en-US" altLang="ko-KR" dirty="0"/>
              <a:t>object </a:t>
            </a:r>
            <a:r>
              <a:rPr lang="en-US" altLang="ko-KR" dirty="0" err="1"/>
              <a:t>detec</a:t>
            </a:r>
            <a:r>
              <a:rPr lang="ko-KR" altLang="en-US" dirty="0"/>
              <a:t>는 다르다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video </a:t>
            </a:r>
            <a:r>
              <a:rPr lang="ko-KR" altLang="en-US" dirty="0"/>
              <a:t>는 일반 </a:t>
            </a:r>
            <a:r>
              <a:rPr lang="en-US" altLang="ko-KR" dirty="0"/>
              <a:t>object detect </a:t>
            </a:r>
            <a:r>
              <a:rPr lang="ko-KR" altLang="en-US" dirty="0"/>
              <a:t>보다 </a:t>
            </a:r>
            <a:r>
              <a:rPr lang="en-US" altLang="ko-KR" dirty="0"/>
              <a:t>data</a:t>
            </a:r>
            <a:r>
              <a:rPr lang="ko-KR" altLang="en-US" dirty="0"/>
              <a:t>의 사이즈가 </a:t>
            </a:r>
            <a:r>
              <a:rPr lang="ko-KR" altLang="en-US" dirty="0" err="1"/>
              <a:t>어머어머하고</a:t>
            </a:r>
            <a:r>
              <a:rPr lang="en-US" altLang="ko-KR" dirty="0"/>
              <a:t>, 1.3M</a:t>
            </a:r>
            <a:r>
              <a:rPr lang="ko-KR" altLang="en-US" dirty="0"/>
              <a:t> </a:t>
            </a:r>
            <a:r>
              <a:rPr lang="en-US" altLang="ko-KR" dirty="0"/>
              <a:t>vs. 400K</a:t>
            </a:r>
          </a:p>
          <a:p>
            <a:r>
              <a:rPr lang="en-US" altLang="ko-KR" dirty="0"/>
              <a:t>Motion</a:t>
            </a:r>
            <a:r>
              <a:rPr lang="ko-KR" altLang="en-US" dirty="0"/>
              <a:t> </a:t>
            </a:r>
            <a:r>
              <a:rPr lang="en-US" altLang="ko-KR" dirty="0"/>
              <a:t>blur,</a:t>
            </a:r>
            <a:r>
              <a:rPr lang="ko-KR" altLang="en-US" dirty="0"/>
              <a:t> </a:t>
            </a:r>
            <a:r>
              <a:rPr lang="en-US" altLang="ko-KR" dirty="0"/>
              <a:t>lower</a:t>
            </a:r>
            <a:r>
              <a:rPr lang="ko-KR" altLang="en-US" dirty="0"/>
              <a:t> </a:t>
            </a:r>
            <a:r>
              <a:rPr lang="en-US" altLang="ko-KR" dirty="0"/>
              <a:t>quality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change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positioning</a:t>
            </a:r>
            <a:r>
              <a:rPr lang="ko-KR" altLang="en-US" dirty="0"/>
              <a:t>등 어려움점이 많아 </a:t>
            </a:r>
            <a:r>
              <a:rPr lang="en-US" altLang="ko-KR" dirty="0"/>
              <a:t>detection fail </a:t>
            </a:r>
            <a:r>
              <a:rPr lang="ko-KR" altLang="en-US" dirty="0"/>
              <a:t>이 잘 </a:t>
            </a:r>
            <a:r>
              <a:rPr lang="ko-KR" altLang="en-US" dirty="0" err="1"/>
              <a:t>일어남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연관 있는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frame</a:t>
            </a:r>
            <a:r>
              <a:rPr lang="ko-KR" altLang="en-US" dirty="0"/>
              <a:t>을 연결 </a:t>
            </a:r>
            <a:r>
              <a:rPr lang="en-US" altLang="ko-KR" dirty="0"/>
              <a:t>link </a:t>
            </a:r>
            <a:r>
              <a:rPr lang="ko-KR" altLang="en-US" dirty="0"/>
              <a:t>시킴으로써</a:t>
            </a:r>
            <a:r>
              <a:rPr lang="en-US" altLang="ko-KR" dirty="0"/>
              <a:t>, </a:t>
            </a:r>
            <a:r>
              <a:rPr lang="ko-KR" altLang="en-US" dirty="0"/>
              <a:t>어느정도 커버를 칠 수 있다는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Winner ILSVRC 15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Faster R-CNN detector </a:t>
            </a:r>
            <a:r>
              <a:rPr lang="ko-KR" altLang="en-US" dirty="0"/>
              <a:t>이고</a:t>
            </a:r>
            <a:r>
              <a:rPr lang="en-US" altLang="ko-KR" dirty="0"/>
              <a:t>, 2016</a:t>
            </a:r>
            <a:r>
              <a:rPr lang="ko-KR" altLang="en-US" dirty="0"/>
              <a:t>은 </a:t>
            </a:r>
            <a:r>
              <a:rPr lang="en-US" altLang="ko-KR" dirty="0"/>
              <a:t>R-FCN detector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둘은 </a:t>
            </a:r>
            <a:r>
              <a:rPr lang="en-US" altLang="ko-KR" dirty="0"/>
              <a:t>single model </a:t>
            </a:r>
            <a:r>
              <a:rPr lang="ko-KR" altLang="en-US" dirty="0"/>
              <a:t>이라는 점이 해당 논문과 다르다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9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Detection </a:t>
            </a:r>
            <a:r>
              <a:rPr lang="ko-KR" altLang="en-US" dirty="0"/>
              <a:t>하나의 영상에서 대상 찾기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아무런 부가 정보 없이 현재 </a:t>
            </a:r>
            <a:r>
              <a:rPr lang="en-US" altLang="ko-KR" dirty="0"/>
              <a:t>input </a:t>
            </a:r>
            <a:r>
              <a:rPr lang="ko-KR" altLang="en-US" dirty="0"/>
              <a:t>영상만으로 대상을 찾아내는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객체의 다양한 변화 예를 들어 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시점등을 커버 </a:t>
            </a:r>
            <a:r>
              <a:rPr lang="en-US" altLang="ko-KR" dirty="0"/>
              <a:t>// </a:t>
            </a:r>
            <a:r>
              <a:rPr lang="ko-KR" altLang="en-US" dirty="0"/>
              <a:t>보다 강력한 알고리즘이 요구됨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Tracking </a:t>
            </a:r>
            <a:r>
              <a:rPr lang="ko-KR" altLang="en-US" dirty="0"/>
              <a:t>특정 대상의 위치 변화 추적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인접한 영상 프레임들 사이의 시공간적 유사성 </a:t>
            </a:r>
            <a:r>
              <a:rPr lang="en-US" altLang="ko-KR" dirty="0"/>
              <a:t>Ex. </a:t>
            </a:r>
            <a:r>
              <a:rPr lang="ko-KR" altLang="en-US" dirty="0"/>
              <a:t>위치 크기 </a:t>
            </a:r>
            <a:r>
              <a:rPr lang="ko-KR" altLang="en-US" dirty="0" err="1"/>
              <a:t>형태등</a:t>
            </a:r>
            <a:r>
              <a:rPr lang="en-US" altLang="ko-KR" dirty="0"/>
              <a:t> </a:t>
            </a:r>
            <a:r>
              <a:rPr lang="ko-KR" altLang="en-US" dirty="0"/>
              <a:t>을 이용해 다음 위치를 예측함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완벽하게 된다면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문제는 자연스럽게 풀리는 문제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detection, tracking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어떤 알고리즘의 부류를 지칭하는 것이 아니라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풀어야 될 문제를 지칭하는 용어임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5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&amp; 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아키텍처에 사용된 모델들을 소개하겠음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Region Proposal : object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있을 만한 곳을 추천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Classification &amp; regression : region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예상하고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bounding box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위치를 정교하게 조정함 </a:t>
            </a:r>
            <a:endParaRPr lang="ko-KR" altLang="en-US" b="0" dirty="0">
              <a:effectLst/>
            </a:endParaRPr>
          </a:p>
          <a:p>
            <a:pPr rtl="0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Heatmap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Position-sensitive Score map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두가지로부터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position-sensitive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RoI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pooling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하여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 array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평균내어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만든 뒤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적용하여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 err="1"/>
              <a:t>MDNet</a:t>
            </a:r>
            <a:r>
              <a:rPr lang="en-US" altLang="ko-KR" dirty="0"/>
              <a:t> </a:t>
            </a:r>
            <a:r>
              <a:rPr lang="ko-KR" altLang="en-US" dirty="0"/>
              <a:t>처럼 </a:t>
            </a:r>
            <a:r>
              <a:rPr lang="en-US" altLang="ko-KR" dirty="0"/>
              <a:t>online </a:t>
            </a:r>
            <a:r>
              <a:rPr lang="en-US" altLang="ko-KR" dirty="0" err="1"/>
              <a:t>trackin</a:t>
            </a:r>
            <a:r>
              <a:rPr lang="ko-KR" altLang="en-US" dirty="0"/>
              <a:t>이 아닌</a:t>
            </a:r>
            <a:r>
              <a:rPr lang="en-US" altLang="ko-KR" dirty="0"/>
              <a:t>, pre-trained </a:t>
            </a:r>
            <a:r>
              <a:rPr lang="en-US" altLang="ko-KR" dirty="0" err="1"/>
              <a:t>ConvNet</a:t>
            </a:r>
            <a:r>
              <a:rPr lang="en-US" altLang="ko-KR" dirty="0"/>
              <a:t> </a:t>
            </a:r>
            <a:r>
              <a:rPr lang="en-US" altLang="ko-KR" dirty="0" err="1"/>
              <a:t>featur</a:t>
            </a:r>
            <a:r>
              <a:rPr lang="ko-KR" altLang="en-US" dirty="0"/>
              <a:t>을 이용해 </a:t>
            </a:r>
            <a:r>
              <a:rPr lang="en-US" altLang="ko-KR" dirty="0"/>
              <a:t>track </a:t>
            </a:r>
            <a:r>
              <a:rPr lang="ko-KR" altLang="en-US" dirty="0"/>
              <a:t>함 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tracker</a:t>
            </a:r>
            <a:r>
              <a:rPr lang="ko-KR" altLang="en-US" dirty="0"/>
              <a:t>는 </a:t>
            </a:r>
            <a:r>
              <a:rPr lang="en-US" altLang="ko-KR" dirty="0"/>
              <a:t>Siamese </a:t>
            </a:r>
            <a:r>
              <a:rPr lang="en-US" altLang="ko-KR" dirty="0" err="1"/>
              <a:t>ConvNet</a:t>
            </a:r>
            <a:r>
              <a:rPr lang="ko-KR" altLang="en-US" dirty="0"/>
              <a:t>을 </a:t>
            </a:r>
            <a:r>
              <a:rPr lang="en-US" altLang="ko-KR" dirty="0"/>
              <a:t>base</a:t>
            </a:r>
            <a:r>
              <a:rPr lang="ko-KR" altLang="en-US" dirty="0"/>
              <a:t>로 함 </a:t>
            </a:r>
            <a:endParaRPr lang="en-US" altLang="ko-KR" dirty="0"/>
          </a:p>
          <a:p>
            <a:r>
              <a:rPr lang="en-US" altLang="ko-KR" dirty="0"/>
              <a:t>Image</a:t>
            </a:r>
            <a:r>
              <a:rPr lang="ko-KR" altLang="en-US" dirty="0"/>
              <a:t>의 </a:t>
            </a:r>
            <a:r>
              <a:rPr lang="en-US" altLang="ko-KR" dirty="0"/>
              <a:t>position</a:t>
            </a:r>
            <a:r>
              <a:rPr lang="ko-KR" altLang="en-US" dirty="0"/>
              <a:t>이 아닌 </a:t>
            </a:r>
            <a:r>
              <a:rPr lang="en-US" altLang="ko-KR" dirty="0"/>
              <a:t>bounding box</a:t>
            </a:r>
            <a:r>
              <a:rPr lang="ko-KR" altLang="en-US" dirty="0"/>
              <a:t>을 이용해 다음 </a:t>
            </a:r>
            <a:r>
              <a:rPr lang="en-US" altLang="ko-KR" dirty="0"/>
              <a:t>frame</a:t>
            </a:r>
            <a:r>
              <a:rPr lang="ko-KR" altLang="en-US" dirty="0"/>
              <a:t>의 위치를 예측함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9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빨간 박스 부분이 </a:t>
            </a:r>
            <a:r>
              <a:rPr lang="en-US" altLang="ko-KR" dirty="0"/>
              <a:t>FCN</a:t>
            </a:r>
            <a:r>
              <a:rPr lang="ko-KR" altLang="en-US" dirty="0"/>
              <a:t>을 사용한 부분이다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Region-based Fully Convolutional Network</a:t>
            </a:r>
            <a:r>
              <a:rPr lang="ko-KR" altLang="en-US" dirty="0"/>
              <a:t>를 사용해서 </a:t>
            </a:r>
            <a:r>
              <a:rPr lang="en-US" altLang="ko-KR" dirty="0"/>
              <a:t>Object</a:t>
            </a:r>
            <a:r>
              <a:rPr lang="ko-KR" altLang="en-US" dirty="0"/>
              <a:t> 를 </a:t>
            </a:r>
            <a:r>
              <a:rPr lang="en-US" altLang="ko-KR" dirty="0"/>
              <a:t>detect </a:t>
            </a:r>
            <a:r>
              <a:rPr lang="ko-KR" altLang="en-US" dirty="0"/>
              <a:t>하는 부분이다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7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RoI</a:t>
            </a:r>
            <a:r>
              <a:rPr lang="en-US" altLang="ko-KR" dirty="0"/>
              <a:t> Tracking layer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부분이 가장 중요한 부분이다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RoI</a:t>
            </a:r>
            <a:r>
              <a:rPr lang="en-US" altLang="ko-KR" dirty="0"/>
              <a:t> tracking layer</a:t>
            </a:r>
            <a:r>
              <a:rPr lang="ko-KR" altLang="en-US" dirty="0"/>
              <a:t>은 </a:t>
            </a:r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frame</a:t>
            </a:r>
            <a:r>
              <a:rPr lang="ko-KR" altLang="en-US" dirty="0"/>
              <a:t>의 </a:t>
            </a:r>
            <a:r>
              <a:rPr lang="en-US" altLang="ko-KR" dirty="0"/>
              <a:t>convolutional feature</a:t>
            </a:r>
            <a:r>
              <a:rPr lang="ko-KR" altLang="en-US" dirty="0"/>
              <a:t>를 받아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시간경과 따른</a:t>
            </a:r>
            <a:r>
              <a:rPr lang="en-US" altLang="ko-KR" dirty="0"/>
              <a:t>, </a:t>
            </a:r>
            <a:r>
              <a:rPr lang="ko-KR" altLang="en-US" dirty="0"/>
              <a:t>객체의 </a:t>
            </a:r>
            <a:r>
              <a:rPr lang="en-US" altLang="ko-KR" dirty="0"/>
              <a:t>regress</a:t>
            </a:r>
            <a:r>
              <a:rPr lang="ko-KR" altLang="en-US" dirty="0"/>
              <a:t>을 </a:t>
            </a:r>
            <a:r>
              <a:rPr lang="en-US" altLang="ko-KR" dirty="0"/>
              <a:t>track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이것이 첫번째 </a:t>
            </a:r>
            <a:r>
              <a:rPr lang="en-US" altLang="ko-KR" dirty="0"/>
              <a:t>input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56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RoI</a:t>
            </a:r>
            <a:r>
              <a:rPr lang="en-US" altLang="ko-KR" dirty="0"/>
              <a:t> Tracking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input</a:t>
            </a:r>
            <a:r>
              <a:rPr lang="ko-KR" altLang="en-US" dirty="0"/>
              <a:t>으로 </a:t>
            </a:r>
            <a:endParaRPr lang="en-US" altLang="ko-KR" dirty="0"/>
          </a:p>
          <a:p>
            <a:r>
              <a:rPr lang="en-US" altLang="ko-KR" dirty="0"/>
              <a:t>translation</a:t>
            </a:r>
            <a:r>
              <a:rPr lang="ko-KR" altLang="en-US" dirty="0"/>
              <a:t> 과 </a:t>
            </a:r>
            <a:r>
              <a:rPr lang="en-US" altLang="ko-KR" dirty="0"/>
              <a:t>variant </a:t>
            </a:r>
            <a:r>
              <a:rPr lang="ko-KR" altLang="en-US" dirty="0"/>
              <a:t>의 </a:t>
            </a:r>
            <a:r>
              <a:rPr lang="en-US" altLang="ko-KR" dirty="0"/>
              <a:t> correlation feature </a:t>
            </a:r>
            <a:r>
              <a:rPr lang="ko-KR" altLang="en-US" dirty="0"/>
              <a:t>을 받는다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 err="1"/>
              <a:t>featur</a:t>
            </a:r>
            <a:r>
              <a:rPr lang="ko-KR" altLang="en-US" dirty="0"/>
              <a:t>는 </a:t>
            </a:r>
            <a:r>
              <a:rPr lang="en-US" altLang="ko-KR" dirty="0" err="1"/>
              <a:t>objec</a:t>
            </a:r>
            <a:r>
              <a:rPr lang="ko-KR" altLang="en-US" dirty="0"/>
              <a:t>의 </a:t>
            </a:r>
            <a:r>
              <a:rPr lang="en-US" altLang="ko-KR" dirty="0"/>
              <a:t>displacements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Deep Regression Networks</a:t>
            </a:r>
            <a:r>
              <a:rPr lang="ko-KR" altLang="en-US" dirty="0"/>
              <a:t>부분에 해당됨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r>
              <a:rPr lang="ko-KR" altLang="en-US" dirty="0"/>
              <a:t> 과정을 설명하겠다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을로 </a:t>
            </a:r>
            <a:r>
              <a:rPr lang="en-US" altLang="ko-KR" dirty="0"/>
              <a:t>2</a:t>
            </a:r>
            <a:r>
              <a:rPr lang="ko-KR" altLang="en-US" dirty="0"/>
              <a:t>장의 </a:t>
            </a:r>
            <a:r>
              <a:rPr lang="en-US" altLang="ko-KR" dirty="0"/>
              <a:t>frame</a:t>
            </a:r>
            <a:r>
              <a:rPr lang="ko-KR" altLang="en-US" dirty="0"/>
              <a:t>을 받아 </a:t>
            </a:r>
            <a:r>
              <a:rPr lang="en-US" altLang="ko-KR" dirty="0"/>
              <a:t>conv layer</a:t>
            </a:r>
            <a:r>
              <a:rPr lang="ko-KR" altLang="en-US" dirty="0"/>
              <a:t>와 </a:t>
            </a:r>
            <a:r>
              <a:rPr lang="en-US" altLang="ko-KR" dirty="0"/>
              <a:t>RPN</a:t>
            </a:r>
            <a:r>
              <a:rPr lang="ko-KR" altLang="en-US" dirty="0"/>
              <a:t>을 거쳐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detect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Object track</a:t>
            </a:r>
            <a:r>
              <a:rPr lang="ko-KR" altLang="en-US" dirty="0"/>
              <a:t>을 위해 </a:t>
            </a:r>
            <a:r>
              <a:rPr lang="en-US" altLang="ko-KR" dirty="0"/>
              <a:t>correlation</a:t>
            </a:r>
            <a:r>
              <a:rPr lang="ko-KR" altLang="en-US" dirty="0"/>
              <a:t> </a:t>
            </a:r>
            <a:r>
              <a:rPr lang="en-US" altLang="ko-KR" dirty="0"/>
              <a:t>convolutional feature</a:t>
            </a:r>
            <a:r>
              <a:rPr lang="ko-KR" altLang="en-US" dirty="0"/>
              <a:t>도 만들어 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Simultaneous detection and tracking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4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r>
              <a:rPr lang="ko-KR" altLang="en-US" dirty="0"/>
              <a:t>과 </a:t>
            </a:r>
            <a:r>
              <a:rPr lang="en-US" altLang="ko-KR" dirty="0"/>
              <a:t>track</a:t>
            </a:r>
            <a:r>
              <a:rPr lang="ko-KR" altLang="en-US" dirty="0"/>
              <a:t>의 </a:t>
            </a:r>
            <a:r>
              <a:rPr lang="en-US" altLang="ko-KR" dirty="0" err="1"/>
              <a:t>regres</a:t>
            </a:r>
            <a:r>
              <a:rPr lang="ko-KR" altLang="en-US" dirty="0"/>
              <a:t>을 연결시켜 </a:t>
            </a:r>
            <a:r>
              <a:rPr lang="en-US" altLang="ko-KR" dirty="0"/>
              <a:t>optimize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을 줄이기 위해 이제 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9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FCCB-ABB3-4DC2-8761-EB6A5B65B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0495-3814-4102-8D81-B33008D8E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C090C-33B9-4C11-839C-F38F5C1F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956C-7518-1E4E-82FE-D85601881B3E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15E3F-56D7-46D8-9E40-8D1AF593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2C56D-F1E6-4A7A-A0B8-2AA71B62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6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C1ECF-46AD-4AE3-9977-49F4C642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7A8A76-8658-4A4D-819D-F0E2BD42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E4F4-998C-4433-93B5-8FC469E8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12C1-33DE-5843-91F4-43FD503B6223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BB931-DB0C-421D-BA74-47CFF757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DA6C-9CE8-456B-A7B8-6F364739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2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F1FEC-DA95-45F0-B043-262F5E31B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E6B325-906A-4773-8CC5-81A64A9A9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5E599-ECC3-49D3-AF31-6FB590A0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D660-3073-D441-A2DF-8E81F8452A14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F5D54-98DB-4005-8792-00D448D9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88D88-2E7C-4C84-8ED8-3F99BD93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D5A3-1624-4BF5-9DC2-8F2F0C37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498FD-129D-4BBD-A40E-A5828381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C725A-E1BA-4C74-80B8-D8C4A384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6B68-AD07-C246-A071-EADAC40D8A20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17F98-67B0-4D94-B811-E207AF12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41F2B-DCAF-475B-BDF3-3142E59C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3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7F142-D868-4D47-8DE8-B92D498A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5CD6F-BA12-435A-BB34-40FBF40D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F43E9-59F1-47F4-993F-2ABF820A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2CA-8CB1-314E-B1CF-CF41FC0184B8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D2232-2C49-4BB9-90D2-A55FC345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275A3-4406-4B12-987C-68223BF9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7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BC175-E5A0-4182-82DA-A713EE42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B4081-C47E-46E1-82A9-418E19459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050DD7-D9CB-4066-8CE0-AC1AC6C06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55F61-E7A5-413B-922B-D1E79E23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80C-7E98-9C4C-AAE2-929C3AE1D081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7764E-712C-426B-BC97-2F65F6FF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E940E-2F49-4B36-875A-D20DFE25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1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98614-FB27-43F7-B725-62CECB58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70810-20E6-44B3-B433-DC444D025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7185A-914E-487B-A600-723A72A2A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3665B-65D1-43DA-86AB-D8036636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D7A644-DD5E-4AC2-A585-8F65D97B6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3399FD-5ACE-45E7-89FE-28B222CA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F170-E2DB-A241-86FF-0976CCCB9A9F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5895A4-B5F4-412C-9D2A-D0B239C6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93C410-4DE6-48C4-BB54-0E382308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0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0CD43-8CBC-45AC-A612-CEE635FD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28BD46-8F59-463C-BD5A-75C1FEF9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0357-9717-BA43-9506-DB1807F28CAC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7D4F8F-2E4D-47A2-AC96-7F8D4DCE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48B577-25A9-4C69-BCA9-24EDD38F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35B5AE-BC2F-4B93-9661-3E9B4A5B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1D-3657-304B-8746-E456D60807B6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CB7160-442A-4872-8B20-8C82AB0F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7F6F1-ACDE-4D6A-B209-F729BC9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81628-E47D-4A1E-A41E-C6DE2EEF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08A9B-D7CE-48FC-8FD4-D5DA32E4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7BB14-169E-40CF-85A3-C7CB1BAD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A67D2-DA77-4423-9CDE-77266058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A52-4EB9-AC42-ABA2-D0CEACE0B6F6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72CFE-BDD1-4020-979D-8BD30AB4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77B90-4B3D-40C5-A932-A6FB9D9F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4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3258A-4526-47AF-8567-1022066E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D8FEC8-8915-40AC-A0DC-2F01A7409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5E1132-92F9-4E34-8B9C-F06DF90B3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15D7D-049D-40BA-8168-10BCCBDA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A8E1-213B-804F-BD8A-71C3D7A68CBB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E4799-93F9-4B3F-8448-E5FD6B19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BA5B1-98A1-4D59-A3B1-C0912D24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ED5DF4-E30B-407A-8291-22B85337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6D6C0-C330-4664-8142-0FFAD11F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EB5A7-8C55-4968-8AC5-AABB8027C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FF4A-D35C-844D-84F8-E5EF6396B5CC}" type="datetime1">
              <a:rPr lang="ko-KR" altLang="en-US" smtClean="0"/>
              <a:t>2019. 2. 18.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010C9-80FD-46D2-BFF8-9661E6392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9B8D5-70A9-4AD0-AFE7-7A5E8182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C5307-06D1-4B86-8448-E154C52BA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 to Track and Track to Detect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84FE6-4632-4A0A-AE7C-52214A51F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20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Christoph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Feichtenhofer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Axel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Pinz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Andrew Zisserman, "Detect to Track and Track to Detect", ICCV 2017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2019. 02. 11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Minji Jo,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Hanyang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Univ.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0075A7-3FE5-FB47-9EE0-7AAEF7FE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3"/>
    </mc:Choice>
    <mc:Fallback xmlns="">
      <p:transition spd="slow" advTm="12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AFBD-A733-4E4C-AC12-6BD545AA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Track</a:t>
            </a:r>
            <a:r>
              <a:rPr lang="ko-KR" altLang="en-US" dirty="0"/>
              <a:t> </a:t>
            </a:r>
            <a:r>
              <a:rPr lang="en-US" altLang="ko-KR" dirty="0"/>
              <a:t>Training:</a:t>
            </a:r>
            <a:r>
              <a:rPr lang="ko-KR" altLang="en-US" dirty="0"/>
              <a:t> </a:t>
            </a:r>
            <a:r>
              <a:rPr lang="en-US" altLang="ko-KR" dirty="0"/>
              <a:t>Backward</a:t>
            </a:r>
            <a:r>
              <a:rPr lang="ko-KR" altLang="en-US" dirty="0"/>
              <a:t> </a:t>
            </a:r>
            <a:r>
              <a:rPr lang="en-US" altLang="ko-KR" dirty="0"/>
              <a:t>pass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7CF4A9-C54D-4894-9E3C-B1C34431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92" y="1822533"/>
            <a:ext cx="8443215" cy="4337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BA1BE9-02ED-4CA6-8BDC-40295571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392" y="1876590"/>
            <a:ext cx="8443215" cy="43376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7BF31B-5763-403B-8414-9BAC8274E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392" y="1822533"/>
            <a:ext cx="8443215" cy="433763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C37CAE-0ECA-644A-A7F4-54120159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4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AFBD-A733-4E4C-AC12-6BD545AA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Training: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7CF4A9-C54D-4894-9E3C-B1C34431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92" y="1822533"/>
            <a:ext cx="8443215" cy="4337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BA1BE9-02ED-4CA6-8BDC-40295571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392" y="1876590"/>
            <a:ext cx="8443215" cy="43376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7BF31B-5763-403B-8414-9BAC8274E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392" y="1822533"/>
            <a:ext cx="8443215" cy="43376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CEE83B-0102-4FE3-8591-A5D291A11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392" y="1822533"/>
            <a:ext cx="8443215" cy="433763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9A88F-886C-2048-BC09-65C478FB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7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69BBE-2099-417B-8F64-DE2D047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271104-75C6-4E87-8285-930C29675D66}"/>
              </a:ext>
            </a:extLst>
          </p:cNvPr>
          <p:cNvGrpSpPr/>
          <p:nvPr/>
        </p:nvGrpSpPr>
        <p:grpSpPr>
          <a:xfrm>
            <a:off x="82974" y="1497678"/>
            <a:ext cx="7983447" cy="4795735"/>
            <a:chOff x="2159136" y="1481637"/>
            <a:chExt cx="7983447" cy="47957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781EFCE-9ED4-4FDF-9191-B58166CB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900" y="1481637"/>
              <a:ext cx="7417683" cy="98759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094589-5615-452A-87F6-03DEC1EC8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9136" y="3197642"/>
              <a:ext cx="5958170" cy="307973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0947EA-8414-4A2D-840A-99CB41AAFDBA}"/>
                </a:ext>
              </a:extLst>
            </p:cNvPr>
            <p:cNvSpPr/>
            <p:nvPr/>
          </p:nvSpPr>
          <p:spPr>
            <a:xfrm>
              <a:off x="4539916" y="3545304"/>
              <a:ext cx="545431" cy="4745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167863-936E-438D-813F-A213987F2587}"/>
                </a:ext>
              </a:extLst>
            </p:cNvPr>
            <p:cNvSpPr/>
            <p:nvPr/>
          </p:nvSpPr>
          <p:spPr>
            <a:xfrm>
              <a:off x="3465095" y="5181600"/>
              <a:ext cx="4251158" cy="10957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0CD8FDF1-8680-408D-A7DB-D49A2715C49E}"/>
                </a:ext>
              </a:extLst>
            </p:cNvPr>
            <p:cNvSpPr/>
            <p:nvPr/>
          </p:nvSpPr>
          <p:spPr>
            <a:xfrm>
              <a:off x="5398168" y="2620754"/>
              <a:ext cx="385011" cy="63441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9434E8-6163-4C71-BD24-61A6AC37DAAA}"/>
              </a:ext>
            </a:extLst>
          </p:cNvPr>
          <p:cNvGrpSpPr/>
          <p:nvPr/>
        </p:nvGrpSpPr>
        <p:grpSpPr>
          <a:xfrm>
            <a:off x="6772275" y="3534838"/>
            <a:ext cx="4581525" cy="2758575"/>
            <a:chOff x="7158536" y="3896225"/>
            <a:chExt cx="4581525" cy="27585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E7A00D9-2BF0-4CF3-9A28-B492C2651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9591" y="3896225"/>
              <a:ext cx="4448175" cy="3333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23B373F-4595-48DE-B3A7-18E0512A6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4942" y="4275804"/>
              <a:ext cx="3429000" cy="3429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12FCA69-0A32-4221-B8B5-8D56E98E9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4942" y="6330950"/>
              <a:ext cx="4200525" cy="32385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20FB8F-1D6F-4973-8CA9-3FE94BC91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58536" y="4989343"/>
              <a:ext cx="4581525" cy="1333500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864B91-48C0-7A40-8AF2-142DF2FB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7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69BBE-2099-417B-8F64-DE2D047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Correlation feature for object tracking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8755E2-4D4F-44CD-82D3-16DEF643D8ED}"/>
              </a:ext>
            </a:extLst>
          </p:cNvPr>
          <p:cNvGrpSpPr/>
          <p:nvPr/>
        </p:nvGrpSpPr>
        <p:grpSpPr>
          <a:xfrm>
            <a:off x="854037" y="2515854"/>
            <a:ext cx="10499763" cy="1085781"/>
            <a:chOff x="838200" y="2098759"/>
            <a:chExt cx="10499763" cy="10857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3EA5FD-E5DC-4992-807A-58000EAAA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98759"/>
              <a:ext cx="5782132" cy="66048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2AEE71E-CB0B-43C7-A42C-A55C6E84D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494" y="2832435"/>
              <a:ext cx="4281667" cy="33487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722A44-19FC-4262-AD99-0B5B86D4BD98}"/>
                </a:ext>
              </a:extLst>
            </p:cNvPr>
            <p:cNvSpPr txBox="1"/>
            <p:nvPr/>
          </p:nvSpPr>
          <p:spPr>
            <a:xfrm>
              <a:off x="6959841" y="2815208"/>
              <a:ext cx="4378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defined by the maximum displacement, 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2C3975-CE40-4A38-88F3-F38ABD61FFA9}"/>
              </a:ext>
            </a:extLst>
          </p:cNvPr>
          <p:cNvGrpSpPr/>
          <p:nvPr/>
        </p:nvGrpSpPr>
        <p:grpSpPr>
          <a:xfrm>
            <a:off x="920836" y="4443663"/>
            <a:ext cx="4372656" cy="369332"/>
            <a:chOff x="950494" y="4796589"/>
            <a:chExt cx="4372656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219B48-11F5-4DE7-B21A-3957DBA95DE5}"/>
                </a:ext>
              </a:extLst>
            </p:cNvPr>
            <p:cNvSpPr txBox="1"/>
            <p:nvPr/>
          </p:nvSpPr>
          <p:spPr>
            <a:xfrm>
              <a:off x="950494" y="4796589"/>
              <a:ext cx="2433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RoI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Tracking’s input : 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C579D34-0DF9-482E-9B64-52E068621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7164" y="4796590"/>
              <a:ext cx="2215986" cy="369331"/>
            </a:xfrm>
            <a:prstGeom prst="rect">
              <a:avLst/>
            </a:prstGeom>
          </p:spPr>
        </p:pic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8E16C-B70B-8246-BAB7-DB1806D2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9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E2CB7-D2B2-483D-B64B-770530C0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Linking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tracklets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to object tubes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A6B2F-A624-464F-9986-E9F7AC690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0525"/>
            <a:ext cx="3781926" cy="514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A0AC7A-B4C6-45E3-9DA0-E4E9F249E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62792"/>
            <a:ext cx="6514097" cy="5375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972525-A1E4-43E0-99A8-A71E2241C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723" y="2562791"/>
            <a:ext cx="4469519" cy="5375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723C8B-9335-4472-9955-F7F50513E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733988"/>
            <a:ext cx="8674768" cy="756961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C56242A-9637-4CDC-B345-1E5DFE0302BF}"/>
              </a:ext>
            </a:extLst>
          </p:cNvPr>
          <p:cNvSpPr/>
          <p:nvPr/>
        </p:nvSpPr>
        <p:spPr>
          <a:xfrm>
            <a:off x="4731705" y="3222559"/>
            <a:ext cx="385011" cy="6344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A731C5-5365-4D1E-81CE-D0D3F455E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568" y="5080703"/>
            <a:ext cx="5498432" cy="101950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320EA0-2238-684D-AEEE-D4DCE33B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41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D1C06-5E27-4C57-B660-4F2F74A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AF4E8B-9892-4A7D-AE0A-F3014D56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703389" cy="44068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9F187F-C210-B449-8EC9-25BE19FC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1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F4364-32BC-4820-831A-20063BD3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Detection vs. tracking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F25BA15-8B59-4394-8510-7FDC7616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74197"/>
            <a:ext cx="10515600" cy="1796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8ECD9-F3C0-4806-BFE7-87AA0710BBE0}"/>
              </a:ext>
            </a:extLst>
          </p:cNvPr>
          <p:cNvSpPr txBox="1"/>
          <p:nvPr/>
        </p:nvSpPr>
        <p:spPr>
          <a:xfrm>
            <a:off x="1765020" y="5167311"/>
            <a:ext cx="866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Detection: We detect the object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independently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in each frame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B487B-36CF-46B0-AE0F-19BB771A015A}"/>
              </a:ext>
            </a:extLst>
          </p:cNvPr>
          <p:cNvSpPr txBox="1"/>
          <p:nvPr/>
        </p:nvSpPr>
        <p:spPr>
          <a:xfrm>
            <a:off x="3568823" y="407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6673B-E577-0F46-8903-0A6473CE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"/>
    </mc:Choice>
    <mc:Fallback xmlns="">
      <p:transition spd="slow" advTm="5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F4364-32BC-4820-831A-20063BD3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Detection vs. tracking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F25BA15-8B59-4394-8510-7FDC7616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74197"/>
            <a:ext cx="10515600" cy="1796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8ECD9-F3C0-4806-BFE7-87AA0710BBE0}"/>
              </a:ext>
            </a:extLst>
          </p:cNvPr>
          <p:cNvSpPr txBox="1"/>
          <p:nvPr/>
        </p:nvSpPr>
        <p:spPr>
          <a:xfrm>
            <a:off x="1765020" y="4830429"/>
            <a:ext cx="8661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Tracking: We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 new location of the object in the next frame using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estimated dynamics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 Then we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based upon measurements.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D208B-BAC8-4169-BE1D-D57FCFA61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74197"/>
            <a:ext cx="10515600" cy="181927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8F138-EDC0-9F46-81CD-A7950F86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1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7"/>
    </mc:Choice>
    <mc:Fallback xmlns="">
      <p:transition spd="slow" advTm="141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E948C-5ABF-4487-BACF-365E6C62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79647-361A-4742-ACD0-EC80FA7C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Object detection: </a:t>
            </a: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R-FCN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Tracking: </a:t>
            </a: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 to Track at 100 FPS</a:t>
            </a: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with Deep Regression Networks</a:t>
            </a:r>
            <a:r>
              <a:rPr lang="ko-KR" alt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9ACAA3-08DE-4F28-8DC9-B918D177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79" y="923999"/>
            <a:ext cx="5031321" cy="2505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FEF936-6188-40F8-A1C2-A34A45B39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06899"/>
            <a:ext cx="5625516" cy="250500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8610A-658A-A04C-B9DA-56C44CDC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"/>
    </mc:Choice>
    <mc:Fallback xmlns="">
      <p:transition spd="slow" advTm="4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2932-A217-47FA-AE7A-FF3582E8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 &amp; Track Architecture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270EFA-387C-4D38-AB9E-DB4D1F0D2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1929"/>
            <a:ext cx="10290401" cy="48021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0565-1951-451E-8ABC-FF042911D63E}"/>
              </a:ext>
            </a:extLst>
          </p:cNvPr>
          <p:cNvSpPr/>
          <p:nvPr/>
        </p:nvSpPr>
        <p:spPr>
          <a:xfrm>
            <a:off x="1307431" y="1690688"/>
            <a:ext cx="9577137" cy="1982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43716-18A4-4075-BC36-D0A7EB701054}"/>
              </a:ext>
            </a:extLst>
          </p:cNvPr>
          <p:cNvSpPr txBox="1"/>
          <p:nvPr/>
        </p:nvSpPr>
        <p:spPr>
          <a:xfrm>
            <a:off x="284747" y="2451332"/>
            <a:ext cx="110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FCN</a:t>
            </a:r>
            <a:endParaRPr lang="ko-KR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890CD9-0230-AD43-978F-F13DF4DB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3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2932-A217-47FA-AE7A-FF3582E8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 &amp; Track Architecture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270EFA-387C-4D38-AB9E-DB4D1F0D2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1929"/>
            <a:ext cx="10290401" cy="48021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0565-1951-451E-8ABC-FF042911D63E}"/>
              </a:ext>
            </a:extLst>
          </p:cNvPr>
          <p:cNvSpPr/>
          <p:nvPr/>
        </p:nvSpPr>
        <p:spPr>
          <a:xfrm>
            <a:off x="6513095" y="3151227"/>
            <a:ext cx="1491915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F05EA6-7E3C-B147-A3A3-2F0B94C7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7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2932-A217-47FA-AE7A-FF3582E8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 &amp; Track Architecture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270EFA-387C-4D38-AB9E-DB4D1F0D2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1929"/>
            <a:ext cx="10290401" cy="48021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0565-1951-451E-8ABC-FF042911D63E}"/>
              </a:ext>
            </a:extLst>
          </p:cNvPr>
          <p:cNvSpPr/>
          <p:nvPr/>
        </p:nvSpPr>
        <p:spPr>
          <a:xfrm>
            <a:off x="4203033" y="3151227"/>
            <a:ext cx="3801978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294AD-8A90-4691-B479-A2D935FE142A}"/>
              </a:ext>
            </a:extLst>
          </p:cNvPr>
          <p:cNvSpPr txBox="1"/>
          <p:nvPr/>
        </p:nvSpPr>
        <p:spPr>
          <a:xfrm>
            <a:off x="2081463" y="3583175"/>
            <a:ext cx="260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reg net</a:t>
            </a:r>
            <a:endParaRPr lang="ko-KR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60368E-F66C-CC4C-AC50-4866AFBD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0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AFBD-A733-4E4C-AC12-6BD545AA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Training: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7CF4A9-C54D-4894-9E3C-B1C34431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92" y="1837047"/>
            <a:ext cx="8443215" cy="433763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122FDC-F7BE-6848-AB47-8E297D79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AFBD-A733-4E4C-AC12-6BD545AA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Training: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7CF4A9-C54D-4894-9E3C-B1C34431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92" y="1822533"/>
            <a:ext cx="8443215" cy="4337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BA1BE9-02ED-4CA6-8BDC-40295571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392" y="1833048"/>
            <a:ext cx="8443215" cy="433763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EC50E-81C7-D940-8CFB-80764D69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785</Words>
  <Application>Microsoft Macintosh PowerPoint</Application>
  <PresentationFormat>와이드스크린</PresentationFormat>
  <Paragraphs>150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Detect to Track and Track to Detect</vt:lpstr>
      <vt:lpstr>Detection vs. tracking</vt:lpstr>
      <vt:lpstr>Detection vs. tracking</vt:lpstr>
      <vt:lpstr>Related work</vt:lpstr>
      <vt:lpstr>Detect &amp; Track Architecture</vt:lpstr>
      <vt:lpstr>Detect &amp; Track Architecture</vt:lpstr>
      <vt:lpstr>Detect &amp; Track Architecture</vt:lpstr>
      <vt:lpstr>Detect &amp; Track Training: Forward pass</vt:lpstr>
      <vt:lpstr>Detect &amp; Track Training: Forward pass</vt:lpstr>
      <vt:lpstr>Detect &amp; Track Training: Backward pass</vt:lpstr>
      <vt:lpstr>Detect &amp; Track Training: Backward pass</vt:lpstr>
      <vt:lpstr>objective</vt:lpstr>
      <vt:lpstr>Correlation feature for object tracking</vt:lpstr>
      <vt:lpstr>Linking tracklets to object tubes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to Track and Track to Detect</dc:title>
  <dc:creator>rookiebox</dc:creator>
  <cp:lastModifiedBy>jominji</cp:lastModifiedBy>
  <cp:revision>31</cp:revision>
  <dcterms:created xsi:type="dcterms:W3CDTF">2019-02-10T14:56:17Z</dcterms:created>
  <dcterms:modified xsi:type="dcterms:W3CDTF">2019-02-18T03:58:29Z</dcterms:modified>
</cp:coreProperties>
</file>