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okiebox" initials="r" lastIdx="1" clrIdx="0">
    <p:extLst>
      <p:ext uri="{19B8F6BF-5375-455C-9EA6-DF929625EA0E}">
        <p15:presenceInfo xmlns:p15="http://schemas.microsoft.com/office/powerpoint/2012/main" userId="rookiebo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7" autoAdjust="0"/>
    <p:restoredTop sz="61574" autoAdjust="0"/>
  </p:normalViewPr>
  <p:slideViewPr>
    <p:cSldViewPr snapToGrid="0">
      <p:cViewPr varScale="1">
        <p:scale>
          <a:sx n="66" d="100"/>
          <a:sy n="66" d="100"/>
        </p:scale>
        <p:origin x="2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3" d="100"/>
          <a:sy n="113" d="100"/>
        </p:scale>
        <p:origin x="252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24C29C-7D51-A545-A40B-8D6A0068BE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5E46F-360B-AD47-9B1A-DE5A5CEF72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60836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1AEAC-BC18-40E8-8F7A-161B5B346920}" type="datetimeFigureOut">
              <a:rPr lang="ko-KR" altLang="en-US" smtClean="0"/>
              <a:t>2019. 4. 1.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E3DB2-9355-4A8D-AE03-A24D244F2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63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제목 소개</a:t>
            </a:r>
            <a:endParaRPr lang="en-US" altLang="ko-KR" dirty="0"/>
          </a:p>
          <a:p>
            <a:r>
              <a:rPr lang="ko-KR" altLang="en-US" dirty="0"/>
              <a:t>발표자 소개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들어가기 앞서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왜 이렇게 오래된 논문을 가져왔는가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최근 논문은 새로운 </a:t>
            </a:r>
            <a:r>
              <a:rPr lang="en-US" altLang="ko-KR" dirty="0"/>
              <a:t>hand tracking </a:t>
            </a:r>
            <a:r>
              <a:rPr lang="ko-KR" altLang="en-US" dirty="0"/>
              <a:t>기법을 제시하는게 아니라 </a:t>
            </a:r>
            <a:endParaRPr lang="en-US" altLang="ko-KR" dirty="0"/>
          </a:p>
          <a:p>
            <a:r>
              <a:rPr lang="ko-KR" altLang="en-US" dirty="0"/>
              <a:t>장비들을 이용한 </a:t>
            </a:r>
            <a:r>
              <a:rPr lang="en-US" altLang="ko-KR" dirty="0"/>
              <a:t>application</a:t>
            </a:r>
            <a:r>
              <a:rPr lang="ko-KR" altLang="en-US" dirty="0"/>
              <a:t> 을 만드는 논문이 많이 나와서 가장 기본이 되는 이론을 이해하고자 해당 논문을 선택함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E3DB2-9355-4A8D-AE03-A24D244F2D4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298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initial poses are then divided into three difficulty levels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E </a:t>
            </a:r>
            <a:r>
              <a:rPr kumimoji="1" lang="en-US" altLang="ko-KR" dirty="0" err="1"/>
              <a:t>init</a:t>
            </a:r>
            <a:r>
              <a:rPr kumimoji="1" lang="en-US" altLang="ko-KR" dirty="0"/>
              <a:t> =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levels contain 10 initial poses [15mm, 25mm], [25mm, 35mm], and [35mm, 45mm]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손가락 포즈 어려움 단계를 나타낸다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레벨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1,2,3</a:t>
            </a:r>
            <a:endParaRPr lang="en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ko-KR" dirty="0"/>
          </a:p>
          <a:p>
            <a:r>
              <a:rPr lang="en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 and synthetic depth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실제랑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조작 모조의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뎁뜨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E3DB2-9355-4A8D-AE03-A24D244F2D4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794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바디 </a:t>
            </a:r>
            <a:r>
              <a:rPr kumimoji="1" lang="ko-KR" altLang="en-US" dirty="0" err="1"/>
              <a:t>트래킹</a:t>
            </a:r>
            <a:r>
              <a:rPr kumimoji="1" lang="ko-KR" altLang="en-US" dirty="0"/>
              <a:t> 기술을 그대로 적용시키면 </a:t>
            </a:r>
            <a:r>
              <a:rPr kumimoji="1" lang="ko-KR" altLang="en-US" dirty="0" err="1"/>
              <a:t>안될려나</a:t>
            </a:r>
            <a:r>
              <a:rPr kumimoji="1" lang="en-US" altLang="ko-KR" dirty="0"/>
              <a:t>?</a:t>
            </a:r>
          </a:p>
          <a:p>
            <a:r>
              <a:rPr kumimoji="1" lang="ko-KR" altLang="en-US" dirty="0"/>
              <a:t>안된다고 한다 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손의 움직임이 워낙 좁은 영역에서 빠르게 </a:t>
            </a:r>
            <a:r>
              <a:rPr kumimoji="1" lang="ko-KR" altLang="en-US" dirty="0" err="1"/>
              <a:t>이러나기</a:t>
            </a:r>
            <a:r>
              <a:rPr kumimoji="1" lang="ko-KR" altLang="en-US" dirty="0"/>
              <a:t> 때문이다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인식률이 낮다고 한다</a:t>
            </a:r>
            <a:endParaRPr kumimoji="1" lang="en-US" altLang="ko-KR" dirty="0"/>
          </a:p>
          <a:p>
            <a:endParaRPr kumimoji="1" lang="en-US" altLang="ko-KR" sz="1200" dirty="0"/>
          </a:p>
          <a:p>
            <a:r>
              <a:rPr kumimoji="1" lang="ko-KR" altLang="en-US" sz="1200" dirty="0"/>
              <a:t>무식한 장갑 </a:t>
            </a:r>
            <a:r>
              <a:rPr kumimoji="1" lang="en-US" altLang="ko-KR" sz="1200" dirty="0" err="1"/>
              <a:t>Playstation</a:t>
            </a:r>
            <a:r>
              <a:rPr kumimoji="1" lang="en-US" altLang="ko-KR" sz="1200" dirty="0"/>
              <a:t> eye : </a:t>
            </a:r>
            <a:r>
              <a:rPr kumimoji="1" lang="ko-KR" altLang="en-US" sz="1200" dirty="0"/>
              <a:t>단순 카메라 사용</a:t>
            </a:r>
            <a:endParaRPr kumimoji="1" lang="en-US" altLang="ko-KR" sz="1200" dirty="0"/>
          </a:p>
          <a:p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kumimoji="1" lang="en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키넥트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콘트롤러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없이 사용자의 신체 움직임을 인식</a:t>
            </a:r>
            <a:endParaRPr kumimoji="1"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ko-KR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ko-KR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ko-KR" altLang="en-US" sz="2000" b="0" i="0" u="none" strike="noStrike" kern="1200" baseline="30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립모션</a:t>
            </a:r>
            <a:r>
              <a:rPr kumimoji="1" lang="ko-KR" altLang="en-US" sz="20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ko-KR" sz="20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kumimoji="1" lang="ko-KR" altLang="en-US" sz="20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컴퓨터 하드웨어이다</a:t>
            </a:r>
            <a:r>
              <a:rPr kumimoji="1" lang="en-US" altLang="ko-KR" sz="20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kumimoji="1" lang="ko-KR" altLang="en-US" sz="20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손과 손가락의 모션을 인식하는 따로 손에 연결할 필요도 없고 터치할 필요도 없다</a:t>
            </a:r>
            <a:r>
              <a:rPr kumimoji="1" lang="en-US" altLang="ko-KR" sz="20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kumimoji="1" lang="ko-KR" altLang="en-US" sz="20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kumimoji="1" lang="en-US" altLang="ko-KR" sz="20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E3DB2-9355-4A8D-AE03-A24D244F2D4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527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핸드 </a:t>
            </a:r>
            <a:r>
              <a:rPr kumimoji="1" lang="ko-KR" altLang="en-US" dirty="0" err="1"/>
              <a:t>트래킹을</a:t>
            </a:r>
            <a:r>
              <a:rPr kumimoji="1" lang="ko-KR" altLang="en-US" dirty="0"/>
              <a:t> 하기 위해서는</a:t>
            </a:r>
            <a:endParaRPr kumimoji="1" lang="en-US" altLang="ko-KR" dirty="0"/>
          </a:p>
          <a:p>
            <a:r>
              <a:rPr kumimoji="1" lang="ko-KR" altLang="en-US" dirty="0"/>
              <a:t>손을 먼저 찾고</a:t>
            </a:r>
            <a:endParaRPr kumimoji="1" lang="en-US" altLang="ko-KR" dirty="0"/>
          </a:p>
          <a:p>
            <a:r>
              <a:rPr kumimoji="1" lang="ko-KR" altLang="en-US" dirty="0"/>
              <a:t>손가락을 찾는다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err="1"/>
              <a:t>제스터가</a:t>
            </a:r>
            <a:r>
              <a:rPr kumimoji="1" lang="ko-KR" altLang="en-US" dirty="0"/>
              <a:t> 무엇을 </a:t>
            </a:r>
            <a:r>
              <a:rPr kumimoji="1" lang="ko-KR" altLang="en-US" dirty="0" err="1"/>
              <a:t>의미하는가는</a:t>
            </a:r>
            <a:r>
              <a:rPr kumimoji="1" lang="ko-KR" altLang="en-US" dirty="0"/>
              <a:t> 부가적인 기술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E3DB2-9355-4A8D-AE03-A24D244F2D4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554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인체공학적인 아주 잘 </a:t>
            </a:r>
            <a:r>
              <a:rPr kumimoji="1" lang="ko-KR" altLang="en-US" dirty="0" err="1"/>
              <a:t>맴듬</a:t>
            </a:r>
            <a:r>
              <a:rPr kumimoji="1" lang="ko-KR" altLang="en-US" dirty="0"/>
              <a:t> 관절 </a:t>
            </a:r>
            <a:r>
              <a:rPr kumimoji="1" lang="ko-KR" altLang="en-US" dirty="0" err="1"/>
              <a:t>꺽이는거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오게이</a:t>
            </a:r>
            <a:endParaRPr kumimoji="1" lang="en-US" altLang="ko-KR" dirty="0"/>
          </a:p>
          <a:p>
            <a:endParaRPr kumimoji="1" lang="en" altLang="ko-KR" dirty="0"/>
          </a:p>
          <a:p>
            <a:r>
              <a:rPr kumimoji="1" lang="en" altLang="ko-KR" dirty="0"/>
              <a:t>6</a:t>
            </a:r>
            <a:r>
              <a:rPr kumimoji="1" lang="ko-KR" altLang="en-US" dirty="0"/>
              <a:t>개의 글로벌 손가락 점과 각 마디당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local</a:t>
            </a:r>
            <a:r>
              <a:rPr kumimoji="1" lang="ko-KR" altLang="en-US" dirty="0"/>
              <a:t>손가락 점을 가진 모델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다변형의 질감을 가진 모델을 </a:t>
            </a:r>
            <a:r>
              <a:rPr kumimoji="1" lang="ko-KR" altLang="en-US" dirty="0" err="1"/>
              <a:t>맴듬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동글뱅이들</a:t>
            </a:r>
            <a:r>
              <a:rPr kumimoji="1" lang="en-US" altLang="ko-KR" dirty="0"/>
              <a:t>!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아주 간단하게 만들었음 왜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우린 </a:t>
            </a:r>
            <a:r>
              <a:rPr kumimoji="1" lang="en-US" altLang="ko-KR" dirty="0"/>
              <a:t>real</a:t>
            </a:r>
            <a:r>
              <a:rPr kumimoji="1" lang="ko-KR" altLang="en-US" dirty="0"/>
              <a:t> </a:t>
            </a:r>
            <a:r>
              <a:rPr kumimoji="1" lang="en-US" altLang="ko-KR" dirty="0"/>
              <a:t>time</a:t>
            </a:r>
            <a:r>
              <a:rPr kumimoji="1" lang="ko-KR" altLang="en-US" dirty="0"/>
              <a:t> </a:t>
            </a:r>
            <a:r>
              <a:rPr kumimoji="1" lang="en-US" altLang="ko-KR" dirty="0"/>
              <a:t>tracking</a:t>
            </a:r>
            <a:r>
              <a:rPr kumimoji="1" lang="ko-KR" altLang="en-US" dirty="0"/>
              <a:t> 이라서 </a:t>
            </a:r>
            <a:r>
              <a:rPr kumimoji="1" lang="ko-KR" altLang="en-US" dirty="0" err="1"/>
              <a:t>연산량이</a:t>
            </a:r>
            <a:r>
              <a:rPr kumimoji="1" lang="ko-KR" altLang="en-US" dirty="0"/>
              <a:t> 많으면 안되거든</a:t>
            </a:r>
            <a:r>
              <a:rPr kumimoji="1" lang="en-US" altLang="ko-KR" dirty="0"/>
              <a:t>!</a:t>
            </a:r>
            <a:r>
              <a:rPr kumimoji="1" lang="ko-KR" altLang="en-US" dirty="0"/>
              <a:t> 앞으로도 많이 날려먹을 생각임 </a:t>
            </a:r>
            <a:endParaRPr kumimoji="1" lang="en-US" altLang="ko-KR" dirty="0"/>
          </a:p>
          <a:p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데이터는 인텔의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만원짜리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Creative Interactive Gesture Camera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사용했다고 함 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손목에 검은색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밴드찼뎅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ㅋㅋ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 segmentation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위해서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카메라에 항상 가깝다고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불끄고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함 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(depth camera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어쩔수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없는듯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E3DB2-9355-4A8D-AE03-A24D244F2D4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569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핸드 모델과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depth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사이의 불일치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" altLang="ko-KR" dirty="0"/>
          </a:p>
          <a:p>
            <a:r>
              <a:rPr kumimoji="1" lang="ko-KR" altLang="en-US" dirty="0" err="1"/>
              <a:t>리얼</a:t>
            </a:r>
            <a:r>
              <a:rPr kumimoji="1" lang="ko-KR" altLang="en-US" dirty="0"/>
              <a:t> 타임을 위해 </a:t>
            </a:r>
            <a:r>
              <a:rPr kumimoji="1" lang="ko-KR" altLang="en-US" dirty="0" err="1"/>
              <a:t>날려먹은</a:t>
            </a:r>
            <a:r>
              <a:rPr kumimoji="1" lang="ko-KR" altLang="en-US" dirty="0"/>
              <a:t> 거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첫번째 </a:t>
            </a:r>
            <a:r>
              <a:rPr kumimoji="1" lang="en-US" altLang="ko-KR" dirty="0"/>
              <a:t>D</a:t>
            </a:r>
            <a:r>
              <a:rPr kumimoji="1" lang="ko-KR" altLang="en-US" dirty="0"/>
              <a:t> 함수 </a:t>
            </a:r>
            <a:r>
              <a:rPr kumimoji="1" lang="ko-KR" altLang="en-US" dirty="0" err="1"/>
              <a:t>시그마밑에</a:t>
            </a:r>
            <a:r>
              <a:rPr kumimoji="1" lang="ko-KR" altLang="en-US" dirty="0"/>
              <a:t> </a:t>
            </a:r>
            <a:r>
              <a:rPr kumimoji="1" lang="en-US" altLang="ko-KR" dirty="0"/>
              <a:t>sub </a:t>
            </a:r>
            <a:r>
              <a:rPr kumimoji="1" lang="ko-KR" altLang="en-US" dirty="0"/>
              <a:t>가 있음 이게 </a:t>
            </a:r>
            <a:r>
              <a:rPr kumimoji="1" lang="ko-KR" altLang="en-US" dirty="0" err="1"/>
              <a:t>뭐냐면</a:t>
            </a:r>
            <a:r>
              <a:rPr kumimoji="1" lang="en-US" altLang="ko-KR" dirty="0"/>
              <a:t> </a:t>
            </a:r>
            <a:r>
              <a:rPr kumimoji="1" lang="ko-KR" altLang="en-US" dirty="0"/>
              <a:t>수많은 </a:t>
            </a:r>
            <a:r>
              <a:rPr kumimoji="1" lang="en-US" altLang="ko-KR" dirty="0"/>
              <a:t>3d</a:t>
            </a:r>
            <a:r>
              <a:rPr kumimoji="1" lang="ko-KR" altLang="en-US" dirty="0" err="1"/>
              <a:t>포인트중에</a:t>
            </a:r>
            <a:r>
              <a:rPr kumimoji="1" lang="ko-KR" altLang="en-US" dirty="0"/>
              <a:t> </a:t>
            </a:r>
            <a:r>
              <a:rPr kumimoji="1" lang="en-US" altLang="ko-KR" dirty="0"/>
              <a:t>256</a:t>
            </a:r>
            <a:r>
              <a:rPr kumimoji="1" lang="ko-KR" altLang="en-US" dirty="0"/>
              <a:t> 개만 뽑아</a:t>
            </a:r>
            <a:endParaRPr kumimoji="1" lang="en-US" altLang="ko-KR" dirty="0"/>
          </a:p>
          <a:p>
            <a:r>
              <a:rPr kumimoji="1" lang="ko-KR" altLang="en-US" dirty="0"/>
              <a:t>해당 포인트 가장 가까운 구의 </a:t>
            </a:r>
            <a:r>
              <a:rPr kumimoji="1" lang="en-US" altLang="ko-KR" dirty="0"/>
              <a:t>(</a:t>
            </a:r>
            <a:r>
              <a:rPr kumimoji="1" lang="ko-KR" altLang="en-US" dirty="0"/>
              <a:t>표면</a:t>
            </a:r>
            <a:r>
              <a:rPr kumimoji="1" lang="en-US" altLang="ko-KR" dirty="0"/>
              <a:t>)</a:t>
            </a:r>
            <a:r>
              <a:rPr kumimoji="1" lang="ko-KR" altLang="en-US" dirty="0"/>
              <a:t>사이의   </a:t>
            </a:r>
            <a:r>
              <a:rPr kumimoji="1" lang="ko-KR" altLang="en-US" dirty="0" err="1"/>
              <a:t>절대거리</a:t>
            </a:r>
            <a:r>
              <a:rPr kumimoji="1" lang="ko-KR" altLang="en-US" dirty="0"/>
              <a:t> 계산 </a:t>
            </a:r>
            <a:r>
              <a:rPr kumimoji="1" lang="ko-KR" altLang="en-US" dirty="0" err="1"/>
              <a:t>고고링하는거임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2</a:t>
            </a:r>
            <a:r>
              <a:rPr kumimoji="1" lang="ko-KR" altLang="en-US" dirty="0"/>
              <a:t>번째 </a:t>
            </a:r>
            <a:r>
              <a:rPr kumimoji="1" lang="en-US" altLang="ko-KR" dirty="0"/>
              <a:t>B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lang="ko-KR" altLang="ko-KR" dirty="0"/>
              <a:t>모델을 거짓으로 만든다.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구의 중심은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depth map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투영되어 있음 그리고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depth difference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만큼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패널티를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받게된다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손을 앞으로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가리치는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동작에서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2,3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depth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차이가 있기에 각각 다른 값의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패널티를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받게되고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3,4,5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depth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없기에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패널티를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덜 받는다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.??</a:t>
            </a:r>
          </a:p>
          <a:p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이웃 손가락 끼리 충돌하는 문제가 빈번하게 일어난다고 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그래서 이웃 손가락만 충돌을 감시하는 것이다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E3DB2-9355-4A8D-AE03-A24D244F2D4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681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관절있는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물체를 다루기 위해서는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ICP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필요함 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 완벽하지는 않지만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이정도는 감수 하겠음 우리가 전체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clude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안쓰고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subset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사용하기로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했잖슴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</a:p>
          <a:p>
            <a:endParaRPr lang="en-US" altLang="ko-KR" dirty="0"/>
          </a:p>
          <a:p>
            <a:r>
              <a:rPr lang="ko-KR" altLang="en-US" dirty="0"/>
              <a:t>로컬 </a:t>
            </a:r>
            <a:r>
              <a:rPr lang="ko-KR" altLang="en-US" dirty="0" err="1"/>
              <a:t>옵티마에</a:t>
            </a:r>
            <a:r>
              <a:rPr lang="ko-KR" altLang="en-US" dirty="0"/>
              <a:t> 빠지지 않기 위해 보완해줄 무언가가 필요함 </a:t>
            </a:r>
            <a:r>
              <a:rPr lang="en-US" altLang="ko-KR" dirty="0"/>
              <a:t>:</a:t>
            </a:r>
            <a:r>
              <a:rPr lang="ko-KR" altLang="en-US" dirty="0"/>
              <a:t> 그게</a:t>
            </a:r>
            <a:r>
              <a:rPr lang="en-US" altLang="ko-KR" dirty="0"/>
              <a:t> PSO </a:t>
            </a:r>
            <a:r>
              <a:rPr lang="ko-KR" altLang="en-US" dirty="0"/>
              <a:t>임</a:t>
            </a:r>
            <a:r>
              <a:rPr lang="en-US" altLang="ko-KR" dirty="0"/>
              <a:t> </a:t>
            </a:r>
            <a:r>
              <a:rPr lang="en" altLang="ko-KR" dirty="0"/>
              <a:t>Particle Swarm Optimization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파티칼은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고차원 벡터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파티칼의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위치를 알고 있는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best   /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각자의 위치를 알고 있는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개념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인접한 다른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파티칼과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매개 변수 공간을 검색하는 진화 과정을 거친다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저짝은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전체 포인트 다 사용하는데 우리는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 subset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사용하잔아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.?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 문제를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particle premature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br>
              <a:rPr lang="ko-KR" altLang="en-US" dirty="0"/>
            </a:b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E3DB2-9355-4A8D-AE03-A24D244F2D4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600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" altLang="ko-KR" dirty="0"/>
          </a:p>
          <a:p>
            <a:r>
              <a:rPr kumimoji="1" lang="en" altLang="ko-KR" dirty="0" err="1"/>
              <a:t>Icp</a:t>
            </a:r>
            <a:r>
              <a:rPr kumimoji="1" lang="ko-KR" altLang="en-US" dirty="0"/>
              <a:t>는 너무 빨리 </a:t>
            </a:r>
            <a:r>
              <a:rPr kumimoji="1" lang="en-US" altLang="ko-KR" dirty="0"/>
              <a:t>local </a:t>
            </a:r>
            <a:r>
              <a:rPr kumimoji="1" lang="ko-KR" altLang="en-US" dirty="0" err="1"/>
              <a:t>옵티마에</a:t>
            </a:r>
            <a:r>
              <a:rPr kumimoji="1" lang="ko-KR" altLang="en-US" dirty="0"/>
              <a:t> 빠지고</a:t>
            </a:r>
            <a:r>
              <a:rPr kumimoji="1" lang="en-US" altLang="ko-KR" dirty="0"/>
              <a:t>,</a:t>
            </a:r>
          </a:p>
          <a:p>
            <a:r>
              <a:rPr kumimoji="1" lang="en-US" altLang="ko-KR" dirty="0"/>
              <a:t>PSO</a:t>
            </a:r>
            <a:r>
              <a:rPr kumimoji="1" lang="ko-KR" altLang="en-US" dirty="0"/>
              <a:t>는 주변을 효과적으로 탐색하지만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미숙한 집합때문에 고생한다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파스칼의 움직임이 더 빨라지고 </a:t>
            </a:r>
            <a:r>
              <a:rPr kumimoji="1" lang="en-US" altLang="ko-KR" dirty="0"/>
              <a:t>cost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작게 하는게 효과적인 </a:t>
            </a:r>
            <a:r>
              <a:rPr kumimoji="1" lang="en-US" altLang="ko-KR" dirty="0"/>
              <a:t>ICP.</a:t>
            </a:r>
          </a:p>
          <a:p>
            <a:r>
              <a:rPr kumimoji="1" lang="ko-KR" altLang="en-US" dirty="0"/>
              <a:t>서로 가까운 </a:t>
            </a:r>
            <a:r>
              <a:rPr kumimoji="1" lang="ko-KR" altLang="en-US" dirty="0" err="1"/>
              <a:t>파티칼끼리</a:t>
            </a:r>
            <a:r>
              <a:rPr kumimoji="1" lang="ko-KR" altLang="en-US" dirty="0"/>
              <a:t> 조율하는게 더 쉬워지고 로컬 </a:t>
            </a:r>
            <a:r>
              <a:rPr kumimoji="1" lang="ko-KR" altLang="en-US" dirty="0" err="1"/>
              <a:t>옵티마에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빠지더라고</a:t>
            </a:r>
            <a:r>
              <a:rPr kumimoji="1" lang="ko-KR" altLang="en-US" dirty="0"/>
              <a:t> 쉽게 나올 수 있음 </a:t>
            </a:r>
            <a:r>
              <a:rPr kumimoji="1" lang="en-US" altLang="ko-KR" dirty="0" err="1"/>
              <a:t>pso</a:t>
            </a:r>
            <a:r>
              <a:rPr kumimoji="1" lang="en-US" altLang="ko-KR" dirty="0"/>
              <a:t> </a:t>
            </a:r>
            <a:r>
              <a:rPr kumimoji="1" lang="ko-KR" altLang="en-US" dirty="0"/>
              <a:t>에서 </a:t>
            </a:r>
            <a:endParaRPr kumimoji="1" lang="en-US" altLang="ko-KR" dirty="0"/>
          </a:p>
          <a:p>
            <a:r>
              <a:rPr lang="en" altLang="ko-KR" dirty="0"/>
              <a:t>k-means clustering</a:t>
            </a:r>
            <a:endParaRPr kumimoji="1" lang="en-US" altLang="ko-KR" dirty="0"/>
          </a:p>
          <a:p>
            <a:r>
              <a:rPr lang="en" altLang="ko-KR" dirty="0"/>
              <a:t>k = 2, the particles automatically converge to the two local optima</a:t>
            </a:r>
          </a:p>
          <a:p>
            <a:r>
              <a:rPr kumimoji="1" lang="en" altLang="ko-KR" dirty="0"/>
              <a:t>K</a:t>
            </a:r>
            <a:r>
              <a:rPr kumimoji="1" lang="ko-KR" altLang="en-US" dirty="0"/>
              <a:t>는 </a:t>
            </a:r>
            <a:r>
              <a:rPr kumimoji="1" lang="ko-KR" altLang="en-US" dirty="0" err="1"/>
              <a:t>커버리지할</a:t>
            </a:r>
            <a:r>
              <a:rPr kumimoji="1" lang="ko-KR" altLang="en-US" dirty="0"/>
              <a:t> </a:t>
            </a:r>
            <a:r>
              <a:rPr kumimoji="1" lang="en-US" altLang="ko-KR" dirty="0"/>
              <a:t>local optima</a:t>
            </a:r>
            <a:r>
              <a:rPr kumimoji="1" lang="ko-KR" altLang="en-US" dirty="0"/>
              <a:t>의 개수이다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E3DB2-9355-4A8D-AE03-A24D244F2D4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541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빠르고 직관적으로 손가락을 판단</a:t>
            </a:r>
          </a:p>
          <a:p>
            <a:endParaRPr kumimoji="1" lang="en-US" altLang="ko-KR" b="0" dirty="0">
              <a:effectLst/>
            </a:endParaRPr>
          </a:p>
          <a:p>
            <a:r>
              <a:rPr lang="ko-KR" altLang="en-US" b="0" dirty="0">
                <a:effectLst/>
              </a:rPr>
              <a:t>손가락인지 아닌지는 어떻게 판단할까 </a:t>
            </a:r>
            <a:r>
              <a:rPr lang="en-US" altLang="ko-KR" b="0" dirty="0">
                <a:effectLst/>
              </a:rPr>
              <a:t>:</a:t>
            </a:r>
            <a:r>
              <a:rPr lang="ko-KR" altLang="en-US" b="0" dirty="0">
                <a:effectLst/>
              </a:rPr>
              <a:t> </a:t>
            </a:r>
            <a:r>
              <a:rPr lang="en-US" altLang="ko-KR" b="0" dirty="0" err="1">
                <a:effectLst/>
              </a:rPr>
              <a:t>extrme</a:t>
            </a:r>
            <a:r>
              <a:rPr lang="en-US" altLang="ko-KR" b="0" dirty="0">
                <a:effectLst/>
              </a:rPr>
              <a:t> point </a:t>
            </a:r>
            <a:r>
              <a:rPr lang="ko-KR" altLang="en-US" b="0" dirty="0">
                <a:effectLst/>
              </a:rPr>
              <a:t>극점을 찾아서 체크한다</a:t>
            </a:r>
            <a:r>
              <a:rPr lang="en-US" altLang="ko-KR" b="0" dirty="0">
                <a:effectLst/>
              </a:rPr>
              <a:t>.</a:t>
            </a:r>
            <a:r>
              <a:rPr lang="ko-KR" altLang="en-US" b="0" dirty="0">
                <a:effectLst/>
              </a:rPr>
              <a:t> </a:t>
            </a:r>
            <a:endParaRPr lang="en-US" altLang="ko-KR" b="0" dirty="0">
              <a:effectLst/>
            </a:endParaRPr>
          </a:p>
          <a:p>
            <a:endParaRPr lang="en-US" altLang="ko-KR" b="0" dirty="0">
              <a:effectLst/>
            </a:endParaRPr>
          </a:p>
          <a:p>
            <a:r>
              <a:rPr lang="en-US" altLang="ko-KR" b="0" dirty="0" err="1">
                <a:effectLst/>
              </a:rPr>
              <a:t>Xy</a:t>
            </a:r>
            <a:r>
              <a:rPr lang="en-US" altLang="ko-KR" b="0" dirty="0">
                <a:effectLst/>
              </a:rPr>
              <a:t> </a:t>
            </a:r>
            <a:r>
              <a:rPr lang="ko-KR" altLang="en-US" b="0" dirty="0">
                <a:effectLst/>
              </a:rPr>
              <a:t>는 평면이고 여기서는 </a:t>
            </a:r>
            <a:r>
              <a:rPr lang="ko-KR" altLang="en-US" b="0" dirty="0" err="1">
                <a:effectLst/>
              </a:rPr>
              <a:t>손몬과</a:t>
            </a:r>
            <a:r>
              <a:rPr lang="ko-KR" altLang="en-US" b="0" dirty="0">
                <a:effectLst/>
              </a:rPr>
              <a:t> </a:t>
            </a:r>
            <a:r>
              <a:rPr lang="en-US" altLang="ko-KR" b="0" dirty="0">
                <a:effectLst/>
              </a:rPr>
              <a:t>5</a:t>
            </a:r>
            <a:r>
              <a:rPr lang="ko-KR" altLang="en-US" b="0" dirty="0">
                <a:effectLst/>
              </a:rPr>
              <a:t>개의 </a:t>
            </a:r>
            <a:r>
              <a:rPr lang="ko-KR" altLang="en-US" b="0" dirty="0" err="1">
                <a:effectLst/>
              </a:rPr>
              <a:t>손각락은</a:t>
            </a:r>
            <a:r>
              <a:rPr lang="ko-KR" altLang="en-US" b="0" dirty="0">
                <a:effectLst/>
              </a:rPr>
              <a:t> </a:t>
            </a:r>
            <a:r>
              <a:rPr lang="en-US" altLang="ko-KR" b="0" dirty="0">
                <a:effectLst/>
              </a:rPr>
              <a:t>detect </a:t>
            </a:r>
            <a:r>
              <a:rPr lang="ko-KR" altLang="en-US" b="0" dirty="0">
                <a:effectLst/>
              </a:rPr>
              <a:t>한다</a:t>
            </a:r>
            <a:r>
              <a:rPr lang="en-US" altLang="ko-KR" b="0" dirty="0">
                <a:effectLst/>
              </a:rPr>
              <a:t>.</a:t>
            </a:r>
          </a:p>
          <a:p>
            <a:r>
              <a:rPr lang="ko-KR" altLang="en-US" b="0" dirty="0" err="1">
                <a:effectLst/>
              </a:rPr>
              <a:t>손각락의</a:t>
            </a:r>
            <a:r>
              <a:rPr lang="ko-KR" altLang="en-US" b="0" dirty="0">
                <a:effectLst/>
              </a:rPr>
              <a:t> 길이와 </a:t>
            </a:r>
            <a:r>
              <a:rPr lang="ko-KR" altLang="en-US" b="0" dirty="0" err="1">
                <a:effectLst/>
              </a:rPr>
              <a:t>통통함을</a:t>
            </a:r>
            <a:r>
              <a:rPr lang="ko-KR" altLang="en-US" b="0" dirty="0">
                <a:effectLst/>
              </a:rPr>
              <a:t> 체크한다</a:t>
            </a:r>
            <a:r>
              <a:rPr lang="en-US" altLang="ko-KR" b="0" dirty="0">
                <a:effectLst/>
              </a:rPr>
              <a:t>.</a:t>
            </a:r>
          </a:p>
          <a:p>
            <a:endParaRPr lang="en-US" altLang="ko-KR" b="0" dirty="0">
              <a:effectLst/>
            </a:endParaRPr>
          </a:p>
          <a:p>
            <a:r>
              <a:rPr lang="en-US" altLang="ko-KR" b="0" dirty="0">
                <a:effectLst/>
              </a:rPr>
              <a:t>Z </a:t>
            </a:r>
            <a:r>
              <a:rPr lang="ko-KR" altLang="en-US" b="0" dirty="0">
                <a:effectLst/>
              </a:rPr>
              <a:t>는 카메라를 향해서 </a:t>
            </a:r>
            <a:r>
              <a:rPr lang="ko-KR" altLang="en-US" b="0" dirty="0" err="1">
                <a:effectLst/>
              </a:rPr>
              <a:t>손각을</a:t>
            </a:r>
            <a:r>
              <a:rPr lang="ko-KR" altLang="en-US" b="0" dirty="0">
                <a:effectLst/>
              </a:rPr>
              <a:t> </a:t>
            </a:r>
            <a:r>
              <a:rPr lang="ko-KR" altLang="en-US" b="0" dirty="0" err="1">
                <a:effectLst/>
              </a:rPr>
              <a:t>가르킨경우</a:t>
            </a:r>
            <a:r>
              <a:rPr lang="ko-KR" altLang="en-US" b="0" dirty="0">
                <a:effectLst/>
              </a:rPr>
              <a:t> </a:t>
            </a:r>
            <a:r>
              <a:rPr lang="en-US" altLang="ko-KR" b="0" dirty="0">
                <a:effectLst/>
              </a:rPr>
              <a:t>depth </a:t>
            </a:r>
            <a:r>
              <a:rPr lang="ko-KR" altLang="en-US" b="0" dirty="0">
                <a:effectLst/>
              </a:rPr>
              <a:t>차이가 </a:t>
            </a:r>
            <a:r>
              <a:rPr lang="ko-KR" altLang="en-US" b="0" dirty="0" err="1">
                <a:effectLst/>
              </a:rPr>
              <a:t>나는거</a:t>
            </a:r>
            <a:r>
              <a:rPr lang="ko-KR" altLang="en-US" b="0" dirty="0">
                <a:effectLst/>
              </a:rPr>
              <a:t> 있잖아 </a:t>
            </a:r>
            <a:r>
              <a:rPr lang="ko-KR" altLang="en-US" b="0" dirty="0" err="1">
                <a:effectLst/>
              </a:rPr>
              <a:t>그런거</a:t>
            </a:r>
            <a:r>
              <a:rPr lang="ko-KR" altLang="en-US" b="0" dirty="0">
                <a:effectLst/>
              </a:rPr>
              <a:t> 계산하는 전용이다</a:t>
            </a:r>
            <a:r>
              <a:rPr lang="en-US" altLang="ko-KR" b="0" dirty="0">
                <a:effectLst/>
              </a:rPr>
              <a:t>.</a:t>
            </a:r>
          </a:p>
          <a:p>
            <a:r>
              <a:rPr lang="ko-KR" altLang="en-US" b="0" dirty="0">
                <a:effectLst/>
              </a:rPr>
              <a:t>여기서도 이 전용 마디 체크가 잇다</a:t>
            </a:r>
            <a:endParaRPr lang="en-US" altLang="ko-KR" b="0" dirty="0">
              <a:effectLst/>
            </a:endParaRPr>
          </a:p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링이라는 개념을 이용해서 방향을 제시해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링안의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sector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판별로 방향을 판단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예측하는데 사용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제트 다음에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xy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  굉장히 정교하게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하는건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아님 간단하게 재조정 하고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xy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6, z: 5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패치 하기때문에 굉장히 빠름</a:t>
            </a:r>
            <a:endParaRPr lang="en-US" altLang="ko-KR" b="0" dirty="0">
              <a:effectLst/>
            </a:endParaRPr>
          </a:p>
          <a:p>
            <a:endParaRPr lang="ko-KR" altLang="en-US" b="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E3DB2-9355-4A8D-AE03-A24D244F2D4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261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E3DB2-9355-4A8D-AE03-A24D244F2D4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709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7FCCB-ABB3-4DC2-8761-EB6A5B65B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090495-3814-4102-8D81-B33008D8E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C090C-33B9-4C11-839C-F38F5C1FE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956C-7518-1E4E-82FE-D85601881B3E}" type="datetime1">
              <a:rPr lang="ko-KR" altLang="en-US" smtClean="0"/>
              <a:t>2019. 4. 1.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15E3F-56D7-46D8-9E40-8D1AF593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A2C56D-F1E6-4A7A-A0B8-2AA71B62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FD3E-125C-4993-BBCE-0AD5A29F2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46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C1ECF-46AD-4AE3-9977-49F4C642D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7A8A76-8658-4A4D-819D-F0E2BD422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CE4F4-998C-4433-93B5-8FC469E8C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12C1-33DE-5843-91F4-43FD503B6223}" type="datetime1">
              <a:rPr lang="ko-KR" altLang="en-US" smtClean="0"/>
              <a:t>2019. 4. 1.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1BB931-DB0C-421D-BA74-47CFF757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B1DA6C-9CE8-456B-A7B8-6F364739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FD3E-125C-4993-BBCE-0AD5A29F2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42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BF1FEC-DA95-45F0-B043-262F5E31B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E6B325-906A-4773-8CC5-81A64A9A9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85E599-ECC3-49D3-AF31-6FB590A0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D660-3073-D441-A2DF-8E81F8452A14}" type="datetime1">
              <a:rPr lang="ko-KR" altLang="en-US" smtClean="0"/>
              <a:t>2019. 4. 1.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8F5D54-98DB-4005-8792-00D448D9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588D88-2E7C-4C84-8ED8-3F99BD93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FD3E-125C-4993-BBCE-0AD5A29F2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61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4D5A3-1624-4BF5-9DC2-8F2F0C37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5498FD-129D-4BBD-A40E-A58283812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1C725A-E1BA-4C74-80B8-D8C4A384B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16B68-AD07-C246-A071-EADAC40D8A20}" type="datetime1">
              <a:rPr lang="ko-KR" altLang="en-US" smtClean="0"/>
              <a:t>2019. 4. 1.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A17F98-67B0-4D94-B811-E207AF12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A41F2B-DCAF-475B-BDF3-3142E59C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FD3E-125C-4993-BBCE-0AD5A29F2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13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7F142-D868-4D47-8DE8-B92D498AD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F5CD6F-BA12-435A-BB34-40FBF40D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CF43E9-59F1-47F4-993F-2ABF820A9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32CA-8CB1-314E-B1CF-CF41FC0184B8}" type="datetime1">
              <a:rPr lang="ko-KR" altLang="en-US" smtClean="0"/>
              <a:t>2019. 4. 1.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7D2232-2C49-4BB9-90D2-A55FC345F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2275A3-4406-4B12-987C-68223BF9B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FD3E-125C-4993-BBCE-0AD5A29F2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270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BC175-E5A0-4182-82DA-A713EE423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1B4081-C47E-46E1-82A9-418E194593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050DD7-D9CB-4066-8CE0-AC1AC6C06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A55F61-E7A5-413B-922B-D1E79E23A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080C-7E98-9C4C-AAE2-929C3AE1D081}" type="datetime1">
              <a:rPr lang="ko-KR" altLang="en-US" smtClean="0"/>
              <a:t>2019. 4. 1.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47764E-712C-426B-BC97-2F65F6FF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0E940E-2F49-4B36-875A-D20DFE25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FD3E-125C-4993-BBCE-0AD5A29F2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117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98614-FB27-43F7-B725-62CECB58B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470810-20E6-44B3-B433-DC444D025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37185A-914E-487B-A600-723A72A2A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D3665B-65D1-43DA-86AB-D8036636B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D7A644-DD5E-4AC2-A585-8F65D97B6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3399FD-5ACE-45E7-89FE-28B222CA9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F170-E2DB-A241-86FF-0976CCCB9A9F}" type="datetime1">
              <a:rPr lang="ko-KR" altLang="en-US" smtClean="0"/>
              <a:t>2019. 4. 1.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5895A4-B5F4-412C-9D2A-D0B239C69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93C410-4DE6-48C4-BB54-0E3823083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FD3E-125C-4993-BBCE-0AD5A29F2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90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0CD43-8CBC-45AC-A612-CEE635FD0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28BD46-8F59-463C-BD5A-75C1FEF93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0357-9717-BA43-9506-DB1807F28CAC}" type="datetime1">
              <a:rPr lang="ko-KR" altLang="en-US" smtClean="0"/>
              <a:t>2019. 4. 1.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7D4F8F-2E4D-47A2-AC96-7F8D4DCE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48B577-25A9-4C69-BCA9-24EDD38F1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FD3E-125C-4993-BBCE-0AD5A29F2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6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35B5AE-BC2F-4B93-9661-3E9B4A5BC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A71D-3657-304B-8746-E456D60807B6}" type="datetime1">
              <a:rPr lang="ko-KR" altLang="en-US" smtClean="0"/>
              <a:t>2019. 4. 1.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CB7160-442A-4872-8B20-8C82AB0F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F7F6F1-ACDE-4D6A-B209-F729BC9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FD3E-125C-4993-BBCE-0AD5A29F2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64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81628-E47D-4A1E-A41E-C6DE2EEF1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08A9B-D7CE-48FC-8FD4-D5DA32E44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37BB14-169E-40CF-85A3-C7CB1BADC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DA67D2-DA77-4423-9CDE-77266058C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FA52-4EB9-AC42-ABA2-D0CEACE0B6F6}" type="datetime1">
              <a:rPr lang="ko-KR" altLang="en-US" smtClean="0"/>
              <a:t>2019. 4. 1.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D72CFE-BDD1-4020-979D-8BD30AB45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377B90-4B3D-40C5-A932-A6FB9D9F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FD3E-125C-4993-BBCE-0AD5A29F2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14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3258A-4526-47AF-8567-1022066E3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D8FEC8-8915-40AC-A0DC-2F01A74094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5E1132-92F9-4E34-8B9C-F06DF90B3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B15D7D-049D-40BA-8168-10BCCBDAE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A8E1-213B-804F-BD8A-71C3D7A68CBB}" type="datetime1">
              <a:rPr lang="ko-KR" altLang="en-US" smtClean="0"/>
              <a:t>2019. 4. 1.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8E4799-93F9-4B3F-8448-E5FD6B19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5BA5B1-98A1-4D59-A3B1-C0912D24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FD3E-125C-4993-BBCE-0AD5A29F2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39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ED5DF4-E30B-407A-8291-22B85337E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46D6C0-C330-4664-8142-0FFAD11F0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4EB5A7-8C55-4968-8AC5-AABB8027C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0FF4A-D35C-844D-84F8-E5EF6396B5CC}" type="datetime1">
              <a:rPr lang="ko-KR" altLang="en-US" smtClean="0"/>
              <a:t>2019. 4. 1.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010C9-80FD-46D2-BFF8-9661E6392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9B8D5-70A9-4AD0-AFE7-7A5E81821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FFD3E-125C-4993-BBCE-0AD5A29F2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25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uthor/3728000850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C5307-06D1-4B86-8448-E154C52BAE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Realtime and Robust Hand Tracking from Depth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384FE6-4632-4A0A-AE7C-52214A51F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6020"/>
            <a:ext cx="9144000" cy="1655762"/>
          </a:xfrm>
        </p:spPr>
        <p:txBody>
          <a:bodyPr>
            <a:normAutofit fontScale="85000" lnSpcReduction="20000"/>
          </a:bodyPr>
          <a:lstStyle/>
          <a:p>
            <a:r>
              <a:rPr lang="en" altLang="ko-KR" dirty="0"/>
              <a:t>Chen Qian ; Xiao Sun ; Yichen Wei ; Xiaoou Tang</a:t>
            </a:r>
            <a:r>
              <a:rPr lang="en" altLang="ko-KR" dirty="0">
                <a:hlinkClick r:id="rId3"/>
              </a:rPr>
              <a:t> </a:t>
            </a:r>
            <a:r>
              <a:rPr lang="en" altLang="ko-KR" dirty="0"/>
              <a:t>; Jian Sun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"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Realtime and Robust Hand Tracking from Depth, </a:t>
            </a:r>
            <a:r>
              <a:rPr lang="en" altLang="ko-KR" dirty="0"/>
              <a:t>2014 IEEE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2019. 04. 01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Minji Jo,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Hanyang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Univ.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0075A7-3FE5-FB47-9EE0-7AAEF7FEF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FD3E-125C-4993-BBCE-0AD5A29F2AF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75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3"/>
    </mc:Choice>
    <mc:Fallback xmlns="">
      <p:transition spd="slow" advTm="124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4CBDB1D-80E5-1D4C-A31D-0B682F795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485" y="643466"/>
            <a:ext cx="8315029" cy="557106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2FF85-DAE0-1044-B968-31EA5BC4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0A8FFD3E-125C-4993-BBCE-0AD5A29F2AFB}" type="slidenum">
              <a:rPr lang="en-US" altLang="ko-KR" smtClean="0"/>
              <a:pPr latinLnBrk="0">
                <a:spcAft>
                  <a:spcPts val="600"/>
                </a:spcAft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357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3976B1C-730B-8D4D-B7BF-C8E190C6D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402" y="643466"/>
            <a:ext cx="5803196" cy="557106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048BAC-616A-EB45-B168-A1F93B1F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r>
              <a:rPr lang="en-US" altLang="ko-KR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21188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841EA57-DEA6-4BE9-B11E-1FBCC76BE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299D5A-3865-744C-A5F4-3204606D2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01" r="-3" b="6710"/>
          <a:stretch/>
        </p:blipFill>
        <p:spPr>
          <a:xfrm>
            <a:off x="5926240" y="10"/>
            <a:ext cx="6265758" cy="2285990"/>
          </a:xfrm>
          <a:custGeom>
            <a:avLst/>
            <a:gdLst>
              <a:gd name="connsiteX0" fmla="*/ 0 w 6265758"/>
              <a:gd name="connsiteY0" fmla="*/ 0 h 2286000"/>
              <a:gd name="connsiteX1" fmla="*/ 6265758 w 6265758"/>
              <a:gd name="connsiteY1" fmla="*/ 0 h 2286000"/>
              <a:gd name="connsiteX2" fmla="*/ 6265758 w 6265758"/>
              <a:gd name="connsiteY2" fmla="*/ 2286000 h 2286000"/>
              <a:gd name="connsiteX3" fmla="*/ 1062168 w 6265758"/>
              <a:gd name="connsiteY3" fmla="*/ 2286000 h 2286000"/>
              <a:gd name="connsiteX4" fmla="*/ 790683 w 6265758"/>
              <a:gd name="connsiteY4" fmla="*/ 1700078 h 2286000"/>
              <a:gd name="connsiteX5" fmla="*/ 787725 w 6265758"/>
              <a:gd name="connsiteY5" fmla="*/ 1700078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65758" h="2286000">
                <a:moveTo>
                  <a:pt x="0" y="0"/>
                </a:moveTo>
                <a:lnTo>
                  <a:pt x="6265758" y="0"/>
                </a:lnTo>
                <a:lnTo>
                  <a:pt x="6265758" y="2286000"/>
                </a:lnTo>
                <a:lnTo>
                  <a:pt x="1062168" y="2286000"/>
                </a:lnTo>
                <a:lnTo>
                  <a:pt x="790683" y="1700078"/>
                </a:lnTo>
                <a:lnTo>
                  <a:pt x="787725" y="1700078"/>
                </a:lnTo>
                <a:close/>
              </a:path>
            </a:pathLst>
          </a:custGeom>
        </p:spPr>
      </p:pic>
      <p:sp>
        <p:nvSpPr>
          <p:cNvPr id="18" name="Freeform 15">
            <a:extLst>
              <a:ext uri="{FF2B5EF4-FFF2-40B4-BE49-F238E27FC236}">
                <a16:creationId xmlns:a16="http://schemas.microsoft.com/office/drawing/2014/main" id="{A26922E4-CEB0-4BFE-BAD1-403E6A417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0203" cy="6858000"/>
          </a:xfrm>
          <a:custGeom>
            <a:avLst/>
            <a:gdLst>
              <a:gd name="connsiteX0" fmla="*/ 0 w 9590203"/>
              <a:gd name="connsiteY0" fmla="*/ 0 h 6858000"/>
              <a:gd name="connsiteX1" fmla="*/ 6414049 w 9590203"/>
              <a:gd name="connsiteY1" fmla="*/ 0 h 6858000"/>
              <a:gd name="connsiteX2" fmla="*/ 9590203 w 9590203"/>
              <a:gd name="connsiteY2" fmla="*/ 6858000 h 6858000"/>
              <a:gd name="connsiteX3" fmla="*/ 0 w 959020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90203" h="6858000">
                <a:moveTo>
                  <a:pt x="0" y="0"/>
                </a:moveTo>
                <a:lnTo>
                  <a:pt x="6414049" y="0"/>
                </a:lnTo>
                <a:lnTo>
                  <a:pt x="959020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5D1221-7909-FD44-8E34-83B6A2D2A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88040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>
                <a:solidFill>
                  <a:srgbClr val="000000"/>
                </a:solidFill>
              </a:rPr>
              <a:t>Hand tracking</a:t>
            </a:r>
            <a:endParaRPr kumimoji="1" lang="ko-KR" altLang="en-US" sz="4000" dirty="0">
              <a:solidFill>
                <a:srgbClr val="00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1E5A0-53DD-8444-8721-10972E560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5707565" cy="4155713"/>
          </a:xfrm>
        </p:spPr>
        <p:txBody>
          <a:bodyPr>
            <a:normAutofit/>
          </a:bodyPr>
          <a:lstStyle/>
          <a:p>
            <a:r>
              <a:rPr kumimoji="1" lang="en-US" altLang="ko-KR" sz="2000" dirty="0">
                <a:solidFill>
                  <a:srgbClr val="000000"/>
                </a:solidFill>
              </a:rPr>
              <a:t>traditional approach : </a:t>
            </a:r>
          </a:p>
          <a:p>
            <a:pPr lvl="1"/>
            <a:r>
              <a:rPr kumimoji="1" lang="en-US" altLang="ko-KR" sz="2000" dirty="0">
                <a:solidFill>
                  <a:srgbClr val="000000"/>
                </a:solidFill>
              </a:rPr>
              <a:t>Glove-based technologies</a:t>
            </a:r>
          </a:p>
          <a:p>
            <a:pPr lvl="1"/>
            <a:r>
              <a:rPr lang="ko-KR" altLang="ko-KR" sz="2000" dirty="0" err="1">
                <a:solidFill>
                  <a:srgbClr val="000000"/>
                </a:solidFill>
              </a:rPr>
              <a:t>PlayStation</a:t>
            </a:r>
            <a:r>
              <a:rPr lang="ko-KR" altLang="ko-KR" sz="2000" dirty="0">
                <a:solidFill>
                  <a:srgbClr val="000000"/>
                </a:solidFill>
              </a:rPr>
              <a:t> </a:t>
            </a:r>
            <a:r>
              <a:rPr lang="ko-KR" altLang="ko-KR" sz="2000" dirty="0" err="1">
                <a:solidFill>
                  <a:srgbClr val="000000"/>
                </a:solidFill>
              </a:rPr>
              <a:t>Eye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lvl="1"/>
            <a:endParaRPr lang="en-US" altLang="ko-KR" sz="2000" dirty="0">
              <a:solidFill>
                <a:srgbClr val="000000"/>
              </a:solidFill>
            </a:endParaRPr>
          </a:p>
          <a:p>
            <a:r>
              <a:rPr lang="en-US" altLang="ko-KR" sz="2000" dirty="0">
                <a:solidFill>
                  <a:srgbClr val="000000"/>
                </a:solidFill>
              </a:rPr>
              <a:t>2009~2011</a:t>
            </a:r>
            <a:r>
              <a:rPr lang="ko-KR" altLang="en-US" sz="2000" dirty="0">
                <a:solidFill>
                  <a:srgbClr val="000000"/>
                </a:solidFill>
              </a:rPr>
              <a:t> </a:t>
            </a:r>
            <a:r>
              <a:rPr lang="en-US" altLang="ko-KR" sz="2000" dirty="0">
                <a:solidFill>
                  <a:srgbClr val="000000"/>
                </a:solidFill>
              </a:rPr>
              <a:t>:</a:t>
            </a:r>
            <a:r>
              <a:rPr lang="ko-KR" altLang="en-US" sz="2000" dirty="0">
                <a:solidFill>
                  <a:srgbClr val="000000"/>
                </a:solidFill>
              </a:rPr>
              <a:t> 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lvl="1"/>
            <a:r>
              <a:rPr lang="en" altLang="ko-KR" sz="2000" dirty="0"/>
              <a:t>:Microsoft Kinect </a:t>
            </a:r>
            <a:endParaRPr lang="ko-KR" altLang="ko-KR" sz="2000" dirty="0">
              <a:solidFill>
                <a:srgbClr val="000000"/>
              </a:solidFill>
            </a:endParaRPr>
          </a:p>
          <a:p>
            <a:endParaRPr kumimoji="1" lang="en-US" altLang="ko-KR" sz="2400" dirty="0">
              <a:solidFill>
                <a:srgbClr val="000000"/>
              </a:solidFill>
            </a:endParaRPr>
          </a:p>
          <a:p>
            <a:r>
              <a:rPr kumimoji="1" lang="en-US" altLang="ko-KR" sz="2000" dirty="0">
                <a:solidFill>
                  <a:srgbClr val="000000"/>
                </a:solidFill>
              </a:rPr>
              <a:t>2016 : </a:t>
            </a:r>
          </a:p>
          <a:p>
            <a:pPr lvl="1"/>
            <a:r>
              <a:rPr kumimoji="1" lang="en-US" altLang="ko-KR" sz="2000" dirty="0">
                <a:solidFill>
                  <a:srgbClr val="000000"/>
                </a:solidFill>
              </a:rPr>
              <a:t>LEAP MOTION</a:t>
            </a:r>
            <a:endParaRPr kumimoji="1" lang="ko-KR" altLang="en-US" sz="2000" dirty="0">
              <a:solidFill>
                <a:srgbClr val="00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95C600-4924-E24B-B7EB-9161175E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6220" y="6356350"/>
            <a:ext cx="21075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A8FFD3E-125C-4993-BBCE-0AD5A29F2AFB}" type="slidenum">
              <a:rPr lang="ko-KR" alt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ko-KR" altLang="en-US">
              <a:solidFill>
                <a:srgbClr val="FFFFFF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BAA7253-5A21-3541-ABD8-32F8894DC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9797" y="2323598"/>
            <a:ext cx="4452201" cy="238510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EBF458E-F90A-9949-8941-5BF2E978C7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8097" y="7600950"/>
            <a:ext cx="3149600" cy="30861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7937028-545B-914E-A7D5-397013587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8820" y="4278674"/>
            <a:ext cx="3149600" cy="295080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ED4D89F-B1E6-BA4E-BA65-43B1BE029A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1852" y="4821237"/>
            <a:ext cx="33401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87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2CEAD-6EDC-FA42-8C42-BE6048EF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R" sz="4000" dirty="0"/>
              <a:t>Hand tracking</a:t>
            </a:r>
            <a:r>
              <a:rPr lang="ko-KR" altLang="en-US" sz="4000" dirty="0"/>
              <a:t> </a:t>
            </a:r>
            <a:r>
              <a:rPr lang="en-US" altLang="ko-KR" sz="4000" dirty="0"/>
              <a:t>step</a:t>
            </a:r>
            <a:endParaRPr kumimoji="1"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CE9CAA-AEFD-2C47-97D0-4C5F2068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ko-KR" sz="2000" dirty="0"/>
              <a:t>hand detection</a:t>
            </a:r>
          </a:p>
          <a:p>
            <a:endParaRPr lang="en" altLang="ko-KR" sz="2000" dirty="0"/>
          </a:p>
          <a:p>
            <a:r>
              <a:rPr lang="en" altLang="ko-KR" sz="2000" dirty="0"/>
              <a:t>finger identification</a:t>
            </a:r>
          </a:p>
          <a:p>
            <a:endParaRPr lang="en" altLang="ko-KR" sz="2000" dirty="0"/>
          </a:p>
          <a:p>
            <a:r>
              <a:rPr lang="en" altLang="ko-KR" sz="2000" dirty="0"/>
              <a:t>(gesture recognition) </a:t>
            </a:r>
            <a:endParaRPr kumimoji="1"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7756BC-BFF4-1E46-8B97-B581EBB6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FD3E-125C-4993-BBCE-0AD5A29F2A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85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122DB-79AD-1A4A-993B-29E73D42A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" altLang="ko-KR" sz="4000" dirty="0"/>
              <a:t>Hand model</a:t>
            </a:r>
            <a:endParaRPr kumimoji="1"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5846CD-DB64-4B4C-88FA-8DD4FF560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" altLang="ko-KR" sz="2000"/>
              <a:t>we adopt the commonly used 26 degrees of freedom (DOF) hand motion model</a:t>
            </a:r>
          </a:p>
          <a:p>
            <a:r>
              <a:rPr lang="en" altLang="ko-KR" sz="2000"/>
              <a:t>We preserve the kinematic constraints</a:t>
            </a:r>
          </a:p>
          <a:p>
            <a:r>
              <a:rPr lang="en" altLang="ko-KR" sz="2000"/>
              <a:t>the polygonal mesh model</a:t>
            </a:r>
          </a:p>
          <a:p>
            <a:pPr marL="0" indent="0">
              <a:buNone/>
            </a:pPr>
            <a:endParaRPr kumimoji="1" lang="ko-KR" altLang="en-US" sz="20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009A3D-00C8-0F4D-851D-8F023BFD65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88" r="2335" b="2"/>
          <a:stretch/>
        </p:blipFill>
        <p:spPr>
          <a:xfrm>
            <a:off x="4775200" y="1904281"/>
            <a:ext cx="6578600" cy="4272681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E934C4-FE98-BC4B-AA40-97C9FBAF7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A8FFD3E-125C-4993-BBCE-0AD5A29F2AFB}" type="slidenum">
              <a:rPr lang="ko-KR" altLang="en-US" smtClean="0"/>
              <a:pPr>
                <a:spcAft>
                  <a:spcPts val="600"/>
                </a:spcAft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093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8D351-91EB-9F4B-BB88-EC172E4B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000" dirty="0"/>
              <a:t>Cost function</a:t>
            </a:r>
            <a:endParaRPr kumimoji="1"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6B9017-D0D1-A94A-A66C-2B52BE139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 sz="2000" dirty="0"/>
              <a:t>the discrepancy between the hand model and input depth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2B23D1-0B5C-BE4C-BA05-E3530DCE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FD3E-125C-4993-BBCE-0AD5A29F2AFB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4394E2-0F2A-9A49-8958-CD82BC27C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462279"/>
            <a:ext cx="9949060" cy="19334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E4FAD66-B3DE-B04A-96A8-D055852BC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988652"/>
            <a:ext cx="2858069" cy="4410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A73A99-3053-8A4B-9F5C-EDFB3813A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038" y="4930742"/>
            <a:ext cx="4165600" cy="711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9EFEC7C-3E1D-2446-93F1-9CBF32EC48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4917" y="5091642"/>
            <a:ext cx="29083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12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CA2DE-759D-8644-90B2-11F0FF036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" altLang="ko-KR" sz="4000" dirty="0"/>
              <a:t>ICP,PSO Local Optimization</a:t>
            </a:r>
            <a:endParaRPr kumimoji="1"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4AEAB-434C-5942-AA0B-1333B3DFE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" altLang="ko-KR" sz="2000" dirty="0"/>
              <a:t>Iterated Closest Point (ICP) method</a:t>
            </a:r>
          </a:p>
          <a:p>
            <a:pPr lvl="1"/>
            <a:r>
              <a:rPr lang="en" altLang="ko-KR" sz="2000" dirty="0"/>
              <a:t>cannot handle non-rigid object</a:t>
            </a:r>
          </a:p>
          <a:p>
            <a:pPr lvl="1"/>
            <a:r>
              <a:rPr lang="en" altLang="ko-KR" sz="2000" dirty="0"/>
              <a:t>ICP quickly reaches local optima</a:t>
            </a:r>
          </a:p>
          <a:p>
            <a:pPr lvl="1"/>
            <a:endParaRPr kumimoji="1" lang="en" altLang="ko-KR" sz="2000" dirty="0"/>
          </a:p>
          <a:p>
            <a:r>
              <a:rPr lang="en" altLang="ko-KR" sz="2000" dirty="0"/>
              <a:t>Particle Swarm Optimization</a:t>
            </a:r>
            <a:r>
              <a:rPr lang="ko-KR" altLang="en-US" sz="2000" dirty="0"/>
              <a:t> </a:t>
            </a:r>
            <a:r>
              <a:rPr lang="en-US" altLang="ko-KR" sz="2000" dirty="0"/>
              <a:t>(PSO)</a:t>
            </a:r>
          </a:p>
          <a:p>
            <a:pPr lvl="1"/>
            <a:r>
              <a:rPr lang="en" altLang="ko-KR" sz="2000" dirty="0"/>
              <a:t>it does not work well in our case</a:t>
            </a:r>
          </a:p>
          <a:p>
            <a:pPr lvl="1"/>
            <a:r>
              <a:rPr lang="en" altLang="ko-KR" sz="2000" dirty="0"/>
              <a:t>suffers from premature convergence</a:t>
            </a:r>
            <a:endParaRPr kumimoji="1" lang="en" altLang="ko-KR" sz="2000" dirty="0"/>
          </a:p>
          <a:p>
            <a:endParaRPr kumimoji="1"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FF0E01-4EDB-8F42-82B5-1E6500BF87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99" r="1" b="1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F96B4C-3890-1540-88D4-CB2EF000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A8FFD3E-125C-4993-BBCE-0AD5A29F2AFB}" type="slidenum">
              <a:rPr lang="ko-KR" altLang="en-US" smtClean="0"/>
              <a:pPr>
                <a:spcAft>
                  <a:spcPts val="600"/>
                </a:spcAft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849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878E4-6777-D546-BA70-6AD32DDA1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" altLang="ko-KR" sz="4000" dirty="0"/>
              <a:t>ICP+PSO Local Optimization</a:t>
            </a:r>
            <a:endParaRPr kumimoji="1"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8B5909-1A62-0242-B3B3-AF3451811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5484" cy="4351338"/>
          </a:xfrm>
        </p:spPr>
        <p:txBody>
          <a:bodyPr>
            <a:normAutofit/>
          </a:bodyPr>
          <a:lstStyle/>
          <a:p>
            <a:r>
              <a:rPr lang="en" altLang="ko-KR" sz="2000" dirty="0"/>
              <a:t>each particle takes an additional ICP like gradient descent step before the random particle movement in each PSO generation</a:t>
            </a:r>
          </a:p>
          <a:p>
            <a:endParaRPr kumimoji="1" lang="en" altLang="ko-KR" sz="2000" dirty="0"/>
          </a:p>
          <a:p>
            <a:pPr marL="0" indent="0">
              <a:buNone/>
            </a:pPr>
            <a:endParaRPr kumimoji="1" lang="en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353213-E154-1646-B2B7-523EC8B68F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51" r="-1" b="-1"/>
          <a:stretch/>
        </p:blipFill>
        <p:spPr>
          <a:xfrm>
            <a:off x="6338316" y="1904281"/>
            <a:ext cx="5074070" cy="4272681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8CB53D-DDDF-F94B-909B-27356C76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A8FFD3E-125C-4993-BBCE-0AD5A29F2AFB}" type="slidenum">
              <a:rPr lang="ko-KR" altLang="en-US" smtClean="0"/>
              <a:pPr>
                <a:spcAft>
                  <a:spcPts val="600"/>
                </a:spcAft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022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17F93-FBC6-194E-B483-A4147DC28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" altLang="ko-KR" sz="4000" dirty="0"/>
              <a:t>Finger Detection for Hand Initialization</a:t>
            </a:r>
            <a:endParaRPr kumimoji="1"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CFC0BA-7CA4-8A4B-B986-56ED1D872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" altLang="ko-KR" sz="2000" dirty="0"/>
              <a:t>detect the extreme points on 2D XY plane and 1D Z direction NOT 3D</a:t>
            </a:r>
          </a:p>
          <a:p>
            <a:pPr marL="0" indent="0">
              <a:buNone/>
            </a:pPr>
            <a:endParaRPr lang="en" altLang="ko-KR" sz="2000" dirty="0"/>
          </a:p>
          <a:p>
            <a:r>
              <a:rPr lang="en" altLang="ko-KR" sz="2000" dirty="0"/>
              <a:t>tip/non-tip : finger segment geometric checking</a:t>
            </a:r>
          </a:p>
          <a:p>
            <a:pPr lvl="1"/>
            <a:r>
              <a:rPr lang="en" altLang="ko-KR" sz="2000" dirty="0"/>
              <a:t>XY-Fingers</a:t>
            </a:r>
          </a:p>
          <a:p>
            <a:pPr lvl="1"/>
            <a:r>
              <a:rPr lang="en" altLang="ko-KR" sz="2000" dirty="0"/>
              <a:t>Z-Fingers</a:t>
            </a:r>
          </a:p>
          <a:p>
            <a:pPr lvl="1"/>
            <a:endParaRPr lang="en" altLang="ko-KR" sz="2000" dirty="0"/>
          </a:p>
          <a:p>
            <a:pPr lvl="1"/>
            <a:endParaRPr kumimoji="1"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7CFB54-5BAD-7D49-AC78-993EE29F36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4" r="1" b="1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EA44EA-BF11-E249-9D0C-E986397E9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A8FFD3E-125C-4993-BBCE-0AD5A29F2AFB}" type="slidenum">
              <a:rPr lang="ko-KR" altLang="en-US" smtClean="0"/>
              <a:pPr>
                <a:spcAft>
                  <a:spcPts val="600"/>
                </a:spcAft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164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7D381-5250-CC45-90A5-A4DA8CFF6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" altLang="ko-KR" sz="4000"/>
              <a:t>Experiments</a:t>
            </a:r>
            <a:endParaRPr kumimoji="1" lang="ko-KR" altLang="en-US" sz="4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C14D19-694E-6A45-9105-26DE3C00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8FFD3E-125C-4993-BBCE-0AD5A29F2AFB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145E2A-208C-9046-A5DB-3E1BF83AD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683" y="393435"/>
            <a:ext cx="5237664" cy="31493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86C6C59-E8B9-6445-9044-DF371A64A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271" y="3745706"/>
            <a:ext cx="5092367" cy="26106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F6CC9C3-3A19-374B-8061-D6808F1D6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353" y="1870207"/>
            <a:ext cx="5959706" cy="375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14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732</Words>
  <Application>Microsoft Macintosh PowerPoint</Application>
  <PresentationFormat>와이드스크린</PresentationFormat>
  <Paragraphs>149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Realtime and Robust Hand Tracking from Depth</vt:lpstr>
      <vt:lpstr>Hand tracking</vt:lpstr>
      <vt:lpstr>Hand tracking step</vt:lpstr>
      <vt:lpstr>Hand model</vt:lpstr>
      <vt:lpstr>Cost function</vt:lpstr>
      <vt:lpstr>ICP,PSO Local Optimization</vt:lpstr>
      <vt:lpstr>ICP+PSO Local Optimization</vt:lpstr>
      <vt:lpstr>Finger Detection for Hand Initialization</vt:lpstr>
      <vt:lpstr>Experiments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Realtime and Robust Hand Tracking from Depth</dc:title>
  <dc:creator>jominji</dc:creator>
  <cp:lastModifiedBy>jominji</cp:lastModifiedBy>
  <cp:revision>4</cp:revision>
  <dcterms:created xsi:type="dcterms:W3CDTF">2019-03-31T07:30:44Z</dcterms:created>
  <dcterms:modified xsi:type="dcterms:W3CDTF">2019-04-01T08:31:26Z</dcterms:modified>
</cp:coreProperties>
</file>