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3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66" r:id="rId21"/>
    <p:sldId id="267" r:id="rId22"/>
    <p:sldId id="268" r:id="rId23"/>
    <p:sldId id="269" r:id="rId24"/>
    <p:sldId id="270" r:id="rId25"/>
    <p:sldId id="271" r:id="rId26"/>
    <p:sldId id="280" r:id="rId27"/>
  </p:sldIdLst>
  <p:sldSz cx="12192000" cy="6858000"/>
  <p:notesSz cx="68580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00"/>
    <a:srgbClr val="FFFFD9"/>
    <a:srgbClr val="E7FDFF"/>
    <a:srgbClr val="FFE4D1"/>
    <a:srgbClr val="00537C"/>
    <a:srgbClr val="0066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5867" autoAdjust="0"/>
  </p:normalViewPr>
  <p:slideViewPr>
    <p:cSldViewPr snapToGrid="0">
      <p:cViewPr varScale="1">
        <p:scale>
          <a:sx n="114" d="100"/>
          <a:sy n="114" d="100"/>
        </p:scale>
        <p:origin x="8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98058C-1A17-4405-954A-2C31932473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2EEBE7F-5935-4974-9938-68813A7255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F428BE-8339-415E-822A-2FC546499A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41363"/>
            <a:ext cx="658018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AB39C40-70D9-4C68-8C0C-98DD08E583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91063"/>
            <a:ext cx="50292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7679658-0656-4743-8F92-39AD3744E2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F4A6656-F24C-4502-8C21-52391CDC6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821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C29A5-2D10-4F9E-B8C7-D328B7E2A3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D656DB29-DE3C-4997-84E3-31A6F3B417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41363"/>
            <a:ext cx="6580188" cy="3702050"/>
          </a:xfrm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F820B7BA-ABC7-4C92-919A-632E8312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460E733-6E13-4004-833C-40861BFCC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E4AAEC0-F853-4FC2-A838-5F09EB24D821}" type="slidenum">
              <a:rPr lang="en-US" altLang="ko-KR"/>
              <a:pPr eaLnBrk="1" hangingPunct="1">
                <a:spcBef>
                  <a:spcPct val="0"/>
                </a:spcBef>
              </a:pPr>
              <a:t>0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11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6986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40800" y="152400"/>
            <a:ext cx="28448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3312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7109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75E80866-FF81-4CEF-8469-4C8A63BE0E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4874" y="152400"/>
            <a:ext cx="10880725" cy="540000"/>
          </a:xfrm>
        </p:spPr>
        <p:txBody>
          <a:bodyPr/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4874" y="1219200"/>
            <a:ext cx="10880726" cy="5029200"/>
          </a:xfrm>
        </p:spPr>
        <p:txBody>
          <a:bodyPr/>
          <a:lstStyle>
            <a:lvl1pPr marL="180000" indent="-2880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0000" indent="-18000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180000">
              <a:buFont typeface="Arial" panose="020B0604020202020204" pitchFamily="34" charset="0"/>
              <a:buChar char="•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608CB6E4-7530-4890-9EAA-C4DD12B830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2022-12-12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FA0B29CC-CDA5-442F-876B-F4F74C5B8F6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306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411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C6BF8C07-1967-49D8-B23B-E57347C634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559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381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F6589312-8CAB-43CF-A932-57FB795CB0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5E72F666-1257-4097-8733-BA83C92A49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2022-12-12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78CA3E89-7AA6-470E-9C40-C56A6F082D0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495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00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016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6">
            <a:extLst>
              <a:ext uri="{FF2B5EF4-FFF2-40B4-BE49-F238E27FC236}">
                <a16:creationId xmlns:a16="http://schemas.microsoft.com/office/drawing/2014/main" id="{9A75A9F1-E5EB-4A00-8DF8-066121453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11379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E9C40337-59C5-42ED-892F-40DF5A025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85843"/>
            <a:ext cx="11379200" cy="516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9pPr>
    </p:titleStyle>
    <p:bodyStyle>
      <a:lvl1pPr marL="180000" indent="-288000" algn="l" rtl="0" eaLnBrk="0" fontAlgn="base" latinLnBrk="1" hangingPunct="0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0000" indent="-180000" algn="l" rtl="0" eaLnBrk="0" fontAlgn="base" latinLnBrk="1" hangingPunct="0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20000" indent="-1800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35">
            <a:extLst>
              <a:ext uri="{FF2B5EF4-FFF2-40B4-BE49-F238E27FC236}">
                <a16:creationId xmlns:a16="http://schemas.microsoft.com/office/drawing/2014/main" id="{5D277F00-928F-4D6B-9657-5BA99BC9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65" y="5466781"/>
            <a:ext cx="56672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b="1" dirty="0"/>
              <a:t>유한대학교 </a:t>
            </a:r>
            <a:r>
              <a:rPr lang="ko-KR" altLang="en-US" b="1" dirty="0" err="1"/>
              <a:t>컴퓨터소프트웨어공학과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B92177-AA00-45A3-A112-56E5FA571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49745"/>
              </p:ext>
            </p:extLst>
          </p:nvPr>
        </p:nvGraphicFramePr>
        <p:xfrm>
          <a:off x="3162300" y="2255660"/>
          <a:ext cx="5867401" cy="20114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팀원 성명</a:t>
                      </a:r>
                    </a:p>
                  </a:txBody>
                  <a:tcPr marT="45700" marB="4570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  번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조민우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201707008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전희성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201707078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김원범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201707061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5727856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이경빈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201707042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4613287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김도형</a:t>
                      </a:r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201707045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103902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A361544-91EC-4AED-832D-EC7D74C1054C}"/>
              </a:ext>
            </a:extLst>
          </p:cNvPr>
          <p:cNvSpPr/>
          <p:nvPr/>
        </p:nvSpPr>
        <p:spPr>
          <a:xfrm>
            <a:off x="3048000" y="929256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프로젝트 중간</a:t>
            </a: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보고서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>
              <a:defRPr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편의점 물류 관리 시스템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ko-KR" altLang="en-US" dirty="0"/>
              <a:t>사용자 폼 메뉴</a:t>
            </a:r>
            <a:r>
              <a:rPr lang="en-US" altLang="ko-KR" dirty="0"/>
              <a:t>(</a:t>
            </a:r>
            <a:r>
              <a:rPr lang="ko-KR" altLang="en-US" dirty="0"/>
              <a:t>내 정보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28B1F2-7BBB-7411-3A39-1AB5EED2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2" y="2181050"/>
            <a:ext cx="3552387" cy="1879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C2E02E-AA3E-7EC4-E845-5EFC57A9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74" y="4224082"/>
            <a:ext cx="1915771" cy="20979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CBF05D-5706-FBA9-C409-FF8F4B33C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304" y="4497573"/>
            <a:ext cx="1966553" cy="8866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B572F5-AB4A-F9EF-FC68-9A2B37D1D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263" y="4224082"/>
            <a:ext cx="1679246" cy="18388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FFF4B9-1C51-BA5E-FB0D-F78E8D833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162" y="1851104"/>
            <a:ext cx="4176129" cy="2209080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5C764C4-1D4F-61AB-69FB-156682DA4C31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H="1" flipV="1">
            <a:off x="538122" y="3120616"/>
            <a:ext cx="285352" cy="2152417"/>
          </a:xfrm>
          <a:prstGeom prst="bentConnector3">
            <a:avLst>
              <a:gd name="adj1" fmla="val -8011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3A5FCED9-877F-2B7E-DC42-44CBDF944BFC}"/>
              </a:ext>
            </a:extLst>
          </p:cNvPr>
          <p:cNvSpPr/>
          <p:nvPr/>
        </p:nvSpPr>
        <p:spPr>
          <a:xfrm>
            <a:off x="3007301" y="3437545"/>
            <a:ext cx="385893" cy="318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A975D3-71A6-5179-A737-75C4097665A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739245" y="4940881"/>
            <a:ext cx="570059" cy="3321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6A210EC-C75B-33A3-67BD-65EB535A422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275857" y="4940881"/>
            <a:ext cx="542406" cy="2026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A11D501-E4FF-F505-2522-C9416FA64871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6457305" y="3156225"/>
            <a:ext cx="1268438" cy="8672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6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ko-KR" altLang="en-US" dirty="0"/>
              <a:t>사용자 폼 메뉴</a:t>
            </a:r>
            <a:r>
              <a:rPr lang="en-US" altLang="ko-KR" dirty="0"/>
              <a:t>(</a:t>
            </a:r>
            <a:r>
              <a:rPr lang="ko-KR" altLang="en-US" dirty="0"/>
              <a:t>쇼핑하기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6B4889-F626-BBDC-5E93-26C69022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1" y="1989848"/>
            <a:ext cx="4614688" cy="1892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84E445-2403-8965-91D3-CF970794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71" y="4283017"/>
            <a:ext cx="4614688" cy="214539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533C84-A58D-DA98-E9C6-5C336C6BFD7F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524715" y="3881963"/>
            <a:ext cx="0" cy="401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E3A09B-F9FB-7708-3BA6-EEFBC8922134}"/>
              </a:ext>
            </a:extLst>
          </p:cNvPr>
          <p:cNvSpPr/>
          <p:nvPr/>
        </p:nvSpPr>
        <p:spPr>
          <a:xfrm>
            <a:off x="2356936" y="4579209"/>
            <a:ext cx="889604" cy="209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FC2BD7-F8A9-CFBF-B228-BD1FF2E23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233" y="1989848"/>
            <a:ext cx="4736620" cy="22212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EEED857-CE20-86BC-F11D-D90968A28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233" y="4340647"/>
            <a:ext cx="4736621" cy="206613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03D64-E68F-D3C8-7DEB-694671745B66}"/>
              </a:ext>
            </a:extLst>
          </p:cNvPr>
          <p:cNvSpPr/>
          <p:nvPr/>
        </p:nvSpPr>
        <p:spPr>
          <a:xfrm>
            <a:off x="8187655" y="5179546"/>
            <a:ext cx="352338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CD16D92-CBBE-89EA-A8F0-50DF718A1703}"/>
              </a:ext>
            </a:extLst>
          </p:cNvPr>
          <p:cNvCxnSpPr>
            <a:stCxn id="14" idx="1"/>
            <a:endCxn id="20" idx="1"/>
          </p:cNvCxnSpPr>
          <p:nvPr/>
        </p:nvCxnSpPr>
        <p:spPr>
          <a:xfrm rot="10800000" flipV="1">
            <a:off x="6194233" y="3100491"/>
            <a:ext cx="12700" cy="2273226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102E5E3-E32D-465C-4020-9BEB94BBBE51}"/>
              </a:ext>
            </a:extLst>
          </p:cNvPr>
          <p:cNvCxnSpPr/>
          <p:nvPr/>
        </p:nvCxnSpPr>
        <p:spPr>
          <a:xfrm>
            <a:off x="2677115" y="4034363"/>
            <a:ext cx="0" cy="401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2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ko-KR" altLang="en-US" dirty="0"/>
              <a:t>사용자 폼 메뉴</a:t>
            </a:r>
            <a:r>
              <a:rPr lang="en-US" altLang="ko-KR" dirty="0"/>
              <a:t>(</a:t>
            </a:r>
            <a:r>
              <a:rPr lang="ko-KR" altLang="en-US" dirty="0"/>
              <a:t>장바구니</a:t>
            </a:r>
            <a:r>
              <a:rPr lang="en-US" altLang="ko-KR" dirty="0"/>
              <a:t>-</a:t>
            </a:r>
            <a:r>
              <a:rPr lang="ko-KR" altLang="en-US" dirty="0"/>
              <a:t>상품 빼기</a:t>
            </a:r>
            <a:r>
              <a:rPr lang="en-US" altLang="ko-KR" dirty="0"/>
              <a:t>,</a:t>
            </a:r>
            <a:r>
              <a:rPr lang="ko-KR" altLang="en-US" dirty="0"/>
              <a:t>장바구니 비우기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619C5-F688-11AA-E8D2-A379B967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21" y="2061683"/>
            <a:ext cx="4142964" cy="21915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F65228F-1406-F1AC-11D1-9D3E91501C8A}"/>
              </a:ext>
            </a:extLst>
          </p:cNvPr>
          <p:cNvSpPr/>
          <p:nvPr/>
        </p:nvSpPr>
        <p:spPr>
          <a:xfrm>
            <a:off x="3431097" y="3825380"/>
            <a:ext cx="377505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B3DA4F-1293-09BE-73F2-EBB0DD7B0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21" y="4474085"/>
            <a:ext cx="4142964" cy="1809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71D77F-9117-AD19-0B03-3541BD13F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558" y="3817014"/>
            <a:ext cx="1441203" cy="895701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246649F-679F-55FC-A196-EE82EA88A1F8}"/>
              </a:ext>
            </a:extLst>
          </p:cNvPr>
          <p:cNvCxnSpPr>
            <a:stCxn id="4" idx="1"/>
            <a:endCxn id="12" idx="1"/>
          </p:cNvCxnSpPr>
          <p:nvPr/>
        </p:nvCxnSpPr>
        <p:spPr>
          <a:xfrm rot="10800000" flipV="1">
            <a:off x="712321" y="3157450"/>
            <a:ext cx="12700" cy="2221553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D3ACFF2-D7B4-DCC3-5CFA-6AE08340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808" y="2061682"/>
            <a:ext cx="4142964" cy="21915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0703C62-757C-9518-AACB-E3CB2FBF8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808" y="4474084"/>
            <a:ext cx="4142964" cy="1809837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4CB14D4-CF48-441B-068B-4AE43327034A}"/>
              </a:ext>
            </a:extLst>
          </p:cNvPr>
          <p:cNvCxnSpPr>
            <a:stCxn id="18" idx="1"/>
            <a:endCxn id="19" idx="1"/>
          </p:cNvCxnSpPr>
          <p:nvPr/>
        </p:nvCxnSpPr>
        <p:spPr>
          <a:xfrm rot="10800000" flipV="1">
            <a:off x="6742808" y="3157449"/>
            <a:ext cx="12700" cy="2221553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E10B5F9-8029-FF0B-D843-12D1970CC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404" y="3817013"/>
            <a:ext cx="950305" cy="79994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02E856-5633-974E-C307-7CACEC2598F6}"/>
              </a:ext>
            </a:extLst>
          </p:cNvPr>
          <p:cNvSpPr/>
          <p:nvPr/>
        </p:nvSpPr>
        <p:spPr>
          <a:xfrm>
            <a:off x="9807685" y="3817013"/>
            <a:ext cx="377505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5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ko-KR" altLang="en-US" dirty="0"/>
              <a:t>사용자 폼 메뉴</a:t>
            </a:r>
            <a:r>
              <a:rPr lang="en-US" altLang="ko-KR" dirty="0"/>
              <a:t>(</a:t>
            </a:r>
            <a:r>
              <a:rPr lang="ko-KR" altLang="en-US" dirty="0"/>
              <a:t>계산하기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CA6AE8-2D60-EAE6-2DF6-CFFE123E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1" y="2072081"/>
            <a:ext cx="4880401" cy="25816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C2FD34-7152-F5F1-CBBA-DE0AC597F0A0}"/>
              </a:ext>
            </a:extLst>
          </p:cNvPr>
          <p:cNvSpPr/>
          <p:nvPr/>
        </p:nvSpPr>
        <p:spPr>
          <a:xfrm>
            <a:off x="4429387" y="4160940"/>
            <a:ext cx="377505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3E6938-9977-78FC-A934-D5696C53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11" y="5220401"/>
            <a:ext cx="1391813" cy="9898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2F46A5-7CEF-CCF3-218B-7E48CB865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923" y="5079971"/>
            <a:ext cx="1952625" cy="1266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C19D6C-8867-CACA-1D21-F700A28FB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860" y="847376"/>
            <a:ext cx="4880401" cy="2581624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4AB68EF-FAB0-6262-0E74-610AF483B6A9}"/>
              </a:ext>
            </a:extLst>
          </p:cNvPr>
          <p:cNvCxnSpPr>
            <a:stCxn id="3" idx="1"/>
            <a:endCxn id="9" idx="1"/>
          </p:cNvCxnSpPr>
          <p:nvPr/>
        </p:nvCxnSpPr>
        <p:spPr>
          <a:xfrm rot="10800000" flipH="1" flipV="1">
            <a:off x="345731" y="3362893"/>
            <a:ext cx="907880" cy="2352458"/>
          </a:xfrm>
          <a:prstGeom prst="bentConnector3">
            <a:avLst>
              <a:gd name="adj1" fmla="val -251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1DF5299-80FC-26E9-D53D-D5B211921C0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645424" y="5713384"/>
            <a:ext cx="2723499" cy="1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24970B6-9840-2863-6806-973C6594CA4C}"/>
              </a:ext>
            </a:extLst>
          </p:cNvPr>
          <p:cNvCxnSpPr>
            <a:cxnSpLocks/>
            <a:stCxn id="11" idx="0"/>
            <a:endCxn id="14" idx="1"/>
          </p:cNvCxnSpPr>
          <p:nvPr/>
        </p:nvCxnSpPr>
        <p:spPr>
          <a:xfrm rot="16200000" flipV="1">
            <a:off x="4815157" y="3549892"/>
            <a:ext cx="2941783" cy="118376"/>
          </a:xfrm>
          <a:prstGeom prst="bentConnector4">
            <a:avLst>
              <a:gd name="adj1" fmla="val 28061"/>
              <a:gd name="adj2" fmla="val 7060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39171D01-2F29-17A0-4A83-BDF07E186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391" y="4316136"/>
            <a:ext cx="3944728" cy="2086674"/>
          </a:xfrm>
          <a:prstGeom prst="rect">
            <a:avLst/>
          </a:prstGeom>
        </p:spPr>
      </p:pic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08A8FDF-14DF-D6AF-44A9-126F42CC14BC}"/>
              </a:ext>
            </a:extLst>
          </p:cNvPr>
          <p:cNvCxnSpPr>
            <a:cxnSpLocks/>
            <a:stCxn id="14" idx="3"/>
            <a:endCxn id="34" idx="0"/>
          </p:cNvCxnSpPr>
          <p:nvPr/>
        </p:nvCxnSpPr>
        <p:spPr>
          <a:xfrm flipH="1">
            <a:off x="9502755" y="2138188"/>
            <a:ext cx="1604506" cy="2177948"/>
          </a:xfrm>
          <a:prstGeom prst="bentConnector4">
            <a:avLst>
              <a:gd name="adj1" fmla="val -14247"/>
              <a:gd name="adj2" fmla="val 796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0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en-US" altLang="ko-KR" sz="1800" dirty="0"/>
              <a:t>Admin(</a:t>
            </a:r>
            <a:r>
              <a:rPr lang="ko-KR" altLang="en-US" sz="1800" dirty="0"/>
              <a:t>사장</a:t>
            </a:r>
            <a:r>
              <a:rPr lang="en-US" altLang="ko-KR" sz="1800" dirty="0"/>
              <a:t>) </a:t>
            </a:r>
            <a:r>
              <a:rPr lang="ko-KR" altLang="en-US" sz="1800" dirty="0"/>
              <a:t>로그인 후 메인 폼 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2DBF2F-A7E6-3621-52DB-148C5F74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243662"/>
            <a:ext cx="3371850" cy="3629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63DCDD-68E0-DD99-6BF5-2492B283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743" y="2243662"/>
            <a:ext cx="1362075" cy="1266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03B613-32F8-A3D3-6842-C3C55940F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79" y="2304220"/>
            <a:ext cx="5177858" cy="2782960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C3353E8-FE5E-AAAC-AA6D-AB5436C5E85F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5400000" flipH="1" flipV="1">
            <a:off x="2655490" y="3293396"/>
            <a:ext cx="2362200" cy="2796381"/>
          </a:xfrm>
          <a:prstGeom prst="bentConnector3">
            <a:avLst>
              <a:gd name="adj1" fmla="val -9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9B28431-C17F-E179-A4C4-3171A2BFD2DA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>
            <a:off x="5915818" y="2877075"/>
            <a:ext cx="3019990" cy="2210105"/>
          </a:xfrm>
          <a:prstGeom prst="bentConnector4">
            <a:avLst>
              <a:gd name="adj1" fmla="val 7137"/>
              <a:gd name="adj2" fmla="val 1103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en-US" altLang="ko-KR" sz="1800" dirty="0"/>
              <a:t>Admin </a:t>
            </a:r>
            <a:r>
              <a:rPr lang="ko-KR" altLang="en-US" sz="1800" dirty="0"/>
              <a:t>폼 메뉴</a:t>
            </a:r>
            <a:r>
              <a:rPr lang="en-US" altLang="ko-KR" sz="1800" dirty="0"/>
              <a:t>(</a:t>
            </a:r>
            <a:r>
              <a:rPr lang="ko-KR" altLang="en-US" sz="1800" dirty="0"/>
              <a:t>내 정보</a:t>
            </a:r>
            <a:r>
              <a:rPr lang="en-US" altLang="ko-KR" sz="1800" dirty="0"/>
              <a:t>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41472F-DB3C-9CCB-6BBE-AB839A9C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75" y="2634142"/>
            <a:ext cx="6005093" cy="32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7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en-US" altLang="ko-KR" sz="1800" dirty="0"/>
              <a:t>Admin </a:t>
            </a:r>
            <a:r>
              <a:rPr lang="ko-KR" altLang="en-US" sz="1800" dirty="0"/>
              <a:t>폼 메뉴</a:t>
            </a:r>
            <a:r>
              <a:rPr lang="en-US" altLang="ko-KR" sz="1800" dirty="0"/>
              <a:t>(</a:t>
            </a:r>
            <a:r>
              <a:rPr lang="ko-KR" altLang="en-US" dirty="0"/>
              <a:t>회원관리</a:t>
            </a:r>
            <a:r>
              <a:rPr lang="en-US" altLang="ko-KR" sz="1800" dirty="0"/>
              <a:t>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72109C-F9A2-024C-F21E-9062A614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0" y="2055301"/>
            <a:ext cx="3839620" cy="20636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53B2D3-FFE4-7F04-2276-1F92ABC6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77" y="4451780"/>
            <a:ext cx="3851685" cy="19095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23FDFBF-FD18-80C0-7BFB-9100BDDE5901}"/>
              </a:ext>
            </a:extLst>
          </p:cNvPr>
          <p:cNvSpPr/>
          <p:nvPr/>
        </p:nvSpPr>
        <p:spPr>
          <a:xfrm>
            <a:off x="3565322" y="4729295"/>
            <a:ext cx="638608" cy="153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138680E-4208-B124-3326-71368B4792CA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358278" y="3087147"/>
            <a:ext cx="6033" cy="2319393"/>
          </a:xfrm>
          <a:prstGeom prst="bentConnector3">
            <a:avLst>
              <a:gd name="adj1" fmla="val 38891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D46A0C8-5DE3-03CA-F7F0-D2722C004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366" y="3062287"/>
            <a:ext cx="1133475" cy="12668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CEC101-9A33-CFE8-C206-B6C2ECFC2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308" y="2466363"/>
            <a:ext cx="5240291" cy="2816516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D5ED8A3-48FF-4544-8CDD-BCCA9509022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209962" y="3695700"/>
            <a:ext cx="756404" cy="171084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2BBE305-D83E-0696-D408-123C890BCED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099841" y="3695700"/>
            <a:ext cx="445467" cy="1789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30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en-US" altLang="ko-KR" sz="1800" dirty="0"/>
              <a:t>Admin </a:t>
            </a:r>
            <a:r>
              <a:rPr lang="ko-KR" altLang="en-US" sz="1800" dirty="0"/>
              <a:t>폼 메뉴</a:t>
            </a:r>
            <a:r>
              <a:rPr lang="en-US" altLang="ko-KR" sz="1800" dirty="0"/>
              <a:t>(</a:t>
            </a:r>
            <a:r>
              <a:rPr lang="ko-KR" altLang="en-US" dirty="0"/>
              <a:t>상품 관리</a:t>
            </a:r>
            <a:r>
              <a:rPr lang="en-US" altLang="ko-KR" dirty="0"/>
              <a:t> – </a:t>
            </a:r>
            <a:r>
              <a:rPr lang="ko-KR" altLang="en-US" dirty="0"/>
              <a:t>재고 추가</a:t>
            </a:r>
            <a:r>
              <a:rPr lang="en-US" altLang="ko-KR" sz="1800" dirty="0"/>
              <a:t>)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3E25F3-539C-A288-9B05-390A1DE7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1" y="2072390"/>
            <a:ext cx="3830185" cy="20586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ED63-D980-BBAD-36F7-82EAAB0E2343}"/>
              </a:ext>
            </a:extLst>
          </p:cNvPr>
          <p:cNvSpPr/>
          <p:nvPr/>
        </p:nvSpPr>
        <p:spPr>
          <a:xfrm>
            <a:off x="3061981" y="3710124"/>
            <a:ext cx="318782" cy="327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A7491E8-D3BA-8879-2E21-63914A4DF0BE}"/>
              </a:ext>
            </a:extLst>
          </p:cNvPr>
          <p:cNvCxnSpPr>
            <a:cxnSpLocks/>
            <a:stCxn id="2" idx="1"/>
            <a:endCxn id="10" idx="1"/>
          </p:cNvCxnSpPr>
          <p:nvPr/>
        </p:nvCxnSpPr>
        <p:spPr>
          <a:xfrm rot="10800000" flipV="1">
            <a:off x="355921" y="3101700"/>
            <a:ext cx="12700" cy="226563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C2E8975-1922-952C-3113-D03A6D7E6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21" y="4308009"/>
            <a:ext cx="4158651" cy="21186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F183ED-1B21-7D77-24EE-938312A97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939" y="5120233"/>
            <a:ext cx="2042506" cy="11133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4496C8-7E11-A274-7BC8-565429847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939" y="2006261"/>
            <a:ext cx="5057136" cy="2718075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2ACD6E4-6045-9826-7176-CD0A248DBC14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514572" y="5367338"/>
            <a:ext cx="2038367" cy="3095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2C59F5B-67EA-87F1-4F94-8EBFF54C7593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rot="5400000" flipH="1" flipV="1">
            <a:off x="8129901" y="4168628"/>
            <a:ext cx="395897" cy="15073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9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en-US" altLang="ko-KR" sz="1800" dirty="0"/>
              <a:t>Admin </a:t>
            </a:r>
            <a:r>
              <a:rPr lang="ko-KR" altLang="en-US" sz="1800" dirty="0"/>
              <a:t>폼 메뉴</a:t>
            </a:r>
            <a:r>
              <a:rPr lang="en-US" altLang="ko-KR" sz="1800" dirty="0"/>
              <a:t>(</a:t>
            </a:r>
            <a:r>
              <a:rPr lang="ko-KR" altLang="en-US" dirty="0"/>
              <a:t>상품 관리</a:t>
            </a:r>
            <a:r>
              <a:rPr lang="en-US" altLang="ko-KR" dirty="0"/>
              <a:t> – </a:t>
            </a:r>
            <a:r>
              <a:rPr lang="ko-KR" altLang="en-US" dirty="0"/>
              <a:t>상품 추가</a:t>
            </a:r>
            <a:r>
              <a:rPr lang="en-US" altLang="ko-KR" sz="1800" dirty="0"/>
              <a:t>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48A244-2594-12E2-3E2D-C4BEABE7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2" y="4276440"/>
            <a:ext cx="3891071" cy="1982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51D4FB-BD19-901F-380D-6A1C2E8E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21" y="2072390"/>
            <a:ext cx="3830185" cy="20586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0B96EA-1EA6-EAB7-C0F4-0F3A785BF370}"/>
              </a:ext>
            </a:extLst>
          </p:cNvPr>
          <p:cNvSpPr/>
          <p:nvPr/>
        </p:nvSpPr>
        <p:spPr>
          <a:xfrm>
            <a:off x="3380763" y="3710124"/>
            <a:ext cx="318782" cy="327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800A39E-AE2A-395A-07EC-8CD5DE267F0E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55921" y="3101700"/>
            <a:ext cx="12700" cy="226563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4D74F9-6134-0B30-F993-A8CBEBB41172}"/>
              </a:ext>
            </a:extLst>
          </p:cNvPr>
          <p:cNvSpPr/>
          <p:nvPr/>
        </p:nvSpPr>
        <p:spPr>
          <a:xfrm>
            <a:off x="2895599" y="5513315"/>
            <a:ext cx="871057" cy="627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9FBB5D-BB53-EC0F-00CF-92EB0D0FC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938" y="5239558"/>
            <a:ext cx="1801976" cy="8746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EF887D-E1AE-A07E-3C40-81527D5D9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926" y="2003607"/>
            <a:ext cx="5038201" cy="27294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213DF9-3A2C-6987-E367-74ED36C8F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009" y="5043487"/>
            <a:ext cx="1152525" cy="1266825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395CE0-B59E-EEC5-60CE-43A6CE45E46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259693" y="5267608"/>
            <a:ext cx="1088245" cy="4092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72CAA71-82CC-1B4B-BB9F-5DEEBBA8B11F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7149914" y="5676899"/>
            <a:ext cx="1349095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61AE650-9D9A-5A8C-404A-E3B0DF45D64B}"/>
              </a:ext>
            </a:extLst>
          </p:cNvPr>
          <p:cNvCxnSpPr>
            <a:cxnSpLocks/>
            <a:stCxn id="21" idx="3"/>
            <a:endCxn id="9219" idx="3"/>
          </p:cNvCxnSpPr>
          <p:nvPr/>
        </p:nvCxnSpPr>
        <p:spPr>
          <a:xfrm flipV="1">
            <a:off x="9651534" y="3695700"/>
            <a:ext cx="1683006" cy="1981200"/>
          </a:xfrm>
          <a:prstGeom prst="bentConnector3">
            <a:avLst>
              <a:gd name="adj1" fmla="val 1135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5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en-US" altLang="ko-KR" sz="1800" dirty="0"/>
              <a:t>Admin </a:t>
            </a:r>
            <a:r>
              <a:rPr lang="ko-KR" altLang="en-US" sz="1800" dirty="0"/>
              <a:t>폼 메뉴</a:t>
            </a:r>
            <a:r>
              <a:rPr lang="en-US" altLang="ko-KR" sz="1800" dirty="0"/>
              <a:t>(</a:t>
            </a:r>
            <a:r>
              <a:rPr lang="ko-KR" altLang="en-US" sz="1800" dirty="0"/>
              <a:t>내 정보</a:t>
            </a:r>
            <a:r>
              <a:rPr lang="en-US" altLang="ko-KR" sz="1800" dirty="0"/>
              <a:t>)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A66A7-1508-C3CC-89A7-08CDA7EA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05" y="4808945"/>
            <a:ext cx="1133475" cy="126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3FB6F6-629B-9607-CB50-DB27F4E5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43" y="2069982"/>
            <a:ext cx="4448175" cy="23907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CF3D77-584C-5435-C317-AF714AA5955B}"/>
              </a:ext>
            </a:extLst>
          </p:cNvPr>
          <p:cNvSpPr/>
          <p:nvPr/>
        </p:nvSpPr>
        <p:spPr>
          <a:xfrm>
            <a:off x="4295163" y="3953404"/>
            <a:ext cx="318782" cy="327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668E1F5-1652-0011-EF3C-EC0FFF94D48C}"/>
              </a:ext>
            </a:extLst>
          </p:cNvPr>
          <p:cNvCxnSpPr>
            <a:stCxn id="5" idx="1"/>
            <a:endCxn id="2" idx="1"/>
          </p:cNvCxnSpPr>
          <p:nvPr/>
        </p:nvCxnSpPr>
        <p:spPr>
          <a:xfrm rot="10800000" flipH="1" flipV="1">
            <a:off x="414643" y="3265370"/>
            <a:ext cx="1347962" cy="2176988"/>
          </a:xfrm>
          <a:prstGeom prst="bentConnector3">
            <a:avLst>
              <a:gd name="adj1" fmla="val -169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43842DB9-2D64-AFE0-A93A-CACA02531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495" y="2878497"/>
            <a:ext cx="4608570" cy="2476983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31E85A6-3114-7086-54A0-8B4C30401B52}"/>
              </a:ext>
            </a:extLst>
          </p:cNvPr>
          <p:cNvCxnSpPr>
            <a:stCxn id="2" idx="3"/>
            <a:endCxn id="10" idx="1"/>
          </p:cNvCxnSpPr>
          <p:nvPr/>
        </p:nvCxnSpPr>
        <p:spPr>
          <a:xfrm flipV="1">
            <a:off x="2896080" y="4116989"/>
            <a:ext cx="3575415" cy="1325369"/>
          </a:xfrm>
          <a:prstGeom prst="bentConnector3">
            <a:avLst>
              <a:gd name="adj1" fmla="val 652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8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673722-17E3-43DF-A165-2D3A6B2D2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b="1" dirty="0">
                <a:solidFill>
                  <a:schemeClr val="accent2"/>
                </a:solidFill>
              </a:rPr>
              <a:t>목 차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460B6B-B725-4BFA-8FB3-349890D6B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010278"/>
            <a:ext cx="8510431" cy="5169457"/>
          </a:xfrm>
        </p:spPr>
        <p:txBody>
          <a:bodyPr/>
          <a:lstStyle/>
          <a:p>
            <a:pPr marL="1219200" lvl="2" indent="-304800" eaLnBrk="1" hangingPunct="1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프로젝트 개요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프로젝트 목적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프로젝트 특징 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4. </a:t>
            </a:r>
            <a:r>
              <a:rPr lang="ko-KR" altLang="en-US" sz="1800" dirty="0"/>
              <a:t>개발 내용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4.1 </a:t>
            </a:r>
            <a:r>
              <a:rPr lang="ko-KR" altLang="en-US" sz="1800" dirty="0"/>
              <a:t>시스템 구성도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4.2 </a:t>
            </a:r>
            <a:r>
              <a:rPr lang="ko-KR" altLang="en-US" sz="1800" dirty="0"/>
              <a:t>메뉴 구성도 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4.3 </a:t>
            </a:r>
            <a:r>
              <a:rPr lang="ko-KR" altLang="en-US" sz="1800" dirty="0"/>
              <a:t>구성기능</a:t>
            </a:r>
            <a:r>
              <a:rPr lang="en-US" altLang="ko-KR" sz="1800" dirty="0"/>
              <a:t>(</a:t>
            </a:r>
            <a:r>
              <a:rPr lang="ko-KR" altLang="en-US" sz="1800" dirty="0"/>
              <a:t>모듈</a:t>
            </a:r>
            <a:r>
              <a:rPr lang="en-US" altLang="ko-KR" sz="1800" dirty="0"/>
              <a:t>)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       4.4 </a:t>
            </a:r>
            <a:r>
              <a:rPr lang="ko-KR" altLang="en-US" sz="1800" dirty="0"/>
              <a:t>산출물 </a:t>
            </a:r>
            <a:endParaRPr lang="en-US" altLang="ko-KR" sz="1800" dirty="0"/>
          </a:p>
          <a:p>
            <a:pPr marL="1219200" lvl="2" indent="-304800" eaLnBrk="1" hangingPunct="1">
              <a:buNone/>
            </a:pPr>
            <a:endParaRPr lang="ko-KR" altLang="en-US" sz="1800" dirty="0"/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5. </a:t>
            </a:r>
            <a:r>
              <a:rPr lang="ko-KR" altLang="en-US" sz="1800" dirty="0"/>
              <a:t>개발 일정</a:t>
            </a:r>
          </a:p>
          <a:p>
            <a:pPr marL="381000" indent="-381000" eaLnBrk="1" hangingPunct="1">
              <a:buNone/>
            </a:pPr>
            <a:r>
              <a:rPr lang="ko-KR" altLang="en-US" sz="1800" dirty="0"/>
              <a:t>                     </a:t>
            </a:r>
            <a:r>
              <a:rPr lang="en-US" altLang="ko-KR" sz="1800" dirty="0"/>
              <a:t>5.1 </a:t>
            </a:r>
            <a:r>
              <a:rPr lang="ko-KR" altLang="en-US" sz="1800" dirty="0"/>
              <a:t>계획 대 진도표 </a:t>
            </a:r>
            <a:endParaRPr lang="en-US" altLang="ko-KR" sz="1800" dirty="0"/>
          </a:p>
          <a:p>
            <a:pPr marL="381000" indent="-381000" eaLnBrk="1" hangingPunct="1">
              <a:buNone/>
            </a:pPr>
            <a:endParaRPr lang="ko-KR" altLang="en-US" sz="1800" dirty="0"/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6. </a:t>
            </a:r>
            <a:r>
              <a:rPr lang="ko-KR" altLang="en-US" dirty="0"/>
              <a:t>시스템 사양 및 구현도구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7. </a:t>
            </a:r>
            <a:r>
              <a:rPr lang="ko-KR" altLang="en-US" dirty="0"/>
              <a:t>향후 일정 및 계획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8. </a:t>
            </a:r>
            <a:r>
              <a:rPr lang="ko-KR" altLang="en-US" dirty="0"/>
              <a:t>결론 및 고려사항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8712B6-5BFA-462B-996D-0B983C90D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E112B06-2B86-4692-B9E6-28A5BFDCA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280489" cy="37465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4. </a:t>
            </a:r>
            <a:r>
              <a:rPr lang="ko-KR" altLang="en-US" b="1" dirty="0"/>
              <a:t>프로젝트 산출물 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78867-F421-43A4-B96B-BDD5D5FDA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45105"/>
              </p:ext>
            </p:extLst>
          </p:nvPr>
        </p:nvGraphicFramePr>
        <p:xfrm>
          <a:off x="1085850" y="1779942"/>
          <a:ext cx="9648824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38345869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670729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1751416419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676813065"/>
                    </a:ext>
                  </a:extLst>
                </a:gridCol>
                <a:gridCol w="1323974">
                  <a:extLst>
                    <a:ext uri="{9D8B030D-6E8A-4147-A177-3AD203B41FA5}">
                      <a16:colId xmlns:a16="http://schemas.microsoft.com/office/drawing/2014/main" val="216806069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151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제안서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제안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3090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기능 분석서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상세한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957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기술설계를 포함한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905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058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 및 작품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매뉴얼 및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문서자료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문서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숙지 기능 설명서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439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9A541A-FD91-40AE-840D-C8086A1D4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5. </a:t>
            </a:r>
            <a:r>
              <a:rPr lang="ko-KR" altLang="en-US" b="1" dirty="0">
                <a:solidFill>
                  <a:schemeClr val="accent2"/>
                </a:solidFill>
              </a:rPr>
              <a:t>개발 일정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C24211-93E0-4F32-BF8C-2226A5C7D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309086" cy="473075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</a:t>
            </a:r>
            <a:r>
              <a:rPr lang="ko-KR" altLang="en-US" b="1" dirty="0"/>
              <a:t>개발 계획 대 진도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12292" name="Text Box 82">
            <a:extLst>
              <a:ext uri="{FF2B5EF4-FFF2-40B4-BE49-F238E27FC236}">
                <a16:creationId xmlns:a16="http://schemas.microsoft.com/office/drawing/2014/main" id="{39665C1A-C053-4A44-B066-6FE86185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539" y="5821461"/>
            <a:ext cx="4838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각자 진도를 화살표로 표시할 것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몇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진행되었나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?)</a:t>
            </a:r>
          </a:p>
        </p:txBody>
      </p:sp>
      <p:grpSp>
        <p:nvGrpSpPr>
          <p:cNvPr id="12293" name="Group 87">
            <a:extLst>
              <a:ext uri="{FF2B5EF4-FFF2-40B4-BE49-F238E27FC236}">
                <a16:creationId xmlns:a16="http://schemas.microsoft.com/office/drawing/2014/main" id="{4A7C9BF5-1C9D-464F-9F64-2887279BC513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1654175"/>
            <a:ext cx="8446390" cy="3498850"/>
            <a:chOff x="988" y="1210"/>
            <a:chExt cx="4183" cy="2036"/>
          </a:xfrm>
        </p:grpSpPr>
        <p:sp>
          <p:nvSpPr>
            <p:cNvPr id="105521" name="AutoShape 49">
              <a:extLst>
                <a:ext uri="{FF2B5EF4-FFF2-40B4-BE49-F238E27FC236}">
                  <a16:creationId xmlns:a16="http://schemas.microsoft.com/office/drawing/2014/main" id="{3CB5F444-5189-4CF3-ABE8-40EFF04E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1490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 획</a:t>
              </a:r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22" name="AutoShape 50">
              <a:extLst>
                <a:ext uri="{FF2B5EF4-FFF2-40B4-BE49-F238E27FC236}">
                  <a16:creationId xmlns:a16="http://schemas.microsoft.com/office/drawing/2014/main" id="{DEAFEA76-5A04-4C7C-9D8B-7886D77D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1682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석</a:t>
              </a:r>
            </a:p>
          </p:txBody>
        </p:sp>
        <p:sp>
          <p:nvSpPr>
            <p:cNvPr id="105523" name="AutoShape 51">
              <a:extLst>
                <a:ext uri="{FF2B5EF4-FFF2-40B4-BE49-F238E27FC236}">
                  <a16:creationId xmlns:a16="http://schemas.microsoft.com/office/drawing/2014/main" id="{5114EE68-80E5-47D1-A549-92BFA2991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826"/>
              <a:ext cx="864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 계</a:t>
              </a:r>
            </a:p>
          </p:txBody>
        </p:sp>
        <p:sp>
          <p:nvSpPr>
            <p:cNvPr id="105524" name="AutoShape 52">
              <a:extLst>
                <a:ext uri="{FF2B5EF4-FFF2-40B4-BE49-F238E27FC236}">
                  <a16:creationId xmlns:a16="http://schemas.microsoft.com/office/drawing/2014/main" id="{60F836CC-061E-4DAA-BF75-EACDF5B1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258"/>
              <a:ext cx="3984" cy="306"/>
            </a:xfrm>
            <a:prstGeom prst="rightArrow">
              <a:avLst>
                <a:gd name="adj1" fmla="val 36602"/>
                <a:gd name="adj2" fmla="val 5352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endParaRPr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0" name="Text Box 53">
              <a:extLst>
                <a:ext uri="{FF2B5EF4-FFF2-40B4-BE49-F238E27FC236}">
                  <a16:creationId xmlns:a16="http://schemas.microsoft.com/office/drawing/2014/main" id="{B6DD3F05-2030-4953-A4C6-BD77256FE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592"/>
              <a:ext cx="31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 </a:t>
              </a: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12301" name="Text Box 60">
              <a:extLst>
                <a:ext uri="{FF2B5EF4-FFF2-40B4-BE49-F238E27FC236}">
                  <a16:creationId xmlns:a16="http://schemas.microsoft.com/office/drawing/2014/main" id="{5F985689-9E00-4F22-8583-A2A04C8FA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" y="2578"/>
              <a:ext cx="2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2" name="Text Box 61">
              <a:extLst>
                <a:ext uri="{FF2B5EF4-FFF2-40B4-BE49-F238E27FC236}">
                  <a16:creationId xmlns:a16="http://schemas.microsoft.com/office/drawing/2014/main" id="{E7502ADB-5129-4C53-8AE9-6DD09A050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610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sp>
          <p:nvSpPr>
            <p:cNvPr id="105534" name="AutoShape 62">
              <a:extLst>
                <a:ext uri="{FF2B5EF4-FFF2-40B4-BE49-F238E27FC236}">
                  <a16:creationId xmlns:a16="http://schemas.microsoft.com/office/drawing/2014/main" id="{BF877152-995C-4D08-8DF5-24E61534D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970"/>
              <a:ext cx="1344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현</a:t>
              </a:r>
            </a:p>
          </p:txBody>
        </p:sp>
        <p:sp>
          <p:nvSpPr>
            <p:cNvPr id="105535" name="AutoShape 63">
              <a:extLst>
                <a:ext uri="{FF2B5EF4-FFF2-40B4-BE49-F238E27FC236}">
                  <a16:creationId xmlns:a16="http://schemas.microsoft.com/office/drawing/2014/main" id="{E4052F3B-D4B4-4EBD-8543-2954A601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2114"/>
              <a:ext cx="624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서 화</a:t>
              </a:r>
            </a:p>
          </p:txBody>
        </p:sp>
        <p:sp>
          <p:nvSpPr>
            <p:cNvPr id="12305" name="Line 65">
              <a:extLst>
                <a:ext uri="{FF2B5EF4-FFF2-40B4-BE49-F238E27FC236}">
                  <a16:creationId xmlns:a16="http://schemas.microsoft.com/office/drawing/2014/main" id="{346D62E3-6F9C-42DE-A186-7567B4103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6" name="Line 66">
              <a:extLst>
                <a:ext uri="{FF2B5EF4-FFF2-40B4-BE49-F238E27FC236}">
                  <a16:creationId xmlns:a16="http://schemas.microsoft.com/office/drawing/2014/main" id="{FC056BD6-2D68-4FB3-BC94-D5BB2187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2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7" name="Line 67">
              <a:extLst>
                <a:ext uri="{FF2B5EF4-FFF2-40B4-BE49-F238E27FC236}">
                  <a16:creationId xmlns:a16="http://schemas.microsoft.com/office/drawing/2014/main" id="{54EF53F0-9F1A-4761-A5BD-CCC900997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6" y="1218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8" name="Line 68">
              <a:extLst>
                <a:ext uri="{FF2B5EF4-FFF2-40B4-BE49-F238E27FC236}">
                  <a16:creationId xmlns:a16="http://schemas.microsoft.com/office/drawing/2014/main" id="{EEB0C222-59C5-4B09-9C93-A5119F9A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210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9" name="Text Box 69">
              <a:extLst>
                <a:ext uri="{FF2B5EF4-FFF2-40B4-BE49-F238E27FC236}">
                  <a16:creationId xmlns:a16="http://schemas.microsoft.com/office/drawing/2014/main" id="{EF558B79-2D9B-48FB-858B-30CB625E8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2841"/>
              <a:ext cx="9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최종보고 및 발표회</a:t>
              </a:r>
            </a:p>
          </p:txBody>
        </p:sp>
        <p:sp>
          <p:nvSpPr>
            <p:cNvPr id="12310" name="Text Box 70">
              <a:extLst>
                <a:ext uri="{FF2B5EF4-FFF2-40B4-BE49-F238E27FC236}">
                  <a16:creationId xmlns:a16="http://schemas.microsoft.com/office/drawing/2014/main" id="{035450A7-2B4B-4F2D-B3F2-2063870AC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2843"/>
              <a:ext cx="5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제안서제출</a:t>
              </a:r>
            </a:p>
          </p:txBody>
        </p:sp>
        <p:sp>
          <p:nvSpPr>
            <p:cNvPr id="12311" name="Text Box 71">
              <a:extLst>
                <a:ext uri="{FF2B5EF4-FFF2-40B4-BE49-F238E27FC236}">
                  <a16:creationId xmlns:a16="http://schemas.microsoft.com/office/drawing/2014/main" id="{EB294873-B373-4A5D-85E1-9D91B9720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2839"/>
              <a:ext cx="60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기능명세서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상세설계</a:t>
              </a: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312" name="Text Box 72">
              <a:extLst>
                <a:ext uri="{FF2B5EF4-FFF2-40B4-BE49-F238E27FC236}">
                  <a16:creationId xmlns:a16="http://schemas.microsoft.com/office/drawing/2014/main" id="{C5602601-BEE0-41E7-B957-F2E309EFB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2869"/>
              <a:ext cx="6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중간발표</a:t>
              </a:r>
            </a:p>
          </p:txBody>
        </p:sp>
        <p:sp>
          <p:nvSpPr>
            <p:cNvPr id="12313" name="Line 73">
              <a:extLst>
                <a:ext uri="{FF2B5EF4-FFF2-40B4-BE49-F238E27FC236}">
                  <a16:creationId xmlns:a16="http://schemas.microsoft.com/office/drawing/2014/main" id="{E6DC2941-A585-41A6-8669-77B7750B6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2822"/>
              <a:ext cx="4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4" name="Line 74">
              <a:extLst>
                <a:ext uri="{FF2B5EF4-FFF2-40B4-BE49-F238E27FC236}">
                  <a16:creationId xmlns:a16="http://schemas.microsoft.com/office/drawing/2014/main" id="{1B3AAE22-2513-4A9D-8AE6-CD80D7B91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2824"/>
              <a:ext cx="894" cy="2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5" name="Line 75">
              <a:extLst>
                <a:ext uri="{FF2B5EF4-FFF2-40B4-BE49-F238E27FC236}">
                  <a16:creationId xmlns:a16="http://schemas.microsoft.com/office/drawing/2014/main" id="{4C7794A2-A0EC-4AB6-9C73-291EB3784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8" y="2830"/>
              <a:ext cx="848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6" name="Line 76">
              <a:extLst>
                <a:ext uri="{FF2B5EF4-FFF2-40B4-BE49-F238E27FC236}">
                  <a16:creationId xmlns:a16="http://schemas.microsoft.com/office/drawing/2014/main" id="{84877242-3EC8-4C1D-955A-4BBDF72CA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7" name="Line 77">
              <a:extLst>
                <a:ext uri="{FF2B5EF4-FFF2-40B4-BE49-F238E27FC236}">
                  <a16:creationId xmlns:a16="http://schemas.microsoft.com/office/drawing/2014/main" id="{FCE51E31-75BC-4A35-B76B-D9C0669EB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8" name="Line 78">
              <a:extLst>
                <a:ext uri="{FF2B5EF4-FFF2-40B4-BE49-F238E27FC236}">
                  <a16:creationId xmlns:a16="http://schemas.microsoft.com/office/drawing/2014/main" id="{729A77D4-4098-4A53-B6F4-7F60EF8B0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8" y="2830"/>
              <a:ext cx="8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9" name="Text Box 79">
              <a:extLst>
                <a:ext uri="{FF2B5EF4-FFF2-40B4-BE49-F238E27FC236}">
                  <a16:creationId xmlns:a16="http://schemas.microsoft.com/office/drawing/2014/main" id="{3614FC50-0294-443A-8306-58661D1D0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604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sp>
          <p:nvSpPr>
            <p:cNvPr id="12320" name="Text Box 80">
              <a:extLst>
                <a:ext uri="{FF2B5EF4-FFF2-40B4-BE49-F238E27FC236}">
                  <a16:creationId xmlns:a16="http://schemas.microsoft.com/office/drawing/2014/main" id="{73C2DD3F-CCE3-4F2E-B846-1557A64B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" y="2610"/>
              <a:ext cx="4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 </a:t>
              </a: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sp>
          <p:nvSpPr>
            <p:cNvPr id="105556" name="Text Box 84">
              <a:extLst>
                <a:ext uri="{FF2B5EF4-FFF2-40B4-BE49-F238E27FC236}">
                  <a16:creationId xmlns:a16="http://schemas.microsoft.com/office/drawing/2014/main" id="{BCC40462-49CD-4B60-A6B4-4B9C11219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831"/>
              <a:ext cx="5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공식진도</a:t>
              </a: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43BCD03A-22E7-4876-BF57-D50C0C52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534" y="5288533"/>
            <a:ext cx="97013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1" dirty="0" err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팀별진도</a:t>
            </a:r>
            <a:r>
              <a:rPr lang="en-US" altLang="ko-KR" sz="13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295" name="Rectangle 86">
            <a:extLst>
              <a:ext uri="{FF2B5EF4-FFF2-40B4-BE49-F238E27FC236}">
                <a16:creationId xmlns:a16="http://schemas.microsoft.com/office/drawing/2014/main" id="{7544CD18-D1A7-4F03-94DB-D0337EF0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82" y="5248276"/>
            <a:ext cx="6602517" cy="4095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">
                <a:schemeClr val="bg1"/>
              </a:gs>
              <a:gs pos="35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9A89E53-E595-4928-584B-AAC3EFBADD55}"/>
              </a:ext>
            </a:extLst>
          </p:cNvPr>
          <p:cNvCxnSpPr>
            <a:stCxn id="12295" idx="1"/>
            <a:endCxn id="12295" idx="3"/>
          </p:cNvCxnSpPr>
          <p:nvPr/>
        </p:nvCxnSpPr>
        <p:spPr>
          <a:xfrm>
            <a:off x="1931882" y="5453064"/>
            <a:ext cx="66025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7E32B28-0711-49C7-A2E0-358188285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35236AE-9BF7-48CA-B104-6519FD8B9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010912" cy="45720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H/W </a:t>
            </a:r>
            <a:r>
              <a:rPr lang="ko-KR" altLang="en-US" b="1" dirty="0"/>
              <a:t>시스템 사양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C13CA9-F650-4C7C-B0E9-804D177F5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19172"/>
              </p:ext>
            </p:extLst>
          </p:nvPr>
        </p:nvGraphicFramePr>
        <p:xfrm>
          <a:off x="638827" y="1843790"/>
          <a:ext cx="9845459" cy="3173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616">
                  <a:extLst>
                    <a:ext uri="{9D8B030D-6E8A-4147-A177-3AD203B41FA5}">
                      <a16:colId xmlns:a16="http://schemas.microsoft.com/office/drawing/2014/main" val="3182913237"/>
                    </a:ext>
                  </a:extLst>
                </a:gridCol>
                <a:gridCol w="6426254">
                  <a:extLst>
                    <a:ext uri="{9D8B030D-6E8A-4147-A177-3AD203B41FA5}">
                      <a16:colId xmlns:a16="http://schemas.microsoft.com/office/drawing/2014/main" val="3309318208"/>
                    </a:ext>
                  </a:extLst>
                </a:gridCol>
                <a:gridCol w="1275538">
                  <a:extLst>
                    <a:ext uri="{9D8B030D-6E8A-4147-A177-3AD203B41FA5}">
                      <a16:colId xmlns:a16="http://schemas.microsoft.com/office/drawing/2014/main" val="3286742387"/>
                    </a:ext>
                  </a:extLst>
                </a:gridCol>
                <a:gridCol w="835051">
                  <a:extLst>
                    <a:ext uri="{9D8B030D-6E8A-4147-A177-3AD203B41FA5}">
                      <a16:colId xmlns:a16="http://schemas.microsoft.com/office/drawing/2014/main" val="1603553665"/>
                    </a:ext>
                  </a:extLst>
                </a:gridCol>
              </a:tblGrid>
              <a:tr h="433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75052"/>
                  </a:ext>
                </a:extLst>
              </a:tr>
              <a:tr h="1916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eaLnBrk="1" fontAlgn="ctr" hangingPunct="1">
                        <a:buFontTx/>
                        <a:buNone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Windows 10 PRO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pt-BR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Core(TM) i7-9700 CPU @ 3.00GHz   3.00 GHz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eaLnBrk="1" fontAlgn="ctr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8GB DDR4 RAM</a:t>
                      </a:r>
                    </a:p>
                    <a:p>
                      <a:pPr eaLnBrk="1" fontAlgn="ctr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스토라자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NVMe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M.2 SSD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eaLnBrk="1" fontAlgn="ctr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오디오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S27C350(NVIDIA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High Definition Audio)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eaLnBrk="1" fontAlgn="ctr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22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1SET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79534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Gigabit LAN</a:t>
                      </a:r>
                    </a:p>
                    <a:p>
                      <a:pPr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무선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Wi-Fi/</a:t>
                      </a:r>
                      <a:r>
                        <a:rPr lang="en-US" altLang="ko-KR" sz="1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BlueTooth</a:t>
                      </a: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8254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1FD04C-5D69-4E11-BE52-FE3ECC276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B11358-5A5C-4FBB-94E0-A52A57E77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468310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dirty="0"/>
              <a:t> 2. S/W </a:t>
            </a:r>
            <a:r>
              <a:rPr lang="ko-KR" altLang="en-US"/>
              <a:t>시스템 사양</a:t>
            </a:r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4BD329-98CA-43F1-A364-F132C19E4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68305"/>
              </p:ext>
            </p:extLst>
          </p:nvPr>
        </p:nvGraphicFramePr>
        <p:xfrm>
          <a:off x="1422050" y="1685791"/>
          <a:ext cx="8283925" cy="3486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425">
                  <a:extLst>
                    <a:ext uri="{9D8B030D-6E8A-4147-A177-3AD203B41FA5}">
                      <a16:colId xmlns:a16="http://schemas.microsoft.com/office/drawing/2014/main" val="1356895119"/>
                    </a:ext>
                  </a:extLst>
                </a:gridCol>
                <a:gridCol w="4524375">
                  <a:extLst>
                    <a:ext uri="{9D8B030D-6E8A-4147-A177-3AD203B41FA5}">
                      <a16:colId xmlns:a16="http://schemas.microsoft.com/office/drawing/2014/main" val="592371918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666861367"/>
                    </a:ext>
                  </a:extLst>
                </a:gridCol>
              </a:tblGrid>
              <a:tr h="53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22331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MS-SQL(4Core)</a:t>
                      </a:r>
                    </a:p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SQLSvrStdCore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2014 SNGL</a:t>
                      </a:r>
                    </a:p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OLP NL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Acdmc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CoreLic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Qlfd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322628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편집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Photoshop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615729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C#,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MYSQL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872921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Server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사양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OS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종류와 버전</a:t>
                      </a:r>
                    </a:p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CPU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사양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CPU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</a:p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사양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용량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(GB)</a:t>
                      </a:r>
                    </a:p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저장공간 사양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용량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(GB)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2442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40870D-0692-4C53-8E34-3135442BC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7. </a:t>
            </a:r>
            <a:r>
              <a:rPr lang="ko-KR" altLang="en-US" b="1" dirty="0">
                <a:solidFill>
                  <a:schemeClr val="accent2"/>
                </a:solidFill>
              </a:rPr>
              <a:t>향후일정 및 계획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04089D7-8465-49B1-9879-83F6A0EA9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현재 구현된 내용</a:t>
            </a:r>
            <a:r>
              <a:rPr lang="en-US" altLang="ko-KR" sz="2000" dirty="0"/>
              <a:t>(</a:t>
            </a:r>
            <a:r>
              <a:rPr lang="ko-KR" altLang="en-US" sz="2000" dirty="0"/>
              <a:t>관리자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marL="838200" lvl="1" indent="-381000" eaLnBrk="1" hangingPunct="1"/>
            <a:r>
              <a:rPr lang="ko-KR" altLang="en-US" dirty="0"/>
              <a:t>로그인 </a:t>
            </a:r>
            <a:endParaRPr lang="en-US" altLang="ko-KR" dirty="0"/>
          </a:p>
          <a:p>
            <a:pPr marL="838200" lvl="1" indent="-381000" eaLnBrk="1" hangingPunct="1"/>
            <a:r>
              <a:rPr lang="ko-KR" altLang="en-US" dirty="0"/>
              <a:t>내 정보</a:t>
            </a:r>
            <a:endParaRPr lang="en-US" altLang="ko-KR" dirty="0"/>
          </a:p>
          <a:p>
            <a:pPr marL="838200" lvl="1" indent="-381000" eaLnBrk="1" hangingPunct="1"/>
            <a:r>
              <a:rPr lang="ko-KR" altLang="en-US" sz="1800" dirty="0"/>
              <a:t>편의점 상품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삭제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조회</a:t>
            </a:r>
            <a:endParaRPr lang="en-US" altLang="ko-KR" sz="1800" dirty="0"/>
          </a:p>
          <a:p>
            <a:pPr marL="838200" lvl="1" indent="-381000" eaLnBrk="1" hangingPunct="1"/>
            <a:r>
              <a:rPr lang="ko-KR" altLang="en-US" sz="1800" dirty="0"/>
              <a:t>회원 관리</a:t>
            </a:r>
            <a:endParaRPr lang="en-US" altLang="ko-KR" sz="1800" dirty="0"/>
          </a:p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현재 구현된 내용</a:t>
            </a:r>
            <a:r>
              <a:rPr lang="en-US" altLang="ko-KR" sz="2000" dirty="0"/>
              <a:t>(</a:t>
            </a:r>
            <a:r>
              <a:rPr lang="ko-KR" altLang="en-US" dirty="0"/>
              <a:t>사용자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marL="838200" lvl="1" indent="-381000" eaLnBrk="1" hangingPunct="1"/>
            <a:r>
              <a:rPr lang="ko-KR" altLang="en-US" dirty="0"/>
              <a:t>로그인 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endParaRPr lang="en-US" altLang="ko-KR" dirty="0"/>
          </a:p>
          <a:p>
            <a:pPr marL="838200" lvl="1" indent="-381000" eaLnBrk="1" hangingPunct="1"/>
            <a:r>
              <a:rPr lang="ko-KR" altLang="en-US" dirty="0"/>
              <a:t>내 정보</a:t>
            </a:r>
            <a:endParaRPr lang="en-US" altLang="ko-KR" dirty="0"/>
          </a:p>
          <a:p>
            <a:pPr marL="838200" lvl="1" indent="-381000" eaLnBrk="1" hangingPunct="1"/>
            <a:r>
              <a:rPr lang="ko-KR" altLang="en-US" sz="1800" dirty="0"/>
              <a:t>보유금액 충전</a:t>
            </a:r>
            <a:endParaRPr lang="en-US" altLang="ko-KR" sz="1800" dirty="0"/>
          </a:p>
          <a:p>
            <a:pPr marL="838200" lvl="1" indent="-381000" eaLnBrk="1" hangingPunct="1"/>
            <a:r>
              <a:rPr lang="ko-KR" altLang="en-US" dirty="0"/>
              <a:t>상품 장바구니 담기</a:t>
            </a:r>
            <a:endParaRPr lang="en-US" altLang="ko-KR" dirty="0"/>
          </a:p>
          <a:p>
            <a:pPr marL="838200" lvl="1" indent="-381000" eaLnBrk="1" hangingPunct="1"/>
            <a:r>
              <a:rPr lang="ko-KR" altLang="en-US" sz="1800" dirty="0"/>
              <a:t>장바구니 상품 빼기</a:t>
            </a:r>
            <a:r>
              <a:rPr lang="en-US" altLang="ko-KR" sz="1800" dirty="0"/>
              <a:t>, </a:t>
            </a:r>
            <a:r>
              <a:rPr lang="ko-KR" altLang="en-US" sz="1800" dirty="0"/>
              <a:t>장바구니 비우기</a:t>
            </a:r>
            <a:r>
              <a:rPr lang="en-US" altLang="ko-KR" sz="1800" dirty="0"/>
              <a:t>, </a:t>
            </a:r>
            <a:r>
              <a:rPr lang="ko-KR" altLang="en-US" sz="1800" dirty="0"/>
              <a:t>계산하기</a:t>
            </a:r>
          </a:p>
          <a:p>
            <a:pPr marL="838200" lvl="1" indent="-381000" eaLnBrk="1" hangingPunct="1"/>
            <a:endParaRPr lang="ko-KR" altLang="en-US" sz="1800" dirty="0"/>
          </a:p>
          <a:p>
            <a:pPr marL="457200" indent="-457200" eaLnBrk="1" hangingPunct="1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향후 구현할 기능 </a:t>
            </a:r>
          </a:p>
          <a:p>
            <a:pPr marL="838200" lvl="1" indent="-381000" eaLnBrk="1" hangingPunct="1"/>
            <a:r>
              <a:rPr lang="ko-KR" altLang="en-US" sz="1600" dirty="0"/>
              <a:t>거래처를 통한 편의점 물류 추가 </a:t>
            </a:r>
            <a:endParaRPr lang="en-US" altLang="ko-KR" sz="1600" dirty="0"/>
          </a:p>
          <a:p>
            <a:pPr marL="838200" lvl="1" indent="-381000" eaLnBrk="1" hangingPunct="1"/>
            <a:r>
              <a:rPr lang="ko-KR" altLang="en-US" sz="1600" dirty="0"/>
              <a:t>거래처와 거래 포함 확실한 손익 계산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76D2C30-7645-4BE0-A887-90F9906EF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8. </a:t>
            </a:r>
            <a:r>
              <a:rPr lang="ko-KR" altLang="en-US" b="1" dirty="0">
                <a:solidFill>
                  <a:schemeClr val="accent2"/>
                </a:solidFill>
              </a:rPr>
              <a:t>결론 및 기타사항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2812D67-D5F4-4C5A-8075-D8DCAAA53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결론 </a:t>
            </a:r>
          </a:p>
          <a:p>
            <a:pPr marL="838200" lvl="1" indent="-381000" eaLnBrk="1" hangingPunct="1"/>
            <a:r>
              <a:rPr lang="ko-KR" altLang="en-US" sz="1800" dirty="0"/>
              <a:t>프로젝트를 만들면서 이미지 처리 및 </a:t>
            </a:r>
            <a:r>
              <a:rPr lang="en-US" altLang="ko-KR" sz="1800" dirty="0" err="1"/>
              <a:t>db</a:t>
            </a:r>
            <a:r>
              <a:rPr lang="ko-KR" altLang="en-US" sz="1800" dirty="0"/>
              <a:t>설계 단계에서 많이 꼬여 힘든 부분이 조금 있었습니다</a:t>
            </a:r>
            <a:endParaRPr lang="en-US" altLang="ko-KR" sz="1800" dirty="0"/>
          </a:p>
          <a:p>
            <a:pPr marL="838200" lvl="1" indent="-381000" eaLnBrk="1" hangingPunct="1"/>
            <a:endParaRPr lang="en-US" altLang="ko-KR" sz="1800" dirty="0"/>
          </a:p>
          <a:p>
            <a:pPr marL="457200" lvl="1" indent="0" eaLnBrk="1" hangingPunct="1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기타사항 </a:t>
            </a:r>
          </a:p>
          <a:p>
            <a:pPr marL="838200" lvl="1" indent="-381000" eaLnBrk="1" hangingPunct="1"/>
            <a:r>
              <a:rPr lang="ko-KR" altLang="en-US" dirty="0"/>
              <a:t>없음</a:t>
            </a:r>
            <a:r>
              <a:rPr lang="en-US" altLang="ko-KR" dirty="0"/>
              <a:t>.</a:t>
            </a:r>
            <a:endParaRPr lang="ko-KR" altLang="en-US" sz="1800" dirty="0"/>
          </a:p>
          <a:p>
            <a:pPr marL="1257300" lvl="2" indent="-342900" eaLnBrk="1" hangingPunct="1"/>
            <a:endParaRPr lang="en-US" altLang="ko-KR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76D2C30-7645-4BE0-A887-90F9906EF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9. END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2812D67-D5F4-4C5A-8075-D8DCAAA53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2320" y="3035067"/>
            <a:ext cx="9896476" cy="958093"/>
          </a:xfrm>
        </p:spPr>
        <p:txBody>
          <a:bodyPr/>
          <a:lstStyle/>
          <a:p>
            <a:pPr marL="457200" indent="-457200" algn="ctr" eaLnBrk="1" hangingPunct="1">
              <a:buNone/>
            </a:pPr>
            <a:r>
              <a:rPr lang="ko-KR" altLang="en-US" sz="4800" b="1" dirty="0"/>
              <a:t>감사합니다</a:t>
            </a:r>
          </a:p>
          <a:p>
            <a:pPr marL="1257300" lvl="2" indent="-342900" eaLnBrk="1" hangingPunct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8480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897DEC-8F93-4796-8533-093E52AB2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1. </a:t>
            </a:r>
            <a:r>
              <a:rPr lang="ko-KR" altLang="en-US" b="1" dirty="0">
                <a:solidFill>
                  <a:schemeClr val="accent2"/>
                </a:solidFill>
              </a:rPr>
              <a:t>프로젝트 개요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9194703-8541-436C-AFBE-C9CA20B41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b="1" dirty="0"/>
              <a:t>개 요 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C# </a:t>
            </a:r>
            <a:r>
              <a:rPr lang="en-US" altLang="ko-KR" sz="1600" dirty="0" err="1"/>
              <a:t>winform</a:t>
            </a:r>
            <a:r>
              <a:rPr lang="ko-KR" altLang="en-US" sz="1600" dirty="0"/>
              <a:t>과 </a:t>
            </a:r>
            <a:r>
              <a:rPr lang="en-US" altLang="ko-KR" sz="1600" dirty="0"/>
              <a:t>MYSQL</a:t>
            </a:r>
            <a:r>
              <a:rPr lang="ko-KR" altLang="en-US" sz="1600" dirty="0"/>
              <a:t>을 이용한 편의점 물류 관리 프로젝트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/>
              <a:t> 관리자와 회원을 기준으로 기능을 나눠 이용 가능한 시스템</a:t>
            </a:r>
            <a:endParaRPr lang="en-US" altLang="ko-KR" sz="1600" dirty="0"/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/>
              <a:t> 관리자는 상품추가</a:t>
            </a:r>
            <a:r>
              <a:rPr lang="en-US" altLang="ko-KR" sz="1600" dirty="0"/>
              <a:t>, </a:t>
            </a:r>
            <a:r>
              <a:rPr lang="ko-KR" altLang="en-US" sz="1600" dirty="0"/>
              <a:t>재고추가</a:t>
            </a:r>
            <a:r>
              <a:rPr lang="en-US" altLang="ko-KR" sz="1600" dirty="0"/>
              <a:t>, </a:t>
            </a:r>
            <a:r>
              <a:rPr lang="ko-KR" altLang="en-US" sz="1600" dirty="0"/>
              <a:t>상품삭제</a:t>
            </a:r>
            <a:r>
              <a:rPr lang="en-US" altLang="ko-KR" sz="1600" dirty="0"/>
              <a:t>, </a:t>
            </a:r>
            <a:r>
              <a:rPr lang="ko-KR" altLang="en-US" sz="1600" dirty="0"/>
              <a:t>회원삭제</a:t>
            </a:r>
            <a:r>
              <a:rPr lang="en-US" altLang="ko-KR" sz="1600" dirty="0"/>
              <a:t> </a:t>
            </a:r>
            <a:r>
              <a:rPr lang="ko-KR" altLang="en-US" sz="1600" dirty="0"/>
              <a:t>기능을 이용 가능함</a:t>
            </a:r>
            <a:r>
              <a:rPr lang="en-US" altLang="ko-KR" sz="1600" dirty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/>
              <a:t> DB</a:t>
            </a:r>
            <a:r>
              <a:rPr lang="ko-KR" altLang="en-US" sz="1600" dirty="0"/>
              <a:t>에 제품의 값을 저장하여 회원들이 보유금액 충전</a:t>
            </a:r>
            <a:r>
              <a:rPr lang="en-US" altLang="ko-KR" sz="1600" dirty="0"/>
              <a:t>, </a:t>
            </a:r>
            <a:r>
              <a:rPr lang="ko-KR" altLang="en-US" sz="1600" dirty="0"/>
              <a:t>장바구니</a:t>
            </a:r>
            <a:r>
              <a:rPr lang="en-US" altLang="ko-KR" sz="1600" dirty="0"/>
              <a:t>,</a:t>
            </a:r>
            <a:r>
              <a:rPr lang="ko-KR" altLang="en-US" sz="1600" dirty="0"/>
              <a:t> 상품구매 기능을 이용 가능함</a:t>
            </a:r>
            <a:r>
              <a:rPr lang="en-US" altLang="ko-KR" sz="1600" dirty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회원들은 필요한 제품들을 쉽게 구매할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관리자는 제품들의 관리가 용이함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457200" lvl="1" indent="0" eaLnBrk="1" hangingPunct="1">
              <a:buNone/>
            </a:pPr>
            <a:endParaRPr lang="ko-KR" altLang="en-US" dirty="0"/>
          </a:p>
          <a:p>
            <a:pPr eaLnBrk="1" hangingPunct="1"/>
            <a:r>
              <a:rPr lang="ko-KR" altLang="en-US" b="1" dirty="0"/>
              <a:t>업무분담</a:t>
            </a:r>
          </a:p>
          <a:p>
            <a:pPr lvl="1" eaLnBrk="1" hangingPunct="1"/>
            <a:r>
              <a:rPr lang="ko-KR" altLang="en-US" sz="1600" dirty="0" err="1"/>
              <a:t>조민우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메인개발</a:t>
            </a:r>
            <a:endParaRPr lang="ko-KR" altLang="en-US" sz="1600" dirty="0"/>
          </a:p>
          <a:p>
            <a:pPr lvl="1" eaLnBrk="1" hangingPunct="1"/>
            <a:r>
              <a:rPr lang="ko-KR" altLang="en-US" sz="1600" dirty="0" err="1"/>
              <a:t>전희성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서브개발</a:t>
            </a:r>
            <a:endParaRPr lang="en-US" altLang="ko-KR" sz="1600" dirty="0"/>
          </a:p>
          <a:p>
            <a:pPr lvl="1" eaLnBrk="1" hangingPunct="1"/>
            <a:r>
              <a:rPr lang="ko-KR" altLang="en-US" sz="1600" dirty="0" err="1"/>
              <a:t>김원범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서브개발</a:t>
            </a:r>
            <a:endParaRPr lang="en-US" altLang="ko-KR" sz="1600" dirty="0"/>
          </a:p>
          <a:p>
            <a:pPr lvl="1" eaLnBrk="1" hangingPunct="1"/>
            <a:r>
              <a:rPr lang="ko-KR" altLang="en-US" sz="1600" dirty="0"/>
              <a:t>김도형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서브개발</a:t>
            </a:r>
            <a:endParaRPr lang="en-US" altLang="ko-KR" sz="1600" dirty="0"/>
          </a:p>
          <a:p>
            <a:pPr lvl="1" eaLnBrk="1" hangingPunct="1"/>
            <a:r>
              <a:rPr lang="ko-KR" altLang="en-US" sz="1600" dirty="0" err="1"/>
              <a:t>이경빈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서브개발</a:t>
            </a:r>
            <a:endParaRPr lang="en-US" altLang="ko-KR" sz="1600" dirty="0"/>
          </a:p>
          <a:p>
            <a:pPr lvl="1" eaLnBrk="1" hangingPunct="1"/>
            <a:endParaRPr lang="ko-KR" altLang="en-US" sz="1600" dirty="0"/>
          </a:p>
          <a:p>
            <a:pPr marL="1219200" lvl="2" indent="-304800" eaLnBrk="1" hangingPunct="1"/>
            <a:endParaRPr lang="ko-KR" altLang="en-US" sz="14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9A38346-A926-4669-B1B5-334E2C5DB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2. </a:t>
            </a:r>
            <a:r>
              <a:rPr lang="ko-KR" altLang="en-US" b="1" dirty="0">
                <a:solidFill>
                  <a:schemeClr val="accent2"/>
                </a:solidFill>
              </a:rPr>
              <a:t>프로젝트 목적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E0E7E5-9322-4D06-B7C9-683A04AD5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4980" y="1181100"/>
            <a:ext cx="10460334" cy="5029200"/>
          </a:xfrm>
        </p:spPr>
        <p:txBody>
          <a:bodyPr/>
          <a:lstStyle/>
          <a:p>
            <a:pPr eaLnBrk="1" hangingPunct="1"/>
            <a:r>
              <a:rPr lang="en-US" altLang="ko-KR" dirty="0"/>
              <a:t> </a:t>
            </a:r>
            <a:r>
              <a:rPr lang="ko-KR" altLang="en-US" b="1" dirty="0"/>
              <a:t>본 프로젝트 개발목적</a:t>
            </a:r>
            <a:endParaRPr lang="en-US" altLang="ko-KR" b="1" dirty="0"/>
          </a:p>
          <a:p>
            <a:pPr marL="0" indent="0" eaLnBrk="1" hangingPunct="1">
              <a:buNone/>
            </a:pPr>
            <a:endParaRPr lang="en-US" altLang="ko-KR" b="1" dirty="0"/>
          </a:p>
          <a:p>
            <a:pPr lvl="1" eaLnBrk="1" hangingPunct="1">
              <a:lnSpc>
                <a:spcPct val="250000"/>
              </a:lnSpc>
            </a:pPr>
            <a:r>
              <a:rPr lang="ko-KR" altLang="en-US" sz="1600" dirty="0"/>
              <a:t>초기에 프로젝트 회의 중 관리 프로그램이 마음에 들어 선택함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 eaLnBrk="1" hangingPunct="1">
              <a:lnSpc>
                <a:spcPct val="250000"/>
              </a:lnSpc>
            </a:pPr>
            <a:r>
              <a:rPr lang="ko-KR" altLang="en-US" sz="1600" dirty="0"/>
              <a:t>타 사이트에 많이 있는 관리 프로그램이 아닌 새로운 관리 프로그램을 개발하려고 정하였음</a:t>
            </a:r>
            <a:r>
              <a:rPr lang="en-US" altLang="ko-KR" sz="1600" dirty="0"/>
              <a:t>.</a:t>
            </a:r>
          </a:p>
          <a:p>
            <a:pPr lvl="1" eaLnBrk="1" hangingPunct="1">
              <a:lnSpc>
                <a:spcPct val="250000"/>
              </a:lnSpc>
            </a:pPr>
            <a:r>
              <a:rPr lang="ko-KR" altLang="en-US" sz="1600" dirty="0"/>
              <a:t>편의점 물건 관리를 보다 눈으로 보기 쉽게 하는 물류 관리 시스템을 개발하려 했음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890B9D-5E10-44E4-8A01-B936C5E5E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3. </a:t>
            </a:r>
            <a:r>
              <a:rPr lang="ko-KR" altLang="en-US" b="1" dirty="0">
                <a:solidFill>
                  <a:schemeClr val="accent2"/>
                </a:solidFill>
              </a:rPr>
              <a:t>프로젝트 특징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55B21BD-A871-4E4C-BAA2-CE73FB1A8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914400"/>
            <a:ext cx="9344719" cy="5486400"/>
          </a:xfrm>
        </p:spPr>
        <p:txBody>
          <a:bodyPr/>
          <a:lstStyle/>
          <a:p>
            <a:pPr indent="-216000" eaLnBrk="1" hangingPunct="1">
              <a:lnSpc>
                <a:spcPct val="2500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본 프로젝트의 특징</a:t>
            </a:r>
          </a:p>
          <a:p>
            <a:pPr lvl="1" eaLnBrk="1" hangingPunct="1">
              <a:lnSpc>
                <a:spcPct val="250000"/>
              </a:lnSpc>
            </a:pPr>
            <a:r>
              <a:rPr lang="ko-KR" altLang="en-US" sz="1600" dirty="0" err="1"/>
              <a:t>메인개발인</a:t>
            </a:r>
            <a:r>
              <a:rPr lang="ko-KR" altLang="en-US" sz="1600" dirty="0"/>
              <a:t> 조민우를 필두로 편의점 </a:t>
            </a:r>
            <a:r>
              <a:rPr lang="ko-KR" altLang="en-US" sz="1600" dirty="0" err="1"/>
              <a:t>포스기를</a:t>
            </a:r>
            <a:r>
              <a:rPr lang="ko-KR" altLang="en-US" sz="1600" dirty="0"/>
              <a:t> 참조하여 개발을 시작함</a:t>
            </a:r>
            <a:r>
              <a:rPr lang="en-US" altLang="ko-KR" sz="1600" dirty="0"/>
              <a:t>.</a:t>
            </a:r>
          </a:p>
          <a:p>
            <a:pPr lvl="1" eaLnBrk="1" hangingPunct="1">
              <a:lnSpc>
                <a:spcPct val="250000"/>
              </a:lnSpc>
            </a:pPr>
            <a:r>
              <a:rPr lang="ko-KR" altLang="en-US" sz="1600" dirty="0"/>
              <a:t>편의점 </a:t>
            </a:r>
            <a:r>
              <a:rPr lang="ko-KR" altLang="en-US" sz="1600" dirty="0" err="1"/>
              <a:t>포스기에서</a:t>
            </a:r>
            <a:r>
              <a:rPr lang="ko-KR" altLang="en-US" sz="1600" dirty="0"/>
              <a:t> 제품관리 및 회원관리를 하는 </a:t>
            </a:r>
            <a:r>
              <a:rPr lang="en-US" altLang="ko-KR" sz="1600" dirty="0"/>
              <a:t>admin (</a:t>
            </a:r>
            <a:r>
              <a:rPr lang="ko-KR" altLang="en-US" sz="1600" dirty="0"/>
              <a:t>관리자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en-US" altLang="ko-KR" sz="1600" dirty="0"/>
              <a:t>CRUD </a:t>
            </a:r>
            <a:r>
              <a:rPr lang="ko-KR" altLang="en-US" sz="1600" dirty="0"/>
              <a:t>기능을 사용함</a:t>
            </a:r>
            <a:r>
              <a:rPr lang="en-US" altLang="ko-KR" sz="1600" dirty="0"/>
              <a:t>.</a:t>
            </a:r>
          </a:p>
          <a:p>
            <a:pPr lvl="1" eaLnBrk="1" hangingPunct="1">
              <a:lnSpc>
                <a:spcPct val="250000"/>
              </a:lnSpc>
            </a:pPr>
            <a:r>
              <a:rPr lang="ko-KR" altLang="en-US" sz="1600" dirty="0"/>
              <a:t>회원으로 로그인하여 제품을 구매 및 장바구니 기능을 이용 가능함</a:t>
            </a:r>
            <a:r>
              <a:rPr lang="en-US" altLang="ko-KR" sz="1600" dirty="0"/>
              <a:t>.</a:t>
            </a:r>
          </a:p>
          <a:p>
            <a:pPr lvl="1" eaLnBrk="1" hangingPunct="1">
              <a:lnSpc>
                <a:spcPct val="250000"/>
              </a:lnSpc>
            </a:pPr>
            <a:r>
              <a:rPr lang="ko-KR" altLang="en-US" sz="1600" dirty="0"/>
              <a:t>회원은 내정보를 통하여 자신의 보유금액 등 확인하고 금액충전을 할 수 있음</a:t>
            </a:r>
            <a:r>
              <a:rPr lang="en-US" altLang="ko-KR" sz="1600" dirty="0"/>
              <a:t>.</a:t>
            </a:r>
          </a:p>
          <a:p>
            <a:pPr lvl="1" eaLnBrk="1" hangingPunct="1">
              <a:lnSpc>
                <a:spcPct val="250000"/>
              </a:lnSpc>
            </a:pPr>
            <a:r>
              <a:rPr lang="ko-KR" altLang="en-US" sz="1600" dirty="0"/>
              <a:t>관리자는 회원관리를 통하여 회원들을 조회하고 회원삭제를 할 수 있음</a:t>
            </a:r>
            <a:r>
              <a:rPr lang="en-US" altLang="ko-KR" sz="1600" dirty="0"/>
              <a:t>.</a:t>
            </a:r>
          </a:p>
          <a:p>
            <a:pPr lvl="1" eaLnBrk="1" hangingPunct="1">
              <a:lnSpc>
                <a:spcPct val="250000"/>
              </a:lnSpc>
            </a:pPr>
            <a:r>
              <a:rPr lang="ko-KR" altLang="en-US" sz="1600" dirty="0"/>
              <a:t>관리자는 상품관리를 통하여 상품추가</a:t>
            </a:r>
            <a:r>
              <a:rPr lang="en-US" altLang="ko-KR" sz="1600" dirty="0"/>
              <a:t>, </a:t>
            </a:r>
            <a:r>
              <a:rPr lang="ko-KR" altLang="en-US" sz="1600" dirty="0"/>
              <a:t>재고추가</a:t>
            </a:r>
            <a:r>
              <a:rPr lang="en-US" altLang="ko-KR" sz="1600" dirty="0"/>
              <a:t>, </a:t>
            </a:r>
            <a:r>
              <a:rPr lang="ko-KR" altLang="en-US" sz="1600" dirty="0"/>
              <a:t>상품삭제 기능을 할 수 있음</a:t>
            </a:r>
            <a:r>
              <a:rPr lang="en-US" altLang="ko-KR" sz="1600" dirty="0"/>
              <a:t>.</a:t>
            </a:r>
          </a:p>
          <a:p>
            <a:pPr lvl="1" eaLnBrk="1" hangingPunct="1">
              <a:lnSpc>
                <a:spcPct val="250000"/>
              </a:lnSpc>
            </a:pPr>
            <a:r>
              <a:rPr lang="ko-KR" altLang="en-US" sz="1600" dirty="0"/>
              <a:t>관리자는 내정보를 통하여 수익을 확인할 수 있음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1.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ko-KR" altLang="en-US" dirty="0"/>
              <a:t>로그인 화면</a:t>
            </a:r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9C910C-8DFC-15B1-32CE-1B1B8424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4" y="2162364"/>
            <a:ext cx="3371850" cy="3629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EA2C8E-88DD-10FD-205A-AC61FDC63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90" y="2162364"/>
            <a:ext cx="3371850" cy="3629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20DDA5-A8BC-9870-8141-D1E3CE6B5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236" y="2162364"/>
            <a:ext cx="3371850" cy="362902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0874779-20B5-9AAC-9E89-460CFA2699E1}"/>
              </a:ext>
            </a:extLst>
          </p:cNvPr>
          <p:cNvSpPr/>
          <p:nvPr/>
        </p:nvSpPr>
        <p:spPr>
          <a:xfrm>
            <a:off x="7097086" y="4689447"/>
            <a:ext cx="347305" cy="302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53DC94-EE25-D3A9-9A4C-2C2EADA3A634}"/>
              </a:ext>
            </a:extLst>
          </p:cNvPr>
          <p:cNvSpPr/>
          <p:nvPr/>
        </p:nvSpPr>
        <p:spPr>
          <a:xfrm>
            <a:off x="10856018" y="4689447"/>
            <a:ext cx="347305" cy="302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ko-KR" altLang="en-US" dirty="0"/>
              <a:t>회원가입 화면</a:t>
            </a:r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2FE38E-1C36-B795-D186-F054367E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8" y="2451201"/>
            <a:ext cx="2705100" cy="2962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B7A2E-C465-38FA-BF68-11EAABA4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945" y="2451201"/>
            <a:ext cx="2705100" cy="2962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346236-A249-33B1-E5A7-5E359ED10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701" y="2451200"/>
            <a:ext cx="2705100" cy="296227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BF48E603-E7E3-557F-2F04-1D33E3144D27}"/>
              </a:ext>
            </a:extLst>
          </p:cNvPr>
          <p:cNvSpPr/>
          <p:nvPr/>
        </p:nvSpPr>
        <p:spPr>
          <a:xfrm>
            <a:off x="6971251" y="4479722"/>
            <a:ext cx="347305" cy="302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3A5C8BB-1466-436C-67EF-92B985C589BC}"/>
              </a:ext>
            </a:extLst>
          </p:cNvPr>
          <p:cNvSpPr/>
          <p:nvPr/>
        </p:nvSpPr>
        <p:spPr>
          <a:xfrm>
            <a:off x="11069237" y="4479722"/>
            <a:ext cx="347305" cy="302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BEAFE69-AAB1-3E55-DDEC-768461363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5632" y="803528"/>
            <a:ext cx="1609725" cy="1266825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0AE8333-6EBC-D7D1-4E45-A06A5C2A3E23}"/>
              </a:ext>
            </a:extLst>
          </p:cNvPr>
          <p:cNvCxnSpPr>
            <a:stCxn id="11" idx="1"/>
            <a:endCxn id="17" idx="1"/>
          </p:cNvCxnSpPr>
          <p:nvPr/>
        </p:nvCxnSpPr>
        <p:spPr>
          <a:xfrm rot="10800000" flipH="1">
            <a:off x="8937944" y="1436941"/>
            <a:ext cx="547687" cy="2495398"/>
          </a:xfrm>
          <a:prstGeom prst="bentConnector3">
            <a:avLst>
              <a:gd name="adj1" fmla="val -4173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6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손님</a:t>
            </a:r>
            <a:r>
              <a:rPr lang="en-US" altLang="ko-KR" dirty="0"/>
              <a:t>) </a:t>
            </a:r>
            <a:r>
              <a:rPr lang="ko-KR" altLang="en-US" dirty="0"/>
              <a:t>로그인 후 사용자 메인 폼</a:t>
            </a:r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1B727A-EC65-896C-A794-66548C32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56" y="2159773"/>
            <a:ext cx="2038626" cy="21941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5F82C5-3B15-D785-E947-D128BAB0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56" y="4699147"/>
            <a:ext cx="1581150" cy="1266825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421156F-DBD9-B052-7E35-20BA14876655}"/>
              </a:ext>
            </a:extLst>
          </p:cNvPr>
          <p:cNvCxnSpPr>
            <a:stCxn id="3" idx="1"/>
            <a:endCxn id="6" idx="1"/>
          </p:cNvCxnSpPr>
          <p:nvPr/>
        </p:nvCxnSpPr>
        <p:spPr>
          <a:xfrm rot="10800000" flipV="1">
            <a:off x="995756" y="3256830"/>
            <a:ext cx="12700" cy="2075730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036F840-ABA0-C2CF-B4D5-3D7F9389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039" y="2408165"/>
            <a:ext cx="5988254" cy="31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ko-KR" altLang="en-US" dirty="0"/>
              <a:t>사용자 메인 폼</a:t>
            </a:r>
            <a:endParaRPr lang="en-US" altLang="ko-KR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36F840-ABA0-C2CF-B4D5-3D7F93894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3" y="2299108"/>
            <a:ext cx="4522804" cy="3167654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B0B7FF5-BC3E-17B6-5CBC-F5E4DCA74238}"/>
              </a:ext>
            </a:extLst>
          </p:cNvPr>
          <p:cNvSpPr/>
          <p:nvPr/>
        </p:nvSpPr>
        <p:spPr>
          <a:xfrm>
            <a:off x="796954" y="2299108"/>
            <a:ext cx="562063" cy="4891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4BFCD0-ABB4-CDA1-D3C5-19D33BE9A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09" y="2299108"/>
            <a:ext cx="5866790" cy="3103402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F22F014-1A74-C6B3-8C80-3F8B8E5C044E}"/>
              </a:ext>
            </a:extLst>
          </p:cNvPr>
          <p:cNvCxnSpPr>
            <a:stCxn id="2" idx="0"/>
            <a:endCxn id="5" idx="0"/>
          </p:cNvCxnSpPr>
          <p:nvPr/>
        </p:nvCxnSpPr>
        <p:spPr>
          <a:xfrm rot="5400000" flipH="1" flipV="1">
            <a:off x="4965095" y="-1588001"/>
            <a:ext cx="12700" cy="7774218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2305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950</Words>
  <Application>Microsoft Office PowerPoint</Application>
  <PresentationFormat>와이드스크린</PresentationFormat>
  <Paragraphs>224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Times New Roman</vt:lpstr>
      <vt:lpstr>Wingdings</vt:lpstr>
      <vt:lpstr>기본 디자인</vt:lpstr>
      <vt:lpstr>PowerPoint 프레젠테이션</vt:lpstr>
      <vt:lpstr>목 차</vt:lpstr>
      <vt:lpstr>1. 프로젝트 개요</vt:lpstr>
      <vt:lpstr>2. 프로젝트 목적</vt:lpstr>
      <vt:lpstr>3. 프로젝트 특징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5. 개발 일정</vt:lpstr>
      <vt:lpstr>6. 시스템 사양 및 구현도구</vt:lpstr>
      <vt:lpstr>6. 시스템 사양 및 구현도구</vt:lpstr>
      <vt:lpstr>7. 향후일정 및 계획</vt:lpstr>
      <vt:lpstr>8. 결론 및 기타사항</vt:lpstr>
      <vt:lpstr>9. END</vt:lpstr>
    </vt:vector>
  </TitlesOfParts>
  <Company>ADD 2기술본부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육계산</dc:creator>
  <cp:lastModifiedBy>minwoo</cp:lastModifiedBy>
  <cp:revision>419</cp:revision>
  <cp:lastPrinted>2000-04-24T01:59:24Z</cp:lastPrinted>
  <dcterms:created xsi:type="dcterms:W3CDTF">2000-01-07T00:22:23Z</dcterms:created>
  <dcterms:modified xsi:type="dcterms:W3CDTF">2022-12-12T13:13:30Z</dcterms:modified>
</cp:coreProperties>
</file>