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67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D5261ED-6579-4D84-8A34-A36D03CF0790}">
          <p14:sldIdLst>
            <p14:sldId id="256"/>
            <p14:sldId id="267"/>
            <p14:sldId id="257"/>
            <p14:sldId id="26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4627" autoAdjust="0"/>
  </p:normalViewPr>
  <p:slideViewPr>
    <p:cSldViewPr>
      <p:cViewPr varScale="1">
        <p:scale>
          <a:sx n="41" d="100"/>
          <a:sy n="41" d="100"/>
        </p:scale>
        <p:origin x="158" y="3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95B831-93C7-4C04-9882-0F5E617B544B}" type="datetime1">
              <a:rPr lang="ko-KR" altLang="en-US"/>
              <a:pPr lvl="0">
                <a:defRPr/>
              </a:pPr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21CFD6D-E259-4B2E-B68B-B723BED03DD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안녕하세요 저희는 컴퓨터소프트웨어공학과 캡스톤 팀 </a:t>
            </a:r>
            <a:r>
              <a:rPr lang="en-US" altLang="ko-KR"/>
              <a:t>‘</a:t>
            </a:r>
            <a:r>
              <a:rPr lang="ko-KR" altLang="en-US"/>
              <a:t>유한등대</a:t>
            </a:r>
            <a:r>
              <a:rPr lang="en-US" altLang="ko-KR"/>
              <a:t>’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상단폼은 퀴즈를 보내는 폼입니다</a:t>
            </a:r>
            <a:endParaRPr lang="en-US" altLang="ko-KR"/>
          </a:p>
          <a:p>
            <a:r>
              <a:rPr lang="ko-KR" altLang="en-US"/>
              <a:t>하단폼은 학생</a:t>
            </a:r>
            <a:r>
              <a:rPr lang="en-US" altLang="ko-KR"/>
              <a:t>PC </a:t>
            </a:r>
            <a:r>
              <a:rPr lang="ko-KR" altLang="en-US"/>
              <a:t>현재화면을 스크린샷을 요청하여 결과를 볼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6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학생이 보낸 문제에 답변을 확인할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학생과 교수는 수업시간에 맞춰 수업 방이 생성되야 방에 들어갈 수 있고 수업시간이 끝나면 수업 방도 종료됩니다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0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클라이언트는 서버를 통해 </a:t>
            </a:r>
            <a:r>
              <a:rPr lang="en-US" altLang="ko-KR"/>
              <a:t>DB</a:t>
            </a:r>
            <a:r>
              <a:rPr lang="ko-KR" altLang="en-US"/>
              <a:t>에 요청하고 응답 받을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클라이언트는 서버를 통해 </a:t>
            </a:r>
            <a:r>
              <a:rPr lang="en-US" altLang="ko-KR"/>
              <a:t>DB</a:t>
            </a:r>
            <a:r>
              <a:rPr lang="ko-KR" altLang="en-US"/>
              <a:t>에 요청하고 응답 받을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62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클라이언트는 서버를 통해 </a:t>
            </a:r>
            <a:r>
              <a:rPr lang="en-US" altLang="ko-KR"/>
              <a:t>DB</a:t>
            </a:r>
            <a:r>
              <a:rPr lang="ko-KR" altLang="en-US"/>
              <a:t>에 요청하고 응답 받을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 팀은 </a:t>
            </a:r>
            <a:r>
              <a:rPr lang="en-US" altLang="ko-KR"/>
              <a:t>3</a:t>
            </a:r>
            <a:r>
              <a:rPr lang="ko-KR" altLang="en-US"/>
              <a:t>개 팀으로 분리되어 있습니다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8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작품설명을 하겠습니다</a:t>
            </a:r>
            <a:r>
              <a:rPr lang="en-US" altLang="ko-KR"/>
              <a:t>.</a:t>
            </a:r>
          </a:p>
          <a:p>
            <a:r>
              <a:rPr lang="ko-KR" altLang="en-US"/>
              <a:t>큰 주제로는 비대면 온라인 학습지원 프로그램입니다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닷넷프레임워크인 </a:t>
            </a:r>
            <a:r>
              <a:rPr lang="en-US" altLang="ko-KR"/>
              <a:t>c#</a:t>
            </a:r>
            <a:r>
              <a:rPr lang="ko-KR" altLang="en-US"/>
              <a:t>으로 작성했습니다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목표</a:t>
            </a:r>
            <a:r>
              <a:rPr lang="en-US" altLang="ko-KR" b="1"/>
              <a:t>: </a:t>
            </a:r>
            <a:r>
              <a:rPr lang="ko-KR" altLang="en-US" b="1"/>
              <a:t>학생과 교수님에 원활한 소통과 극대화한 학습 효과</a:t>
            </a:r>
            <a:endParaRPr lang="en-US" altLang="ko-KR" b="1"/>
          </a:p>
          <a:p>
            <a:endParaRPr lang="en-US" altLang="ko-KR"/>
          </a:p>
          <a:p>
            <a:r>
              <a:rPr lang="ko-KR" altLang="en-US" b="1"/>
              <a:t>학생은 비대면 수업을 받아도 학습에 문제가 가지 않도록 설계</a:t>
            </a:r>
            <a:r>
              <a:rPr lang="en-US" altLang="ko-KR" b="1"/>
              <a:t>.</a:t>
            </a:r>
          </a:p>
          <a:p>
            <a:r>
              <a:rPr lang="ko-KR" altLang="en-US" b="1"/>
              <a:t>교수님은 비대면 수업을 할때 걱정되는 부분인 학생들에 수업태도</a:t>
            </a:r>
            <a:r>
              <a:rPr lang="en-US" altLang="ko-KR" b="1"/>
              <a:t>, </a:t>
            </a:r>
            <a:r>
              <a:rPr lang="ko-KR" altLang="en-US" b="1"/>
              <a:t>수업이해 등을 관리하기 편하게 설계</a:t>
            </a:r>
            <a:r>
              <a:rPr lang="en-US" altLang="ko-KR" b="1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8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로그인화면입니다</a:t>
            </a:r>
            <a:r>
              <a:rPr lang="en-US" altLang="ko-KR"/>
              <a:t>.</a:t>
            </a:r>
          </a:p>
          <a:p>
            <a:r>
              <a:rPr lang="ko-KR" altLang="en-US"/>
              <a:t>학생용</a:t>
            </a:r>
            <a:r>
              <a:rPr lang="en-US" altLang="ko-KR"/>
              <a:t>/</a:t>
            </a:r>
            <a:r>
              <a:rPr lang="ko-KR" altLang="en-US"/>
              <a:t>교수용 화면이 따로 만들어져있습니다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수업 시작시간에 맞춰 서버에서 수업 방을 만들어줍니다</a:t>
            </a:r>
            <a:endParaRPr lang="en-US" altLang="ko-KR"/>
          </a:p>
          <a:p>
            <a:r>
              <a:rPr lang="ko-KR" altLang="en-US"/>
              <a:t>수업 시간외에는 접속할 수 없습니다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1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로그인을 하게되면 메인화면으로 넘어갑니다</a:t>
            </a:r>
            <a:r>
              <a:rPr lang="en-US" altLang="ko-KR"/>
              <a:t>.</a:t>
            </a:r>
          </a:p>
          <a:p>
            <a:r>
              <a:rPr lang="ko-KR" altLang="en-US"/>
              <a:t>먼저 학생 메인화면을 보겠습니다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상단바</a:t>
            </a:r>
            <a:r>
              <a:rPr lang="en-US" altLang="ko-KR"/>
              <a:t>)</a:t>
            </a:r>
            <a:r>
              <a:rPr lang="ko-KR" altLang="en-US"/>
              <a:t>에는 현재 수업정보가 나타납니다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기능설명을 하겠습니다</a:t>
            </a:r>
            <a:r>
              <a:rPr lang="en-US" altLang="ko-KR"/>
              <a:t>.</a:t>
            </a:r>
          </a:p>
          <a:p>
            <a:r>
              <a:rPr lang="ko-KR" altLang="en-US"/>
              <a:t>첫번째는 시간표기능</a:t>
            </a:r>
            <a:r>
              <a:rPr lang="en-US" altLang="ko-KR"/>
              <a:t>) </a:t>
            </a:r>
            <a:r>
              <a:rPr lang="ko-KR" altLang="en-US"/>
              <a:t>현재 학생에 수강리스트를 요청하여 결과를 가져와 시간표를 만들어줍니다</a:t>
            </a:r>
            <a:r>
              <a:rPr lang="en-US" altLang="ko-KR"/>
              <a:t>.</a:t>
            </a:r>
          </a:p>
          <a:p>
            <a:r>
              <a:rPr lang="ko-KR" altLang="en-US"/>
              <a:t>두번째는 질문기능</a:t>
            </a:r>
            <a:r>
              <a:rPr lang="en-US" altLang="ko-KR"/>
              <a:t>)  </a:t>
            </a:r>
            <a:r>
              <a:rPr lang="ko-KR" altLang="en-US"/>
              <a:t>수업속도가 빠르거나 수업이 이해가 가지 않을 때 </a:t>
            </a:r>
            <a:r>
              <a:rPr lang="en-US" altLang="ko-KR"/>
              <a:t>‘</a:t>
            </a:r>
            <a:r>
              <a:rPr lang="ko-KR" altLang="en-US"/>
              <a:t>교수님께 이미지와 질문</a:t>
            </a:r>
            <a:r>
              <a:rPr lang="en-US" altLang="ko-KR"/>
              <a:t>’</a:t>
            </a:r>
            <a:r>
              <a:rPr lang="ko-KR" altLang="en-US"/>
              <a:t>을 보냅니다</a:t>
            </a:r>
            <a:r>
              <a:rPr lang="en-US" altLang="ko-KR"/>
              <a:t>.</a:t>
            </a:r>
            <a:r>
              <a:rPr lang="ko-KR" altLang="en-US"/>
              <a:t> 수업에 모르는 부분을 지나치지 않게 도와줍니다</a:t>
            </a:r>
            <a:r>
              <a:rPr lang="en-US" altLang="ko-KR"/>
              <a:t>.</a:t>
            </a:r>
          </a:p>
          <a:p>
            <a:r>
              <a:rPr lang="ko-KR" altLang="en-US"/>
              <a:t>세번째는 출석기능</a:t>
            </a:r>
            <a:r>
              <a:rPr lang="en-US" altLang="ko-KR"/>
              <a:t>)  </a:t>
            </a:r>
            <a:r>
              <a:rPr lang="ko-KR" altLang="en-US"/>
              <a:t>교수님께서 </a:t>
            </a:r>
            <a:r>
              <a:rPr lang="en-US" altLang="ko-KR"/>
              <a:t>‘</a:t>
            </a:r>
            <a:r>
              <a:rPr lang="ko-KR" altLang="en-US"/>
              <a:t>출석시작 버튼</a:t>
            </a:r>
            <a:r>
              <a:rPr lang="en-US" altLang="ko-KR"/>
              <a:t>’</a:t>
            </a:r>
            <a:r>
              <a:rPr lang="ko-KR" altLang="en-US"/>
              <a:t>을 누르게 되면 </a:t>
            </a:r>
            <a:r>
              <a:rPr lang="en-US" altLang="ko-KR"/>
              <a:t>‘</a:t>
            </a:r>
            <a:r>
              <a:rPr lang="ko-KR" altLang="en-US"/>
              <a:t>출석 버튼</a:t>
            </a:r>
            <a:r>
              <a:rPr lang="en-US" altLang="ko-KR"/>
              <a:t>’</a:t>
            </a:r>
            <a:r>
              <a:rPr lang="ko-KR" altLang="en-US"/>
              <a:t>을 클릭 할 수 있습니다</a:t>
            </a:r>
            <a:r>
              <a:rPr lang="en-US" altLang="ko-KR"/>
              <a:t>. 5</a:t>
            </a:r>
            <a:r>
              <a:rPr lang="ko-KR" altLang="en-US"/>
              <a:t>분이 지나면 지각</a:t>
            </a:r>
            <a:r>
              <a:rPr lang="en-US" altLang="ko-KR"/>
              <a:t>, 15</a:t>
            </a:r>
            <a:r>
              <a:rPr lang="ko-KR" altLang="en-US"/>
              <a:t>분이 지나면 결석으로 바뀝니다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91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수강과목 리스트를 받아 </a:t>
            </a:r>
            <a:r>
              <a:rPr lang="en-US" altLang="ko-KR"/>
              <a:t>‘</a:t>
            </a:r>
            <a:r>
              <a:rPr lang="ko-KR" altLang="en-US"/>
              <a:t>현재 학생</a:t>
            </a:r>
            <a:r>
              <a:rPr lang="en-US" altLang="ko-KR"/>
              <a:t>’</a:t>
            </a:r>
            <a:r>
              <a:rPr lang="ko-KR" altLang="en-US"/>
              <a:t>에 시간표를 만들어 보여준다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5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상단 폼은 질문을 보내는 폼과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하단 폼은 교수님께서 문제를 보낼때 받는 폼입니다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교수님 메인화면입니다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상단에는 수업정보가 나탑니다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첫번째 문제전송 기능</a:t>
            </a:r>
            <a:r>
              <a:rPr lang="en-US" altLang="ko-KR"/>
              <a:t>) </a:t>
            </a:r>
            <a:r>
              <a:rPr lang="ko-KR" altLang="en-US"/>
              <a:t>수업을 진행하는 중 학생이 이해를 했는지 알기 위해서 문제를 전송할 수 있습니다</a:t>
            </a:r>
            <a:r>
              <a:rPr lang="en-US" altLang="ko-KR"/>
              <a:t>. </a:t>
            </a:r>
          </a:p>
          <a:p>
            <a:r>
              <a:rPr lang="en-US" altLang="ko-KR"/>
              <a:t>                              </a:t>
            </a:r>
            <a:r>
              <a:rPr lang="ko-KR" altLang="en-US"/>
              <a:t>문제유형에는 </a:t>
            </a:r>
            <a:r>
              <a:rPr lang="en-US" altLang="ko-KR"/>
              <a:t>OX, </a:t>
            </a:r>
            <a:r>
              <a:rPr lang="ko-KR" altLang="en-US"/>
              <a:t>학생입력 문제를 주고 학생들은 언제 문제가 올지 모른다는 긴장감에 집중도를 높일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스크린샷 기능</a:t>
            </a:r>
            <a:r>
              <a:rPr lang="en-US" altLang="ko-KR"/>
              <a:t>) </a:t>
            </a:r>
            <a:r>
              <a:rPr lang="ko-KR" altLang="en-US"/>
              <a:t>문제에 답을 안한다거나 불렀을 때 말이 없는경우 딴짓을 하고 있을 수 있기에 스크린샷 요청을 보내 학생</a:t>
            </a:r>
            <a:r>
              <a:rPr lang="en-US" altLang="ko-KR"/>
              <a:t>PC</a:t>
            </a:r>
            <a:r>
              <a:rPr lang="ko-KR" altLang="en-US"/>
              <a:t>화면을 볼 수있습니다</a:t>
            </a:r>
            <a:r>
              <a:rPr lang="en-US" altLang="ko-KR"/>
              <a:t>.</a:t>
            </a:r>
          </a:p>
          <a:p>
            <a:r>
              <a:rPr lang="ko-KR" altLang="en-US"/>
              <a:t>세번째 출석부 기능</a:t>
            </a:r>
            <a:r>
              <a:rPr lang="en-US" altLang="ko-KR"/>
              <a:t>)    </a:t>
            </a:r>
            <a:r>
              <a:rPr lang="ko-KR" altLang="en-US"/>
              <a:t>현재 수업을 듣는 학생들에 출석기록을 확인 할 수있습니다</a:t>
            </a:r>
            <a:r>
              <a:rPr lang="en-US" altLang="ko-KR"/>
              <a:t>.</a:t>
            </a:r>
          </a:p>
          <a:p>
            <a:r>
              <a:rPr lang="ko-KR" altLang="en-US"/>
              <a:t>네번째 출석시작 기능</a:t>
            </a:r>
            <a:r>
              <a:rPr lang="en-US" altLang="ko-KR"/>
              <a:t>) ‘</a:t>
            </a:r>
            <a:r>
              <a:rPr lang="ko-KR" altLang="en-US"/>
              <a:t>출석 시작 버튼</a:t>
            </a:r>
            <a:r>
              <a:rPr lang="en-US" altLang="ko-KR"/>
              <a:t>’</a:t>
            </a:r>
            <a:r>
              <a:rPr lang="ko-KR" altLang="en-US"/>
              <a:t>을 눌러야지 학생 메인화면에서 </a:t>
            </a:r>
            <a:r>
              <a:rPr lang="en-US" altLang="ko-KR"/>
              <a:t>‘</a:t>
            </a:r>
            <a:r>
              <a:rPr lang="ko-KR" altLang="en-US"/>
              <a:t>출석 버튼</a:t>
            </a:r>
            <a:r>
              <a:rPr lang="en-US" altLang="ko-KR"/>
              <a:t>’</a:t>
            </a:r>
            <a:r>
              <a:rPr lang="ko-KR" altLang="en-US"/>
              <a:t>을 누를 수 있습니다</a:t>
            </a:r>
            <a:r>
              <a:rPr lang="en-US" altLang="ko-KR"/>
              <a:t>. </a:t>
            </a:r>
            <a:r>
              <a:rPr lang="ko-KR" altLang="en-US"/>
              <a:t>수업종료 </a:t>
            </a:r>
            <a:r>
              <a:rPr lang="en-US" altLang="ko-KR"/>
              <a:t>5</a:t>
            </a:r>
            <a:r>
              <a:rPr lang="ko-KR" altLang="en-US"/>
              <a:t>분정도 남았을 때 </a:t>
            </a:r>
            <a:r>
              <a:rPr lang="en-US" altLang="ko-KR"/>
              <a:t>‘</a:t>
            </a:r>
            <a:r>
              <a:rPr lang="ko-KR" altLang="en-US"/>
              <a:t>수업 종료 버튼</a:t>
            </a:r>
            <a:r>
              <a:rPr lang="en-US" altLang="ko-KR"/>
              <a:t>’</a:t>
            </a:r>
            <a:r>
              <a:rPr lang="ko-KR" altLang="en-US"/>
              <a:t>이 생깁니다</a:t>
            </a:r>
            <a:r>
              <a:rPr lang="en-US" altLang="ko-KR"/>
              <a:t>.</a:t>
            </a:r>
          </a:p>
          <a:p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현재 수업과목에 맞는 학생 출석기록을 볼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21CFD6D-E259-4B2E-B68B-B723BED03DDC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3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4313" y="0"/>
            <a:ext cx="14363687" cy="10287000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43400" y="2543273"/>
            <a:ext cx="11201400" cy="1877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6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유한등대</a:t>
            </a:r>
            <a:endParaRPr lang="en-US" sz="1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E2C9784D-9364-4BFC-882D-4D0E86C0AEC7}"/>
              </a:ext>
            </a:extLst>
          </p:cNvPr>
          <p:cNvSpPr txBox="1"/>
          <p:nvPr/>
        </p:nvSpPr>
        <p:spPr>
          <a:xfrm>
            <a:off x="11582400" y="5448300"/>
            <a:ext cx="14363687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클라이언트팀</a:t>
            </a:r>
            <a:endParaRPr lang="en-US" altLang="ko-KR" sz="3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고현정</a:t>
            </a:r>
            <a:r>
              <a:rPr lang="en-US" altLang="ko-KR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김지민</a:t>
            </a:r>
            <a:r>
              <a:rPr lang="en-US" altLang="ko-KR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이민영</a:t>
            </a:r>
            <a:r>
              <a:rPr lang="en-US" altLang="ko-KR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신희찬</a:t>
            </a:r>
            <a:endParaRPr lang="en-US" altLang="ko-KR" sz="3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서버팀</a:t>
            </a:r>
            <a:endParaRPr lang="en-US" altLang="ko-KR" sz="3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정재령</a:t>
            </a:r>
            <a:r>
              <a:rPr lang="en-US" altLang="ko-KR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김태홍</a:t>
            </a:r>
            <a:endParaRPr lang="en-US" altLang="ko-KR" sz="3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3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3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3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홍성민</a:t>
            </a:r>
            <a:r>
              <a:rPr lang="en-US" altLang="ko-KR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김창규</a:t>
            </a:r>
            <a:endParaRPr lang="en-US" sz="3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7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57200" y="6544787"/>
            <a:ext cx="837142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요청한 학생 정보와 스크린샷이 찍힌 시간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학생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스크린샷한 현재화면을 볼 수 있음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Object 12">
            <a:extLst>
              <a:ext uri="{FF2B5EF4-FFF2-40B4-BE49-F238E27FC236}">
                <a16:creationId xmlns:a16="http://schemas.microsoft.com/office/drawing/2014/main" id="{28288507-9C7B-4616-962F-5E97D0F88EF4}"/>
              </a:ext>
            </a:extLst>
          </p:cNvPr>
          <p:cNvSpPr txBox="1"/>
          <p:nvPr/>
        </p:nvSpPr>
        <p:spPr>
          <a:xfrm>
            <a:off x="457200" y="6113444"/>
            <a:ext cx="11995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ScreenshotForm</a:t>
            </a:r>
            <a:r>
              <a:rPr lang="en-US" altLang="ko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에 스크린샷을 요청하여 결과를 받는 폼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F5DF0E2-166C-4232-B3B7-CB7D7BB3456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9796" y="6743700"/>
            <a:ext cx="4788000" cy="342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4AA8347-A8CA-448E-8380-A54A4B0B027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91" y="2296612"/>
            <a:ext cx="4788000" cy="34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Object 12">
            <a:extLst>
              <a:ext uri="{FF2B5EF4-FFF2-40B4-BE49-F238E27FC236}">
                <a16:creationId xmlns:a16="http://schemas.microsoft.com/office/drawing/2014/main" id="{28C83D3D-E690-4209-8617-644280458656}"/>
              </a:ext>
            </a:extLst>
          </p:cNvPr>
          <p:cNvSpPr txBox="1"/>
          <p:nvPr/>
        </p:nvSpPr>
        <p:spPr>
          <a:xfrm>
            <a:off x="223008" y="342900"/>
            <a:ext cx="601437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QuestionForm</a:t>
            </a:r>
            <a:r>
              <a:rPr lang="en-US" altLang="ko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퀴즈를 보내는 폼</a:t>
            </a:r>
            <a:r>
              <a:rPr lang="en-US" altLang="ko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400" b="1" dirty="0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EE478E91-B3B4-4A1B-8514-DB08DD5BB0A1}"/>
              </a:ext>
            </a:extLst>
          </p:cNvPr>
          <p:cNvSpPr txBox="1"/>
          <p:nvPr/>
        </p:nvSpPr>
        <p:spPr>
          <a:xfrm>
            <a:off x="223008" y="773787"/>
            <a:ext cx="11175518" cy="28028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문제 형식을 선택하여 문제 적으면 됨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.(ox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학생입력 문제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전체 학생을 선택해서 전송 또는 선택하여 전송가능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91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2"/>
          <p:cNvSpPr txBox="1"/>
          <p:nvPr/>
        </p:nvSpPr>
        <p:spPr>
          <a:xfrm>
            <a:off x="262523" y="342900"/>
            <a:ext cx="9586985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" sz="2400" b="1">
                <a:latin typeface="맑은 고딕"/>
                <a:ea typeface="맑은 고딕"/>
              </a:rPr>
              <a:t>ReplyYNForm</a:t>
            </a:r>
            <a:r>
              <a:rPr lang="ko-KR" altLang="en-US" sz="2400" b="1">
                <a:latin typeface="맑은 고딕"/>
                <a:ea typeface="맑은 고딕"/>
              </a:rPr>
              <a:t>와 </a:t>
            </a:r>
            <a:r>
              <a:rPr lang="en-US" altLang="ko" sz="2400" b="1">
                <a:latin typeface="맑은 고딕"/>
                <a:ea typeface="맑은 고딕"/>
              </a:rPr>
              <a:t>ReplyForm(</a:t>
            </a:r>
            <a:r>
              <a:rPr lang="ko-KR" altLang="en-US" sz="2400" b="1">
                <a:latin typeface="맑은 고딕"/>
                <a:ea typeface="맑은 고딕"/>
              </a:rPr>
              <a:t>학생이 작성한 문제 답변을 보는 폼</a:t>
            </a:r>
            <a:r>
              <a:rPr lang="en-US" altLang="ko-KR" sz="2400" b="1">
                <a:latin typeface="맑은 고딕"/>
                <a:ea typeface="맑은 고딕"/>
              </a:rPr>
              <a:t>)</a:t>
            </a:r>
          </a:p>
          <a:p>
            <a:pPr lvl="0">
              <a:defRPr/>
            </a:pPr>
            <a:endParaRPr lang="en-US" sz="2400" b="1">
              <a:latin typeface="맑은 고딕"/>
              <a:ea typeface="맑은 고딕"/>
            </a:endParaRPr>
          </a:p>
        </p:txBody>
      </p:sp>
      <p:sp>
        <p:nvSpPr>
          <p:cNvPr id="24" name="Object 13"/>
          <p:cNvSpPr txBox="1"/>
          <p:nvPr/>
        </p:nvSpPr>
        <p:spPr>
          <a:xfrm>
            <a:off x="228600" y="800100"/>
            <a:ext cx="11336216" cy="187948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" sz="2000">
                <a:latin typeface="맑은 고딕"/>
                <a:ea typeface="맑은 고딕"/>
              </a:rPr>
              <a:t>- </a:t>
            </a:r>
            <a:r>
              <a:rPr lang="ko-KR" altLang="en-US" sz="2000">
                <a:latin typeface="맑은 고딕"/>
                <a:ea typeface="맑은 고딕"/>
              </a:rPr>
              <a:t>교수 프로그램에서 </a:t>
            </a:r>
            <a:r>
              <a:rPr lang="ko" altLang="ko-KR" sz="2000">
                <a:latin typeface="맑은 고딕"/>
                <a:ea typeface="맑은 고딕"/>
              </a:rPr>
              <a:t>QuestionForm</a:t>
            </a:r>
            <a:r>
              <a:rPr lang="ko-KR" altLang="en-US" sz="2000">
                <a:latin typeface="맑은 고딕"/>
                <a:ea typeface="맑은 고딕"/>
              </a:rPr>
              <a:t>에서 질문유형</a:t>
            </a:r>
            <a:r>
              <a:rPr lang="en-US" altLang="ko-KR" sz="2000">
                <a:latin typeface="맑은 고딕"/>
                <a:ea typeface="맑은 고딕"/>
              </a:rPr>
              <a:t>(</a:t>
            </a:r>
            <a:r>
              <a:rPr lang="ko-KR" altLang="en-US" sz="2000">
                <a:latin typeface="맑은 고딕"/>
                <a:ea typeface="맑은 고딕"/>
              </a:rPr>
              <a:t>학생입력</a:t>
            </a:r>
            <a:r>
              <a:rPr lang="en-US" altLang="ko-KR" sz="2000">
                <a:latin typeface="맑은 고딕"/>
                <a:ea typeface="맑은 고딕"/>
              </a:rPr>
              <a:t>, OX)</a:t>
            </a:r>
            <a:r>
              <a:rPr lang="ko-KR" altLang="en-US" sz="2000">
                <a:latin typeface="맑은 고딕"/>
                <a:ea typeface="맑은 고딕"/>
              </a:rPr>
              <a:t>을 선택해 학생에게 문제를 보냄</a:t>
            </a:r>
            <a:r>
              <a:rPr lang="en-US" altLang="ko-KR" sz="2000">
                <a:latin typeface="맑은 고딕"/>
                <a:ea typeface="맑은 고딕"/>
              </a:rPr>
              <a:t>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latin typeface="맑은 고딕"/>
                <a:ea typeface="맑은 고딕"/>
              </a:rPr>
              <a:t>- </a:t>
            </a:r>
            <a:r>
              <a:rPr lang="ko-KR" altLang="en-US" sz="2000">
                <a:latin typeface="맑은 고딕"/>
                <a:ea typeface="맑은 고딕"/>
              </a:rPr>
              <a:t>학생은 질문형식에 따라 답변</a:t>
            </a:r>
            <a:r>
              <a:rPr lang="en-US" altLang="ko-KR" sz="2000">
                <a:latin typeface="맑은 고딕"/>
                <a:ea typeface="맑은 고딕"/>
              </a:rPr>
              <a:t>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latin typeface="맑은 고딕"/>
                <a:ea typeface="맑은 고딕"/>
              </a:rPr>
              <a:t>- </a:t>
            </a:r>
            <a:r>
              <a:rPr lang="ko-KR" altLang="en-US" sz="2000">
                <a:latin typeface="맑은 고딕"/>
                <a:ea typeface="맑은 고딕"/>
              </a:rPr>
              <a:t>교수는 학생이 작성한 문제 답변을 볼 수 있음</a:t>
            </a:r>
            <a:r>
              <a:rPr lang="en-US" altLang="ko-KR" sz="2000">
                <a:latin typeface="맑은 고딕"/>
                <a:ea typeface="맑은 고딕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000" b="1"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085894"/>
            <a:ext cx="9144000" cy="41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" sz="2200" b="1">
                <a:latin typeface="맑은 고딕"/>
                <a:ea typeface="맑은 고딕"/>
              </a:rPr>
              <a:t>ReplyForm</a:t>
            </a:r>
            <a:endParaRPr lang="ko-KR" altLang="en-US" sz="2200"/>
          </a:p>
        </p:txBody>
      </p:sp>
      <p:sp>
        <p:nvSpPr>
          <p:cNvPr id="8" name="TextBox 7"/>
          <p:cNvSpPr txBox="1"/>
          <p:nvPr/>
        </p:nvSpPr>
        <p:spPr>
          <a:xfrm>
            <a:off x="11811000" y="3127634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" sz="2200" b="1">
                <a:latin typeface="맑은 고딕"/>
                <a:ea typeface="맑은 고딕"/>
              </a:rPr>
              <a:t>ReplyYNForm</a:t>
            </a:r>
            <a:endParaRPr lang="ko-KR" altLang="en-US" sz="2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5E4DC-E967-4F9A-B4DC-5F2754C1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08" y="3614584"/>
            <a:ext cx="7042713" cy="3073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59FBD7-28CE-4C8F-B30A-FAE250461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479" y="3601884"/>
            <a:ext cx="7176277" cy="4195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457200" y="1789200"/>
            <a:ext cx="17449200" cy="8078400"/>
            <a:chOff x="3922028" y="0"/>
            <a:chExt cx="14363687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/>
        </p:nvSpPr>
        <p:spPr>
          <a:xfrm>
            <a:off x="496800" y="352800"/>
            <a:ext cx="17297400" cy="14398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300" b="0" i="0" u="none" strike="noStrike" kern="1200" cap="none" spc="0" normalizeH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Server 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0640" y="4076700"/>
            <a:ext cx="8884920" cy="427809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200" kern="0" spc="-3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학습 지원 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위한 서버 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비대면 학생들이 학교 통신망에 접근이 불가능하기 때문에 </a:t>
            </a:r>
            <a:r>
              <a:rPr lang="ko-KR" altLang="en-US" sz="32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외부에 서버를구축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수업시간에 맞춰서 수업 방 생성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교수와 학생 정보 관리 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15600" y="2781300"/>
            <a:ext cx="6446520" cy="651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457200" y="1790700"/>
            <a:ext cx="17449800" cy="8077199"/>
            <a:chOff x="3922028" y="0"/>
            <a:chExt cx="14363687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/>
        </p:nvSpPr>
        <p:spPr>
          <a:xfrm>
            <a:off x="495300" y="350837"/>
            <a:ext cx="17297400" cy="14398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8300" b="0" i="0" u="none" strike="noStrike" kern="1200" cap="none" spc="0" normalizeH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Network communication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86600" y="4229100"/>
            <a:ext cx="2667000" cy="28448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2115800" y="2095500"/>
            <a:ext cx="3505200" cy="2286000"/>
            <a:chOff x="12039600" y="2781300"/>
            <a:chExt cx="3505200" cy="2286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039600" y="2781300"/>
              <a:ext cx="1828800" cy="18288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877800" y="2781300"/>
              <a:ext cx="1828800" cy="18288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716000" y="2781300"/>
              <a:ext cx="1828800" cy="18288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335000" y="3238500"/>
              <a:ext cx="1828800" cy="18288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496800" y="3238500"/>
              <a:ext cx="1828800" cy="182880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49200" y="6057900"/>
            <a:ext cx="2743200" cy="2743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/>
        </p:nvSpPr>
        <p:spPr>
          <a:xfrm>
            <a:off x="7162800" y="7818438"/>
            <a:ext cx="2400299" cy="105886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200" b="0" i="0" u="none" strike="noStrike" kern="1200" cap="none" spc="0" normalizeH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Server</a:t>
            </a:r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13106400" y="4614069"/>
            <a:ext cx="1638299" cy="529431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0" i="0" u="none" strike="noStrike" kern="1200" cap="none" spc="0" normalizeH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학생</a:t>
            </a:r>
          </a:p>
        </p:txBody>
      </p:sp>
      <p:sp>
        <p:nvSpPr>
          <p:cNvPr id="22" name="Title 1"/>
          <p:cNvSpPr>
            <a:spLocks noGrp="1"/>
          </p:cNvSpPr>
          <p:nvPr/>
        </p:nvSpPr>
        <p:spPr>
          <a:xfrm>
            <a:off x="13182600" y="8877300"/>
            <a:ext cx="1638299" cy="529431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0" i="0" u="none" strike="noStrike" kern="1200" cap="none" spc="0" normalizeH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교수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28725" y="4381500"/>
            <a:ext cx="2428875" cy="2590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/>
        </p:nvSpPr>
        <p:spPr>
          <a:xfrm>
            <a:off x="1143000" y="7810500"/>
            <a:ext cx="2743200" cy="1058862"/>
          </a:xfrm>
          <a:prstGeom prst="rect">
            <a:avLst/>
          </a:prstGeom>
        </p:spPr>
        <p:txBody>
          <a:bodyPr vert="horz" lIns="91440" tIns="45720" rIns="91440" bIns="45720" anchor="ctr">
            <a:normAutofit fontScale="62500" lnSpcReduction="20000"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7200" b="0" i="0" u="none" strike="noStrike" kern="1200" cap="none" spc="0" normalizeH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DataBase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114800" y="5600700"/>
            <a:ext cx="2209800" cy="0"/>
          </a:xfrm>
          <a:prstGeom prst="straightConnector1">
            <a:avLst/>
          </a:prstGeom>
          <a:ln w="50800">
            <a:solidFill>
              <a:srgbClr val="50296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0134600" y="3771900"/>
            <a:ext cx="1905000" cy="1143000"/>
          </a:xfrm>
          <a:prstGeom prst="straightConnector1">
            <a:avLst/>
          </a:prstGeom>
          <a:ln w="50800">
            <a:solidFill>
              <a:srgbClr val="50296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0210800" y="6210300"/>
            <a:ext cx="1600200" cy="1219200"/>
          </a:xfrm>
          <a:prstGeom prst="straightConnector1">
            <a:avLst/>
          </a:prstGeom>
          <a:ln w="50800">
            <a:solidFill>
              <a:srgbClr val="50296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457200" y="1790700"/>
            <a:ext cx="17449800" cy="8077199"/>
            <a:chOff x="3922028" y="0"/>
            <a:chExt cx="14363687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/>
        </p:nvSpPr>
        <p:spPr>
          <a:xfrm>
            <a:off x="495300" y="350837"/>
            <a:ext cx="17297400" cy="14398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300" b="0" i="0" u="none" strike="noStrike" kern="1200" cap="none" spc="0" normalizeH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캡스톤 대회 사진</a:t>
            </a:r>
            <a:r>
              <a:rPr kumimoji="0" lang="en-US" altLang="ko-KR" sz="8300" b="0" i="0" u="none" strike="noStrike" kern="1200" cap="none" spc="0" normalizeH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kumimoji="0" lang="ko-KR" altLang="en-US" sz="8300" b="0" i="0" u="none" strike="noStrike" kern="1200" cap="none" spc="0" normalizeH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교내대회</a:t>
            </a:r>
            <a:r>
              <a:rPr kumimoji="0" lang="en-US" altLang="ko-KR" sz="8300" b="0" i="0" u="none" strike="noStrike" kern="1200" cap="none" spc="0" normalizeH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endParaRPr kumimoji="0" lang="en-US" altLang="en-US" sz="8300" b="0" i="0" u="none" strike="noStrike" kern="1200" cap="none" spc="0" normalizeH="0" baseline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4896B-A5DC-414E-99AA-FF19D09BB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47" y="2867660"/>
            <a:ext cx="8191500" cy="6143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92443B-942A-4534-B5A6-23ED6B8C0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33" y="2629958"/>
            <a:ext cx="4785995" cy="638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463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0" y="0"/>
            <a:ext cx="18288000" cy="10287000"/>
            <a:chOff x="3922028" y="0"/>
            <a:chExt cx="14363687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/>
        </p:nvSpPr>
        <p:spPr>
          <a:xfrm>
            <a:off x="495300" y="350837"/>
            <a:ext cx="17297400" cy="14398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en-US" sz="8300" b="0" i="0" u="none" strike="noStrike" kern="1200" cap="none" spc="0" normalizeH="0" baseline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04ED2-6473-4D15-ACF3-F5A0821AC265}"/>
              </a:ext>
            </a:extLst>
          </p:cNvPr>
          <p:cNvSpPr txBox="1"/>
          <p:nvPr/>
        </p:nvSpPr>
        <p:spPr>
          <a:xfrm>
            <a:off x="5203658" y="4176801"/>
            <a:ext cx="7880684" cy="18620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115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5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3936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>
            <a:extLst>
              <a:ext uri="{FF2B5EF4-FFF2-40B4-BE49-F238E27FC236}">
                <a16:creationId xmlns:a16="http://schemas.microsoft.com/office/drawing/2014/main" id="{89395B14-3286-4CF3-81DC-0038FCBD3D45}"/>
              </a:ext>
            </a:extLst>
          </p:cNvPr>
          <p:cNvGrpSpPr/>
          <p:nvPr/>
        </p:nvGrpSpPr>
        <p:grpSpPr>
          <a:xfrm>
            <a:off x="2285" y="2705100"/>
            <a:ext cx="18285715" cy="7581900"/>
            <a:chOff x="3922028" y="0"/>
            <a:chExt cx="14363687" cy="10285714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F5BA09A4-060D-4ADF-8AF3-AFAF0514D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4" name="Object 8">
            <a:extLst>
              <a:ext uri="{FF2B5EF4-FFF2-40B4-BE49-F238E27FC236}">
                <a16:creationId xmlns:a16="http://schemas.microsoft.com/office/drawing/2014/main" id="{56F42D2E-707F-44DE-B9C3-A1E5C5740D52}"/>
              </a:ext>
            </a:extLst>
          </p:cNvPr>
          <p:cNvSpPr txBox="1"/>
          <p:nvPr/>
        </p:nvSpPr>
        <p:spPr>
          <a:xfrm>
            <a:off x="838200" y="753035"/>
            <a:ext cx="7920877" cy="13696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300" kern="0" spc="-3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역할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3519F-AF87-4DCD-A078-060AE16B376B}"/>
              </a:ext>
            </a:extLst>
          </p:cNvPr>
          <p:cNvSpPr txBox="1"/>
          <p:nvPr/>
        </p:nvSpPr>
        <p:spPr>
          <a:xfrm>
            <a:off x="381000" y="3278695"/>
            <a:ext cx="16840200" cy="643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클라이언트팀</a:t>
            </a:r>
            <a:endParaRPr lang="en-US" altLang="ko-KR" sz="4000" b="1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4400">
                <a:solidFill>
                  <a:schemeClr val="bg1"/>
                </a:solidFill>
              </a:rPr>
              <a:t>    </a:t>
            </a:r>
            <a:r>
              <a:rPr lang="en-US" altLang="ko-KR" sz="4400">
                <a:solidFill>
                  <a:schemeClr val="bg1"/>
                </a:solidFill>
              </a:rPr>
              <a:t>- </a:t>
            </a:r>
            <a:r>
              <a:rPr lang="ko-KR" altLang="en-US" sz="3600" b="1" u="sng">
                <a:solidFill>
                  <a:schemeClr val="bg1"/>
                </a:solidFill>
              </a:rPr>
              <a:t>시각적인 부분을 맡음</a:t>
            </a:r>
            <a:r>
              <a:rPr lang="en-US" altLang="ko-KR" sz="3600">
                <a:solidFill>
                  <a:schemeClr val="bg1"/>
                </a:solidFill>
              </a:rPr>
              <a:t>. </a:t>
            </a:r>
            <a:r>
              <a:rPr lang="ko-KR" altLang="en-US" sz="3600">
                <a:solidFill>
                  <a:schemeClr val="bg1"/>
                </a:solidFill>
              </a:rPr>
              <a:t>결과 값을 컨트롤에 담아 보여줌</a:t>
            </a:r>
            <a:r>
              <a:rPr lang="en-US" altLang="ko-KR" sz="3600">
                <a:solidFill>
                  <a:schemeClr val="bg1"/>
                </a:solidFill>
              </a:rPr>
              <a:t>.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서버팀</a:t>
            </a:r>
            <a:endParaRPr lang="en-US" altLang="ko-KR" sz="4000" b="1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600">
                <a:solidFill>
                  <a:schemeClr val="bg1"/>
                </a:solidFill>
              </a:rPr>
              <a:t>   </a:t>
            </a:r>
            <a:r>
              <a:rPr lang="ko-KR" altLang="en-US" sz="3600">
                <a:solidFill>
                  <a:schemeClr val="bg1"/>
                </a:solidFill>
              </a:rPr>
              <a:t>  </a:t>
            </a:r>
            <a:r>
              <a:rPr lang="en-US" altLang="ko-KR" sz="3600">
                <a:solidFill>
                  <a:schemeClr val="bg1"/>
                </a:solidFill>
              </a:rPr>
              <a:t>- </a:t>
            </a:r>
            <a:r>
              <a:rPr lang="ko-KR" altLang="en-US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통신망에 접근이 불가능하기 때문에 </a:t>
            </a:r>
            <a:r>
              <a:rPr lang="ko-KR" altLang="en-US" sz="3600" b="1" u="sng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 서버를 직접 구축</a:t>
            </a:r>
            <a:r>
              <a:rPr lang="en-US" altLang="ko-KR" sz="3600" b="1" u="sng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    - </a:t>
            </a:r>
            <a:r>
              <a:rPr lang="ko-KR" altLang="en-US" sz="3600">
                <a:solidFill>
                  <a:schemeClr val="bg1"/>
                </a:solidFill>
              </a:rPr>
              <a:t>클라이언트와 </a:t>
            </a:r>
            <a:r>
              <a:rPr lang="en-US" altLang="ko-KR" sz="3600">
                <a:solidFill>
                  <a:schemeClr val="bg1"/>
                </a:solidFill>
              </a:rPr>
              <a:t>DB </a:t>
            </a:r>
            <a:r>
              <a:rPr lang="ko-KR" altLang="en-US" sz="3600">
                <a:solidFill>
                  <a:schemeClr val="bg1"/>
                </a:solidFill>
              </a:rPr>
              <a:t>사이에서 요청과 응답을 처리</a:t>
            </a:r>
            <a:r>
              <a:rPr lang="en-US" altLang="ko-KR" sz="3600">
                <a:solidFill>
                  <a:schemeClr val="bg1"/>
                </a:solidFill>
              </a:rPr>
              <a:t>.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40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4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 </a:t>
            </a:r>
            <a:r>
              <a:rPr lang="ko-KR" altLang="en-US" sz="3600" b="1" u="sng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저장하고 관리</a:t>
            </a:r>
            <a:r>
              <a:rPr lang="en-US" alt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1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A2EF3290-C920-48E7-AD53-4C3B6C931B24}"/>
              </a:ext>
            </a:extLst>
          </p:cNvPr>
          <p:cNvGrpSpPr/>
          <p:nvPr/>
        </p:nvGrpSpPr>
        <p:grpSpPr>
          <a:xfrm>
            <a:off x="0" y="5168856"/>
            <a:ext cx="18285715" cy="5264342"/>
            <a:chOff x="3922028" y="0"/>
            <a:chExt cx="14363687" cy="10285714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426EF9FA-93E4-4697-A419-3E536B431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789393" y="852672"/>
            <a:ext cx="16902990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200" kern="0" spc="-30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비대면</a:t>
            </a:r>
            <a:r>
              <a:rPr lang="ko-KR" altLang="en-US" sz="8200" kern="0" spc="-3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 온라인 학습지원</a:t>
            </a:r>
            <a:r>
              <a:rPr lang="en-US" altLang="ko-KR" sz="8200" kern="0" spc="-3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 </a:t>
            </a:r>
            <a:r>
              <a:rPr lang="ko-KR" altLang="en-US" sz="8200" kern="0" spc="-3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프로그램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6087" y="2460524"/>
            <a:ext cx="16084656" cy="22488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작품설명</a:t>
            </a:r>
            <a:endParaRPr lang="en-US" altLang="ko-KR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비대면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강의 시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학습을 도와주는 프로그램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로그인시 교수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학생 인식하여 다른 메인화면을 보여줌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학생은 대표적으로 출석기능과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모르는 부분은 바로 질문할 수 있는 기능있어 수업에 집중하기 편함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교수님은 대표적으로 스크린샷 요청하여 학생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확인할 수 있고 수업을 이해했는지 문제를 낼 수 있어 관리하기 편함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C11A39-F5FD-427D-A12C-CF523B406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922" y="5753100"/>
            <a:ext cx="6625604" cy="4480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6F6AE1-1344-4185-9560-82CF00028833}"/>
              </a:ext>
            </a:extLst>
          </p:cNvPr>
          <p:cNvSpPr txBox="1"/>
          <p:nvPr/>
        </p:nvSpPr>
        <p:spPr>
          <a:xfrm>
            <a:off x="3581400" y="5372100"/>
            <a:ext cx="21002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b="1"/>
              <a:t>교수 메인화면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0281F-3812-4C57-B78F-D16DFF74E08A}"/>
              </a:ext>
            </a:extLst>
          </p:cNvPr>
          <p:cNvSpPr txBox="1"/>
          <p:nvPr/>
        </p:nvSpPr>
        <p:spPr>
          <a:xfrm>
            <a:off x="12032926" y="5372100"/>
            <a:ext cx="210025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학생 메인화면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B1AE8F-D967-4AFD-9532-94A22E58F3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5" r="-390" b="-258"/>
          <a:stretch/>
        </p:blipFill>
        <p:spPr>
          <a:xfrm>
            <a:off x="9240888" y="5805835"/>
            <a:ext cx="7620000" cy="3870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0EF1A4-C0E8-439B-96F6-BE34DA969C6E}"/>
              </a:ext>
            </a:extLst>
          </p:cNvPr>
          <p:cNvSpPr/>
          <p:nvPr/>
        </p:nvSpPr>
        <p:spPr>
          <a:xfrm>
            <a:off x="13563600" y="8078863"/>
            <a:ext cx="718443" cy="7222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4E0395-CE98-4FD8-89B3-F910C3F58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813599"/>
            <a:ext cx="4400750" cy="6659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FCC4F4-E72E-4C86-BF2B-41D47E53AD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5" t="210"/>
          <a:stretch/>
        </p:blipFill>
        <p:spPr>
          <a:xfrm>
            <a:off x="9772452" y="1866900"/>
            <a:ext cx="4442396" cy="6606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2F36C-74E3-4D45-8B32-ED5407B57D0A}"/>
              </a:ext>
            </a:extLst>
          </p:cNvPr>
          <p:cNvSpPr/>
          <p:nvPr/>
        </p:nvSpPr>
        <p:spPr>
          <a:xfrm>
            <a:off x="9829800" y="1866900"/>
            <a:ext cx="533400" cy="51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F3F436-5E3A-4BFD-A214-0AC1F5444CA4}"/>
              </a:ext>
            </a:extLst>
          </p:cNvPr>
          <p:cNvSpPr/>
          <p:nvPr/>
        </p:nvSpPr>
        <p:spPr>
          <a:xfrm>
            <a:off x="12954000" y="1866900"/>
            <a:ext cx="914400" cy="51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5695A-5908-4367-B079-360408378854}"/>
              </a:ext>
            </a:extLst>
          </p:cNvPr>
          <p:cNvSpPr/>
          <p:nvPr/>
        </p:nvSpPr>
        <p:spPr>
          <a:xfrm>
            <a:off x="7575750" y="1813599"/>
            <a:ext cx="914400" cy="51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36565F-01E9-4391-9453-B7727A5AD877}"/>
              </a:ext>
            </a:extLst>
          </p:cNvPr>
          <p:cNvSpPr/>
          <p:nvPr/>
        </p:nvSpPr>
        <p:spPr>
          <a:xfrm>
            <a:off x="12801600" y="1866900"/>
            <a:ext cx="914400" cy="318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6FF602DA-3AA1-44E1-AF77-9EC7BE2F8CA7}"/>
              </a:ext>
            </a:extLst>
          </p:cNvPr>
          <p:cNvSpPr txBox="1"/>
          <p:nvPr/>
        </p:nvSpPr>
        <p:spPr>
          <a:xfrm>
            <a:off x="319015" y="342900"/>
            <a:ext cx="958698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LoginForm(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교수 로그인화면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EB58634D-CBC2-4F4E-9DCE-3752398AD259}"/>
              </a:ext>
            </a:extLst>
          </p:cNvPr>
          <p:cNvSpPr txBox="1"/>
          <p:nvPr/>
        </p:nvSpPr>
        <p:spPr>
          <a:xfrm>
            <a:off x="319015" y="795635"/>
            <a:ext cx="1133621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교수용 로그인 화면이 다름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AD81886D-D115-4D03-88F4-2E91F0F22D54}"/>
              </a:ext>
            </a:extLst>
          </p:cNvPr>
          <p:cNvSpPr txBox="1"/>
          <p:nvPr/>
        </p:nvSpPr>
        <p:spPr>
          <a:xfrm>
            <a:off x="5148923" y="8579703"/>
            <a:ext cx="22860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학생용 </a:t>
            </a:r>
            <a:endParaRPr 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B399505F-C981-412F-8EE1-98615294BCBC}"/>
              </a:ext>
            </a:extLst>
          </p:cNvPr>
          <p:cNvSpPr txBox="1"/>
          <p:nvPr/>
        </p:nvSpPr>
        <p:spPr>
          <a:xfrm>
            <a:off x="10849348" y="8579703"/>
            <a:ext cx="22860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교수용 </a:t>
            </a:r>
            <a:endParaRPr 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32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7169593" y="5306598"/>
            <a:ext cx="8356053" cy="9524"/>
            <a:chOff x="7169593" y="5306598"/>
            <a:chExt cx="8356053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169593" y="5306598"/>
              <a:ext cx="8356053" cy="95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33037" y="653387"/>
            <a:ext cx="7920877" cy="13696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300" kern="0" spc="-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Student_main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1400" y="7454463"/>
            <a:ext cx="646614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성공 후 뜨는 메인화면</a:t>
            </a:r>
            <a:r>
              <a:rPr lang="en-US" altLang="ko-KR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628407" y="6297792"/>
            <a:ext cx="6642966" cy="1411933"/>
            <a:chOff x="11802836" y="3641086"/>
            <a:chExt cx="6344460" cy="1411933"/>
          </a:xfrm>
        </p:grpSpPr>
        <p:sp>
          <p:nvSpPr>
            <p:cNvPr id="19" name="Object 19"/>
            <p:cNvSpPr txBox="1"/>
            <p:nvPr/>
          </p:nvSpPr>
          <p:spPr>
            <a:xfrm>
              <a:off x="11802836" y="3641086"/>
              <a:ext cx="4678571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 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출석 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2089868" y="4037356"/>
              <a:ext cx="6057428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교수님이 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출석 시작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＇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누르면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출석 버튼을 클릭할 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있으며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5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뒤에 클릭하면 지각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15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분부터는 결석으로 출석 처리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1628407" y="2758020"/>
            <a:ext cx="5314014" cy="813635"/>
            <a:chOff x="11845695" y="5652654"/>
            <a:chExt cx="5314014" cy="813635"/>
          </a:xfrm>
        </p:grpSpPr>
        <p:sp>
          <p:nvSpPr>
            <p:cNvPr id="27" name="Object 27"/>
            <p:cNvSpPr txBox="1"/>
            <p:nvPr/>
          </p:nvSpPr>
          <p:spPr>
            <a:xfrm>
              <a:off x="11845695" y="5652654"/>
              <a:ext cx="4562286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시간표 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2188123" y="6066179"/>
              <a:ext cx="4971586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강좌명과 수업시간을 확인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1005">
            <a:extLst>
              <a:ext uri="{FF2B5EF4-FFF2-40B4-BE49-F238E27FC236}">
                <a16:creationId xmlns:a16="http://schemas.microsoft.com/office/drawing/2014/main" id="{A817523C-F4D0-444C-904F-42103AAC011F}"/>
              </a:ext>
            </a:extLst>
          </p:cNvPr>
          <p:cNvGrpSpPr/>
          <p:nvPr/>
        </p:nvGrpSpPr>
        <p:grpSpPr>
          <a:xfrm>
            <a:off x="11628407" y="4548427"/>
            <a:ext cx="6732727" cy="810808"/>
            <a:chOff x="11808667" y="3720927"/>
            <a:chExt cx="6732727" cy="810808"/>
          </a:xfrm>
        </p:grpSpPr>
        <p:sp>
          <p:nvSpPr>
            <p:cNvPr id="43" name="Object 19">
              <a:extLst>
                <a:ext uri="{FF2B5EF4-FFF2-40B4-BE49-F238E27FC236}">
                  <a16:creationId xmlns:a16="http://schemas.microsoft.com/office/drawing/2014/main" id="{49B46DD4-3482-41EC-B54E-3602092EA97A}"/>
                </a:ext>
              </a:extLst>
            </p:cNvPr>
            <p:cNvSpPr txBox="1"/>
            <p:nvPr/>
          </p:nvSpPr>
          <p:spPr>
            <a:xfrm>
              <a:off x="11808667" y="3720927"/>
              <a:ext cx="4678571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2) 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질문 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Object 23">
              <a:extLst>
                <a:ext uri="{FF2B5EF4-FFF2-40B4-BE49-F238E27FC236}">
                  <a16:creationId xmlns:a16="http://schemas.microsoft.com/office/drawing/2014/main" id="{09C9B05A-BA6B-4BB7-A82E-82BE71542573}"/>
                </a:ext>
              </a:extLst>
            </p:cNvPr>
            <p:cNvSpPr txBox="1"/>
            <p:nvPr/>
          </p:nvSpPr>
          <p:spPr>
            <a:xfrm>
              <a:off x="11992585" y="4131625"/>
              <a:ext cx="654880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질문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클릭하면 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질문 폼이 화면에 출력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F323165A-F47B-4CAA-B8A9-94497BCE1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5" r="-1393" b="-258"/>
          <a:stretch/>
        </p:blipFill>
        <p:spPr>
          <a:xfrm>
            <a:off x="1878304" y="3390900"/>
            <a:ext cx="7494296" cy="3870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D3982E-999A-4664-9360-8D0E7CD8DD96}"/>
              </a:ext>
            </a:extLst>
          </p:cNvPr>
          <p:cNvSpPr/>
          <p:nvPr/>
        </p:nvSpPr>
        <p:spPr>
          <a:xfrm>
            <a:off x="1878304" y="4611763"/>
            <a:ext cx="1703096" cy="68413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65BEE87-9D75-458A-8408-9641CA13F6B6}"/>
              </a:ext>
            </a:extLst>
          </p:cNvPr>
          <p:cNvSpPr/>
          <p:nvPr/>
        </p:nvSpPr>
        <p:spPr>
          <a:xfrm>
            <a:off x="3581400" y="3821788"/>
            <a:ext cx="5707248" cy="72223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68B1D59-C39D-4549-8519-076DB834AFE9}"/>
              </a:ext>
            </a:extLst>
          </p:cNvPr>
          <p:cNvSpPr/>
          <p:nvPr/>
        </p:nvSpPr>
        <p:spPr>
          <a:xfrm>
            <a:off x="7014268" y="4800014"/>
            <a:ext cx="1703096" cy="122368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F9C6E3A-EB1C-4023-AE1B-84C2F8A66031}"/>
              </a:ext>
            </a:extLst>
          </p:cNvPr>
          <p:cNvSpPr/>
          <p:nvPr/>
        </p:nvSpPr>
        <p:spPr>
          <a:xfrm>
            <a:off x="4141928" y="4811818"/>
            <a:ext cx="1703096" cy="122368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6F191-E29C-44A4-B1AA-5637327DC115}"/>
              </a:ext>
            </a:extLst>
          </p:cNvPr>
          <p:cNvSpPr txBox="1"/>
          <p:nvPr/>
        </p:nvSpPr>
        <p:spPr>
          <a:xfrm>
            <a:off x="1364176" y="4597199"/>
            <a:ext cx="43633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C000"/>
                </a:solidFill>
              </a:rPr>
              <a:t>1)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4107A0-7E7B-4CB2-8811-E8D4E2C2969F}"/>
              </a:ext>
            </a:extLst>
          </p:cNvPr>
          <p:cNvSpPr txBox="1"/>
          <p:nvPr/>
        </p:nvSpPr>
        <p:spPr>
          <a:xfrm>
            <a:off x="3581400" y="3390900"/>
            <a:ext cx="141577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FFC000"/>
                </a:solidFill>
              </a:rPr>
              <a:t>수업정보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56A19C-387B-4847-900C-34391C8F47D7}"/>
              </a:ext>
            </a:extLst>
          </p:cNvPr>
          <p:cNvSpPr txBox="1"/>
          <p:nvPr/>
        </p:nvSpPr>
        <p:spPr>
          <a:xfrm>
            <a:off x="3756817" y="4828031"/>
            <a:ext cx="43633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C000"/>
                </a:solidFill>
              </a:rPr>
              <a:t>2)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116DA5-26D3-44CC-83AE-86084EE94011}"/>
              </a:ext>
            </a:extLst>
          </p:cNvPr>
          <p:cNvSpPr txBox="1"/>
          <p:nvPr/>
        </p:nvSpPr>
        <p:spPr>
          <a:xfrm>
            <a:off x="6619383" y="4849694"/>
            <a:ext cx="43633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C000"/>
                </a:solidFill>
              </a:rPr>
              <a:t>3)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4BD709-FBE3-42B3-8E7B-A775C6B6FEBB}"/>
              </a:ext>
            </a:extLst>
          </p:cNvPr>
          <p:cNvSpPr/>
          <p:nvPr/>
        </p:nvSpPr>
        <p:spPr>
          <a:xfrm>
            <a:off x="6019800" y="5640463"/>
            <a:ext cx="718443" cy="72223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2">
            <a:extLst>
              <a:ext uri="{FF2B5EF4-FFF2-40B4-BE49-F238E27FC236}">
                <a16:creationId xmlns:a16="http://schemas.microsoft.com/office/drawing/2014/main" id="{28C83D3D-E690-4209-8617-644280458656}"/>
              </a:ext>
            </a:extLst>
          </p:cNvPr>
          <p:cNvSpPr txBox="1"/>
          <p:nvPr/>
        </p:nvSpPr>
        <p:spPr>
          <a:xfrm>
            <a:off x="319015" y="342900"/>
            <a:ext cx="958698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Student_Schedule(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시간표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EE478E91-B3B4-4A1B-8514-DB08DD5BB0A1}"/>
              </a:ext>
            </a:extLst>
          </p:cNvPr>
          <p:cNvSpPr txBox="1"/>
          <p:nvPr/>
        </p:nvSpPr>
        <p:spPr>
          <a:xfrm>
            <a:off x="319015" y="795635"/>
            <a:ext cx="1133621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접속한 학생에 수강리스트를 가져와서 시간표를 만들어 보여줌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3583F-BC34-4610-809D-234AAB1BB086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1225"/>
          <a:stretch/>
        </p:blipFill>
        <p:spPr>
          <a:xfrm>
            <a:off x="3571875" y="2400300"/>
            <a:ext cx="11430000" cy="609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682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4">
            <a:extLst>
              <a:ext uri="{FF2B5EF4-FFF2-40B4-BE49-F238E27FC236}">
                <a16:creationId xmlns:a16="http://schemas.microsoft.com/office/drawing/2014/main" id="{C1262B0E-ED61-40B1-8BA8-3CBD63CD8D67}"/>
              </a:ext>
            </a:extLst>
          </p:cNvPr>
          <p:cNvSpPr txBox="1"/>
          <p:nvPr/>
        </p:nvSpPr>
        <p:spPr>
          <a:xfrm>
            <a:off x="304800" y="5483304"/>
            <a:ext cx="15392400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StudentOX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문제 받는 폼 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가지 문제유형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1158" y="6303226"/>
            <a:ext cx="2286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</a:p>
          <a:p>
            <a:pPr algn="r"/>
            <a:endParaRPr 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bject 14">
            <a:extLst>
              <a:ext uri="{FF2B5EF4-FFF2-40B4-BE49-F238E27FC236}">
                <a16:creationId xmlns:a16="http://schemas.microsoft.com/office/drawing/2014/main" id="{CB42C017-DA50-4BFD-8824-467EA1A166D5}"/>
              </a:ext>
            </a:extLst>
          </p:cNvPr>
          <p:cNvSpPr txBox="1"/>
          <p:nvPr/>
        </p:nvSpPr>
        <p:spPr>
          <a:xfrm>
            <a:off x="11135505" y="6286500"/>
            <a:ext cx="183786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StudentOX</a:t>
            </a:r>
          </a:p>
          <a:p>
            <a:pPr algn="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0A96600-B074-473E-8FC6-1B9B2DED096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58" y="6725930"/>
            <a:ext cx="4788000" cy="3420000"/>
          </a:xfrm>
          <a:prstGeom prst="rect">
            <a:avLst/>
          </a:prstGeom>
        </p:spPr>
      </p:pic>
      <p:sp>
        <p:nvSpPr>
          <p:cNvPr id="18" name="Object 13">
            <a:extLst>
              <a:ext uri="{FF2B5EF4-FFF2-40B4-BE49-F238E27FC236}">
                <a16:creationId xmlns:a16="http://schemas.microsoft.com/office/drawing/2014/main" id="{FC40AF20-497F-4E86-AC6E-800C50900431}"/>
              </a:ext>
            </a:extLst>
          </p:cNvPr>
          <p:cNvSpPr txBox="1"/>
          <p:nvPr/>
        </p:nvSpPr>
        <p:spPr>
          <a:xfrm>
            <a:off x="309574" y="723900"/>
            <a:ext cx="1245516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스크린샷을 통해 현재 화면을 찍어 질문과 함께 보냄</a:t>
            </a:r>
            <a:r>
              <a:rPr lang="en-US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개별적으도 전송 가능</a:t>
            </a:r>
            <a:r>
              <a:rPr lang="en-US" altLang="ko-KR" sz="220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4B1556E2-1B97-467D-AF9D-DFC79B78B8D4}"/>
              </a:ext>
            </a:extLst>
          </p:cNvPr>
          <p:cNvSpPr txBox="1"/>
          <p:nvPr/>
        </p:nvSpPr>
        <p:spPr>
          <a:xfrm>
            <a:off x="304800" y="332545"/>
            <a:ext cx="11995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</a:t>
            </a:r>
            <a:r>
              <a:rPr lang="en-US" sz="24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askf(</a:t>
            </a:r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질문 보내는 폼</a:t>
            </a:r>
            <a:r>
              <a:rPr lang="en-US" altLang="ko-KR"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60B5A94-3A74-4A16-9E11-88F249335DC9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49099"/>
          <a:stretch/>
        </p:blipFill>
        <p:spPr>
          <a:xfrm>
            <a:off x="9658639" y="1776368"/>
            <a:ext cx="4791600" cy="34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1F40566-2BE1-4703-9060-6D71ABBA0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901"/>
          <a:stretch/>
        </p:blipFill>
        <p:spPr>
          <a:xfrm>
            <a:off x="3092116" y="1718221"/>
            <a:ext cx="4791669" cy="34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Object 14">
            <a:extLst>
              <a:ext uri="{FF2B5EF4-FFF2-40B4-BE49-F238E27FC236}">
                <a16:creationId xmlns:a16="http://schemas.microsoft.com/office/drawing/2014/main" id="{E7CA52E9-9916-46B5-AFBD-CDBEDCDA9108}"/>
              </a:ext>
            </a:extLst>
          </p:cNvPr>
          <p:cNvSpPr txBox="1"/>
          <p:nvPr/>
        </p:nvSpPr>
        <p:spPr>
          <a:xfrm>
            <a:off x="3608885" y="1280582"/>
            <a:ext cx="318964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Student_askf</a:t>
            </a:r>
            <a:r>
              <a:rPr 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상단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511589A1-1406-4199-A7FF-634D888A374D}"/>
              </a:ext>
            </a:extLst>
          </p:cNvPr>
          <p:cNvSpPr txBox="1"/>
          <p:nvPr/>
        </p:nvSpPr>
        <p:spPr>
          <a:xfrm>
            <a:off x="10241456" y="1352489"/>
            <a:ext cx="318964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Student_askf</a:t>
            </a:r>
            <a:r>
              <a:rPr 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하단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48375-8A17-4751-B366-635476C83BAE}"/>
              </a:ext>
            </a:extLst>
          </p:cNvPr>
          <p:cNvSpPr txBox="1"/>
          <p:nvPr/>
        </p:nvSpPr>
        <p:spPr>
          <a:xfrm>
            <a:off x="385392" y="5879417"/>
            <a:ext cx="123035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교수님이 학생에게 문제를 보내면 뜨는 창</a:t>
            </a:r>
            <a:r>
              <a:rPr lang="en-US" altLang="ko-KR"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200" b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전송을 하지 않는 이상 폼을 닫을 수 없음</a:t>
            </a:r>
            <a:endParaRPr lang="ko-KR" altLang="en-US" sz="2200" b="1" u="sng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2D84A0-220D-4F28-86D2-851F6A28653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442279" y="6693375"/>
            <a:ext cx="4788000" cy="34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7169593" y="5306598"/>
            <a:ext cx="8356053" cy="9524"/>
            <a:chOff x="7169593" y="5306598"/>
            <a:chExt cx="8356053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169593" y="5306598"/>
              <a:ext cx="8356053" cy="95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19658" y="769134"/>
            <a:ext cx="7920877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" altLang="ko-KR" sz="8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ProfesserMain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7452" y="8710077"/>
            <a:ext cx="6695304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성공 후 뜨는 메인화면</a:t>
            </a:r>
            <a:r>
              <a:rPr lang="en-US" altLang="ko-KR" sz="2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491239" y="2802216"/>
            <a:ext cx="6598402" cy="1417182"/>
            <a:chOff x="11787648" y="3686317"/>
            <a:chExt cx="6301898" cy="1417182"/>
          </a:xfrm>
        </p:grpSpPr>
        <p:sp>
          <p:nvSpPr>
            <p:cNvPr id="19" name="Object 19"/>
            <p:cNvSpPr txBox="1"/>
            <p:nvPr/>
          </p:nvSpPr>
          <p:spPr>
            <a:xfrm>
              <a:off x="11787648" y="3686317"/>
              <a:ext cx="4678571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2) 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스크린샷 기능</a:t>
              </a:r>
              <a:endPara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2032118" y="4087836"/>
              <a:ext cx="6057428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누르면 선택한 학생에 현재화면을 </a:t>
              </a:r>
              <a:endPara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스크린샷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사진이오면 중앙 스크린샷 썸네일로 들어온다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1532542" y="4680585"/>
            <a:ext cx="6137494" cy="784700"/>
            <a:chOff x="11845695" y="5652654"/>
            <a:chExt cx="5276380" cy="784700"/>
          </a:xfrm>
        </p:grpSpPr>
        <p:sp>
          <p:nvSpPr>
            <p:cNvPr id="27" name="Object 27"/>
            <p:cNvSpPr txBox="1"/>
            <p:nvPr/>
          </p:nvSpPr>
          <p:spPr>
            <a:xfrm>
              <a:off x="11845695" y="5652654"/>
              <a:ext cx="4562286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 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출석부기능</a:t>
              </a:r>
              <a:endPara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2150489" y="6037244"/>
              <a:ext cx="4971586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학생들에 출석 기록을 확인할 수 있음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1526184" y="7734885"/>
            <a:ext cx="6752291" cy="1371015"/>
            <a:chOff x="11846517" y="7773645"/>
            <a:chExt cx="5870243" cy="1371015"/>
          </a:xfrm>
        </p:grpSpPr>
        <p:sp>
          <p:nvSpPr>
            <p:cNvPr id="35" name="Object 35"/>
            <p:cNvSpPr txBox="1"/>
            <p:nvPr/>
          </p:nvSpPr>
          <p:spPr>
            <a:xfrm>
              <a:off x="11846517" y="7773645"/>
              <a:ext cx="4562286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5) </a:t>
              </a:r>
              <a:r>
                <a:rPr lang="ko-KR" altLang="en-US" sz="20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학생리스트</a:t>
              </a:r>
              <a:endPara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2138185" y="8128997"/>
              <a:ext cx="5578575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CJK KR Regular" pitchFamily="34" charset="0"/>
                </a:rPr>
                <a:t>미접속한 학생은 회색으로 처리</a:t>
              </a:r>
              <a:r>
                <a:rPr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CJK KR Regular" pitchFamily="34" charset="0"/>
                </a:rPr>
                <a:t>.</a:t>
              </a:r>
            </a:p>
            <a:p>
              <a:r>
                <a:rPr lang="ko-KR" altLang="en-US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접속한 학생은 하얀색으로 처리</a:t>
              </a:r>
              <a:r>
                <a:rPr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학번</a:t>
              </a:r>
              <a:r>
                <a:rPr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스크린샷 썸네일</a:t>
              </a:r>
              <a:r>
                <a:rPr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</a:t>
              </a:r>
              <a:r>
                <a:rPr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출석 보여짐</a:t>
              </a:r>
              <a:r>
                <a:rPr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1005">
            <a:extLst>
              <a:ext uri="{FF2B5EF4-FFF2-40B4-BE49-F238E27FC236}">
                <a16:creationId xmlns:a16="http://schemas.microsoft.com/office/drawing/2014/main" id="{A817523C-F4D0-444C-904F-42103AAC011F}"/>
              </a:ext>
            </a:extLst>
          </p:cNvPr>
          <p:cNvGrpSpPr/>
          <p:nvPr/>
        </p:nvGrpSpPr>
        <p:grpSpPr>
          <a:xfrm>
            <a:off x="11507142" y="1401020"/>
            <a:ext cx="6780858" cy="819970"/>
            <a:chOff x="11808667" y="3720927"/>
            <a:chExt cx="6780858" cy="819970"/>
          </a:xfrm>
        </p:grpSpPr>
        <p:sp>
          <p:nvSpPr>
            <p:cNvPr id="43" name="Object 19">
              <a:extLst>
                <a:ext uri="{FF2B5EF4-FFF2-40B4-BE49-F238E27FC236}">
                  <a16:creationId xmlns:a16="http://schemas.microsoft.com/office/drawing/2014/main" id="{49B46DD4-3482-41EC-B54E-3602092EA97A}"/>
                </a:ext>
              </a:extLst>
            </p:cNvPr>
            <p:cNvSpPr txBox="1"/>
            <p:nvPr/>
          </p:nvSpPr>
          <p:spPr>
            <a:xfrm>
              <a:off x="11808667" y="3720927"/>
              <a:ext cx="4678571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문제전송 기능</a:t>
              </a:r>
              <a:endPara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Object 23">
              <a:extLst>
                <a:ext uri="{FF2B5EF4-FFF2-40B4-BE49-F238E27FC236}">
                  <a16:creationId xmlns:a16="http://schemas.microsoft.com/office/drawing/2014/main" id="{09C9B05A-BA6B-4BB7-A82E-82BE71542573}"/>
                </a:ext>
              </a:extLst>
            </p:cNvPr>
            <p:cNvSpPr txBox="1"/>
            <p:nvPr/>
          </p:nvSpPr>
          <p:spPr>
            <a:xfrm>
              <a:off x="12040716" y="4140787"/>
              <a:ext cx="654880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단답형 또는 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ox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퀴즈 문제를 보낼 수 있음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1007">
            <a:extLst>
              <a:ext uri="{FF2B5EF4-FFF2-40B4-BE49-F238E27FC236}">
                <a16:creationId xmlns:a16="http://schemas.microsoft.com/office/drawing/2014/main" id="{3A2369E1-4BD7-4C5D-9CA5-0C6A976E07C9}"/>
              </a:ext>
            </a:extLst>
          </p:cNvPr>
          <p:cNvGrpSpPr/>
          <p:nvPr/>
        </p:nvGrpSpPr>
        <p:grpSpPr>
          <a:xfrm>
            <a:off x="11507142" y="6099598"/>
            <a:ext cx="6941848" cy="1080946"/>
            <a:chOff x="11866160" y="5729224"/>
            <a:chExt cx="6941848" cy="1080946"/>
          </a:xfrm>
        </p:grpSpPr>
        <p:sp>
          <p:nvSpPr>
            <p:cNvPr id="51" name="Object 27">
              <a:extLst>
                <a:ext uri="{FF2B5EF4-FFF2-40B4-BE49-F238E27FC236}">
                  <a16:creationId xmlns:a16="http://schemas.microsoft.com/office/drawing/2014/main" id="{835F9CBC-E37D-4E0B-A7C3-B48DE408DEB4}"/>
                </a:ext>
              </a:extLst>
            </p:cNvPr>
            <p:cNvSpPr txBox="1"/>
            <p:nvPr/>
          </p:nvSpPr>
          <p:spPr>
            <a:xfrm>
              <a:off x="11866160" y="5729224"/>
              <a:ext cx="4562286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4) 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출석 시작 버튼 </a:t>
              </a:r>
              <a:endParaRPr 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Object 31">
              <a:extLst>
                <a:ext uri="{FF2B5EF4-FFF2-40B4-BE49-F238E27FC236}">
                  <a16:creationId xmlns:a16="http://schemas.microsoft.com/office/drawing/2014/main" id="{735306AF-8759-4BB5-A534-1EF9E5F266D5}"/>
                </a:ext>
              </a:extLst>
            </p:cNvPr>
            <p:cNvSpPr txBox="1"/>
            <p:nvPr/>
          </p:nvSpPr>
          <p:spPr>
            <a:xfrm>
              <a:off x="12112321" y="6102284"/>
              <a:ext cx="6695687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CJK KR Regular" pitchFamily="34" charset="0"/>
                </a:rPr>
                <a:t> 학생은 지금부터 출석이 가능함</a:t>
              </a:r>
              <a:r>
                <a:rPr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CJK KR Regular" pitchFamily="34" charset="0"/>
                </a:rPr>
                <a:t>.</a:t>
              </a:r>
            </a:p>
            <a:p>
              <a:r>
                <a:rPr lang="en-US" altLang="ko-KR" sz="2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(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분정도 남았을 때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‘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수업 종료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바뀜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.)</a:t>
              </a:r>
              <a:endPara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0324F2ED-11A2-4AE1-AE2D-90C705592F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r="-569"/>
          <a:stretch/>
        </p:blipFill>
        <p:spPr>
          <a:xfrm>
            <a:off x="1445624" y="2802216"/>
            <a:ext cx="8557031" cy="5753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EC80D7F-1E06-4D5D-942D-C40A16630798}"/>
              </a:ext>
            </a:extLst>
          </p:cNvPr>
          <p:cNvSpPr/>
          <p:nvPr/>
        </p:nvSpPr>
        <p:spPr>
          <a:xfrm>
            <a:off x="1445625" y="4041548"/>
            <a:ext cx="1703096" cy="63903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11A40D7-8A9E-4440-B507-D14A50E6DFD7}"/>
              </a:ext>
            </a:extLst>
          </p:cNvPr>
          <p:cNvSpPr/>
          <p:nvPr/>
        </p:nvSpPr>
        <p:spPr>
          <a:xfrm>
            <a:off x="1445625" y="4680585"/>
            <a:ext cx="1703096" cy="63903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F63512E-C733-4AE3-A381-E262027A6B1C}"/>
              </a:ext>
            </a:extLst>
          </p:cNvPr>
          <p:cNvSpPr/>
          <p:nvPr/>
        </p:nvSpPr>
        <p:spPr>
          <a:xfrm>
            <a:off x="1445625" y="5319622"/>
            <a:ext cx="1703096" cy="63903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2468D0-BF6E-4956-B2ED-7AE2BBBF4D84}"/>
              </a:ext>
            </a:extLst>
          </p:cNvPr>
          <p:cNvSpPr/>
          <p:nvPr/>
        </p:nvSpPr>
        <p:spPr>
          <a:xfrm>
            <a:off x="3148720" y="3109245"/>
            <a:ext cx="4318879" cy="93230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4DE291B-F470-4C4A-8174-0F6E9EA4F235}"/>
              </a:ext>
            </a:extLst>
          </p:cNvPr>
          <p:cNvSpPr/>
          <p:nvPr/>
        </p:nvSpPr>
        <p:spPr>
          <a:xfrm>
            <a:off x="8141449" y="3178176"/>
            <a:ext cx="1700015" cy="46166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1F28A0-F8F2-4C98-9234-90E7E3BCF691}"/>
              </a:ext>
            </a:extLst>
          </p:cNvPr>
          <p:cNvSpPr/>
          <p:nvPr/>
        </p:nvSpPr>
        <p:spPr>
          <a:xfrm>
            <a:off x="3328881" y="4305899"/>
            <a:ext cx="6550460" cy="424992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7DFAA9-1381-4DAB-BD86-9889002F7A9C}"/>
              </a:ext>
            </a:extLst>
          </p:cNvPr>
          <p:cNvSpPr txBox="1"/>
          <p:nvPr/>
        </p:nvSpPr>
        <p:spPr>
          <a:xfrm>
            <a:off x="1030042" y="4105529"/>
            <a:ext cx="43633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FFC000"/>
                </a:solidFill>
              </a:rPr>
              <a:t>1)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C21E4E-5464-449E-A03C-03A20928D9C2}"/>
              </a:ext>
            </a:extLst>
          </p:cNvPr>
          <p:cNvSpPr txBox="1"/>
          <p:nvPr/>
        </p:nvSpPr>
        <p:spPr>
          <a:xfrm>
            <a:off x="1030042" y="4764732"/>
            <a:ext cx="43633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FFC000"/>
                </a:solidFill>
              </a:rPr>
              <a:t>2)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9CDBDB-7C67-4496-AB78-BA58F01F4FF7}"/>
              </a:ext>
            </a:extLst>
          </p:cNvPr>
          <p:cNvSpPr txBox="1"/>
          <p:nvPr/>
        </p:nvSpPr>
        <p:spPr>
          <a:xfrm>
            <a:off x="1030042" y="5403769"/>
            <a:ext cx="43633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FFC000"/>
                </a:solidFill>
              </a:rPr>
              <a:t>3)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B82CB-ADDF-4047-BDAF-42D4F2B0431C}"/>
              </a:ext>
            </a:extLst>
          </p:cNvPr>
          <p:cNvSpPr txBox="1"/>
          <p:nvPr/>
        </p:nvSpPr>
        <p:spPr>
          <a:xfrm>
            <a:off x="3148719" y="2740661"/>
            <a:ext cx="309968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FFC000"/>
                </a:solidFill>
              </a:rPr>
              <a:t>수업정보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929BD3-1DCE-4F0E-B070-902D5550E47E}"/>
              </a:ext>
            </a:extLst>
          </p:cNvPr>
          <p:cNvSpPr txBox="1"/>
          <p:nvPr/>
        </p:nvSpPr>
        <p:spPr>
          <a:xfrm>
            <a:off x="7809673" y="2705100"/>
            <a:ext cx="43633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C000"/>
                </a:solidFill>
              </a:rPr>
              <a:t>4)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44F51F-C63B-4708-B2AF-D9754E9D0610}"/>
              </a:ext>
            </a:extLst>
          </p:cNvPr>
          <p:cNvSpPr txBox="1"/>
          <p:nvPr/>
        </p:nvSpPr>
        <p:spPr>
          <a:xfrm>
            <a:off x="8811164" y="6499708"/>
            <a:ext cx="43633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C000"/>
                </a:solidFill>
              </a:rPr>
              <a:t>5)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7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35E83B-6D74-400D-ADCA-C3DEF23E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2257484"/>
            <a:ext cx="6786688" cy="7153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bject 13">
            <a:extLst>
              <a:ext uri="{FF2B5EF4-FFF2-40B4-BE49-F238E27FC236}">
                <a16:creationId xmlns:a16="http://schemas.microsoft.com/office/drawing/2014/main" id="{08CDA2BF-75C0-46FF-8677-F6B492EDCD83}"/>
              </a:ext>
            </a:extLst>
          </p:cNvPr>
          <p:cNvSpPr txBox="1"/>
          <p:nvPr/>
        </p:nvSpPr>
        <p:spPr>
          <a:xfrm>
            <a:off x="340895" y="958516"/>
            <a:ext cx="837142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현재 수업에 맞춰 학생들 출석기록을 확인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90AA3043-68C1-4787-B06B-FDD794DA1869}"/>
              </a:ext>
            </a:extLst>
          </p:cNvPr>
          <p:cNvSpPr txBox="1"/>
          <p:nvPr/>
        </p:nvSpPr>
        <p:spPr>
          <a:xfrm>
            <a:off x="304800" y="414635"/>
            <a:ext cx="11995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attendanceForm(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출석현황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37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502962"/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Office PowerPoint</Application>
  <PresentationFormat>사용자 지정</PresentationFormat>
  <Paragraphs>168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고현정</cp:lastModifiedBy>
  <cp:revision>265</cp:revision>
  <dcterms:created xsi:type="dcterms:W3CDTF">2021-11-24T21:15:53Z</dcterms:created>
  <dcterms:modified xsi:type="dcterms:W3CDTF">2021-12-05T09:51:20Z</dcterms:modified>
  <cp:version>1000.0000.01</cp:version>
</cp:coreProperties>
</file>