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3" r:id="rId7"/>
    <p:sldId id="264" r:id="rId8"/>
    <p:sldId id="267" r:id="rId9"/>
    <p:sldId id="266" r:id="rId10"/>
    <p:sldId id="268" r:id="rId11"/>
    <p:sldId id="265" r:id="rId12"/>
    <p:sldId id="269" r:id="rId13"/>
    <p:sldId id="270" r:id="rId14"/>
    <p:sldId id="271" r:id="rId15"/>
    <p:sldId id="272" r:id="rId16"/>
    <p:sldId id="273" r:id="rId17"/>
    <p:sldId id="277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18E"/>
    <a:srgbClr val="315136"/>
    <a:srgbClr val="4B7D52"/>
    <a:srgbClr val="142216"/>
    <a:srgbClr val="223A25"/>
    <a:srgbClr val="77B074"/>
    <a:srgbClr val="487472"/>
    <a:srgbClr val="1E3221"/>
    <a:srgbClr val="000000"/>
    <a:srgbClr val="5DA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58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A3CF8-5D00-49B5-804A-A0C2F18A7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8A18BC-BE3F-43D3-8DB4-DAAADD9B5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79550-C1AA-4D8E-A8E8-BDA5FF55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C0E-C327-4091-B855-F6C052E3AB16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08E523-1E54-4700-8069-D8DCD99E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9EB0E-8C7F-41ED-932D-9F6848AA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D864-EE59-4606-8F74-0A0FE402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20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B07DB-A694-46D7-92BB-7B746CEE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90E1FC-2DCA-4C37-9EC1-D4BE82C1E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EDCB1-6132-4F4D-8EBD-B2AAAD3B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C0E-C327-4091-B855-F6C052E3AB16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DC77D-C32F-41C4-B62F-54DD41BB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9CB347-4582-470C-87DE-0DE2DD68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D864-EE59-4606-8F74-0A0FE402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29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F19CBA-8B5A-4F81-82F1-6D0AF8892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104755-762F-4E75-BA5F-A909497B5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A8D35-259C-44DD-A088-97993EC5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C0E-C327-4091-B855-F6C052E3AB16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C7BDF-6757-4A12-ACE4-54E3476A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4E412-654A-41AD-B60D-4B2061EB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D864-EE59-4606-8F74-0A0FE402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21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52B2B-AA4D-4258-A9D6-0A5CFEEC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C5A47-1E02-403E-A923-CB6B3515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853D1-2659-4E1A-A255-1CB270D4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C0E-C327-4091-B855-F6C052E3AB16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2819F-A9FF-4D09-A132-FA2FB5D1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A22FF6-91B4-4C66-A4CE-BA028B5E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D864-EE59-4606-8F74-0A0FE402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3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3E130-369F-4F18-BF42-469CA004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78CD9-B4F3-4C46-B45F-072844DC6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1F99B-D2BA-4045-AD86-AE90953C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C0E-C327-4091-B855-F6C052E3AB16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A0F733-B88C-4401-9B08-CD2A597A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FC383-91D7-4B13-820A-09ED5D61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D864-EE59-4606-8F74-0A0FE402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28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BF183-2841-4CFF-B5DC-37D54EFD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65B22-93D2-4224-847A-79D896C38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E89143-18A3-42E1-9755-01DCCDE62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3194F0-756B-434C-8E46-7A491C63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C0E-C327-4091-B855-F6C052E3AB16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E86594-D0E3-4EA0-ADF8-1DCB6B16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D851C7-13A2-4088-B7E0-63D7C675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D864-EE59-4606-8F74-0A0FE402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6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03A52-B645-4270-B0EB-601251A23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81F4AE-CEBF-4BB1-8036-0F2307BAF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FCB3F2-8AF2-47C3-8A12-DE062142B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AB845A-DAF5-4C06-A971-22E40E2DB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973F13-5735-450E-9059-E251F693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393A78-BDC7-4737-9472-BD75810C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C0E-C327-4091-B855-F6C052E3AB16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700066-B07A-4BA7-9EB5-0E4E6C5A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3FD983-E61E-44FC-A139-18C050B4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D864-EE59-4606-8F74-0A0FE402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2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EC04F-6DB5-401D-8DFE-B8F7299C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A80F93-0629-46A3-9E33-E114CFED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C0E-C327-4091-B855-F6C052E3AB16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A81EA7-9C8C-4CC3-B22B-50DB3263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DF97A1-9D77-4138-BF17-26814A0B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D864-EE59-4606-8F74-0A0FE402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4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09FCD1-060A-42DA-B29F-24E440B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C0E-C327-4091-B855-F6C052E3AB16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C5E8B2-6B5C-411F-BD78-D30CB41D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2B484E-D0B0-4D03-B4A7-0B696622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D864-EE59-4606-8F74-0A0FE402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80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D569D-CF03-44DB-9A4B-576E70480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9475D5-2B8D-478F-BBEE-08A852567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5E296F-A685-4704-BEE3-750D5602E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BC9519-C8B6-452E-94C7-4825130D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C0E-C327-4091-B855-F6C052E3AB16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162CF1-11E4-435D-9225-8DE27088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94659-AA00-4A4C-8C93-A13F95E7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D864-EE59-4606-8F74-0A0FE402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0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60AAC-A9E3-4E2C-B936-DD09A900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512EB1-A821-4D83-8AFD-BA79DB609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1E73B-F004-4F55-8CC1-BDCBC7923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DDD6E4-B48C-456F-80DC-B8433F52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4C0E-C327-4091-B855-F6C052E3AB16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A70179-CCBA-484E-87ED-F5FE549A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39AE4B-D37C-4C25-8F2F-A06C34EB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D864-EE59-4606-8F74-0A0FE402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37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0299A0-8F49-4604-B414-EA717BF5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0F87C2-FBA9-4313-83AA-38D68C61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6B1B2-6D53-4C04-9D44-E6B0FF44F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64C0E-C327-4091-B855-F6C052E3AB16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4AA6E-F519-4581-87F9-B2F2969BC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095-34F6-4D8F-B25C-DD697CAA9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D864-EE59-4606-8F74-0A0FE402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0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5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2B3ECEF-661D-4E19-A0A0-7FEA07AF0EA0}"/>
              </a:ext>
            </a:extLst>
          </p:cNvPr>
          <p:cNvSpPr/>
          <p:nvPr/>
        </p:nvSpPr>
        <p:spPr>
          <a:xfrm>
            <a:off x="0" y="0"/>
            <a:ext cx="12192000" cy="5715000"/>
          </a:xfrm>
          <a:prstGeom prst="rect">
            <a:avLst/>
          </a:prstGeom>
          <a:solidFill>
            <a:srgbClr val="1422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08409A-6DBB-48EC-8800-B1634FA63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668" y="889619"/>
            <a:ext cx="5980771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8000" dirty="0" err="1">
                <a:solidFill>
                  <a:srgbClr val="4B7D52"/>
                </a:solidFill>
                <a:latin typeface="Arial Black" panose="020B0A04020102020204" pitchFamily="34" charset="0"/>
              </a:rPr>
              <a:t>Yuhan</a:t>
            </a:r>
            <a:r>
              <a:rPr lang="en-US" altLang="ko-KR" sz="8000" dirty="0">
                <a:solidFill>
                  <a:srgbClr val="4B7D52"/>
                </a:solidFill>
                <a:latin typeface="Arial Black" panose="020B0A04020102020204" pitchFamily="34" charset="0"/>
              </a:rPr>
              <a:t> </a:t>
            </a:r>
            <a:br>
              <a:rPr lang="en-US" altLang="ko-KR" sz="8000" dirty="0">
                <a:solidFill>
                  <a:srgbClr val="4B7D52"/>
                </a:solidFill>
                <a:latin typeface="Arial Black" panose="020B0A04020102020204" pitchFamily="34" charset="0"/>
              </a:rPr>
            </a:br>
            <a:r>
              <a:rPr lang="en-US" altLang="ko-KR" sz="8000" dirty="0" err="1">
                <a:solidFill>
                  <a:srgbClr val="4B7D52"/>
                </a:solidFill>
                <a:latin typeface="Arial Black" panose="020B0A04020102020204" pitchFamily="34" charset="0"/>
              </a:rPr>
              <a:t>LightHouse</a:t>
            </a:r>
            <a:endParaRPr lang="ko-KR" altLang="en-US" sz="8000" dirty="0">
              <a:solidFill>
                <a:srgbClr val="4B7D5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C5B63C-471D-449F-AE4A-9F576E40E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0722" y="3429932"/>
            <a:ext cx="2401229" cy="1523379"/>
          </a:xfrm>
        </p:spPr>
        <p:txBody>
          <a:bodyPr/>
          <a:lstStyle/>
          <a:p>
            <a:r>
              <a:rPr lang="ko-KR" altLang="en-US" b="1" dirty="0">
                <a:solidFill>
                  <a:srgbClr val="4B7D52"/>
                </a:solidFill>
              </a:rPr>
              <a:t>유한등대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831CFE-8938-45A3-8F92-BD421134CE5D}"/>
              </a:ext>
            </a:extLst>
          </p:cNvPr>
          <p:cNvSpPr/>
          <p:nvPr/>
        </p:nvSpPr>
        <p:spPr>
          <a:xfrm>
            <a:off x="0" y="5715001"/>
            <a:ext cx="12192000" cy="1142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50DC16A4-831F-4A0A-B78B-70F9E2C012D1}"/>
              </a:ext>
            </a:extLst>
          </p:cNvPr>
          <p:cNvSpPr txBox="1">
            <a:spLocks/>
          </p:cNvSpPr>
          <p:nvPr/>
        </p:nvSpPr>
        <p:spPr>
          <a:xfrm>
            <a:off x="9902283" y="5868331"/>
            <a:ext cx="2200506" cy="407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4B7D52"/>
                </a:solidFill>
              </a:rPr>
              <a:t>Server Program</a:t>
            </a:r>
            <a:endParaRPr lang="ko-KR" altLang="en-US" dirty="0">
              <a:solidFill>
                <a:srgbClr val="4B7D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812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2B3ECEF-661D-4E19-A0A0-7FEA07AF0EA0}"/>
              </a:ext>
            </a:extLst>
          </p:cNvPr>
          <p:cNvSpPr/>
          <p:nvPr/>
        </p:nvSpPr>
        <p:spPr>
          <a:xfrm>
            <a:off x="0" y="-207848"/>
            <a:ext cx="12192000" cy="7065848"/>
          </a:xfrm>
          <a:prstGeom prst="rect">
            <a:avLst/>
          </a:prstGeom>
          <a:solidFill>
            <a:srgbClr val="1422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831CFE-8938-45A3-8F92-BD421134CE5D}"/>
              </a:ext>
            </a:extLst>
          </p:cNvPr>
          <p:cNvSpPr/>
          <p:nvPr/>
        </p:nvSpPr>
        <p:spPr>
          <a:xfrm>
            <a:off x="802888" y="1313057"/>
            <a:ext cx="11563815" cy="5544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C5B63C-471D-449F-AE4A-9F576E40E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673" y="1794419"/>
            <a:ext cx="10340898" cy="5000700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>
                <a:solidFill>
                  <a:srgbClr val="315136"/>
                </a:solidFill>
              </a:rPr>
              <a:t>네트워크 통신</a:t>
            </a:r>
            <a:endParaRPr lang="en-US" altLang="ko-KR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OnRecvPacket</a:t>
            </a:r>
            <a:r>
              <a:rPr lang="ko-KR" altLang="en-US" b="1" dirty="0">
                <a:solidFill>
                  <a:srgbClr val="4B7D52"/>
                </a:solidFill>
              </a:rPr>
              <a:t>함수에서는 전달받은 패킷을 </a:t>
            </a:r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GenPacket</a:t>
            </a:r>
            <a:r>
              <a:rPr lang="ko-KR" altLang="en-US" b="1" dirty="0">
                <a:solidFill>
                  <a:srgbClr val="4B7D52"/>
                </a:solidFill>
              </a:rPr>
              <a:t>에 정의 된 패킷 클래스 형태로 변환 하여 프로토콜에 맞춰서 미리 지정한 </a:t>
            </a:r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PacketHandler</a:t>
            </a:r>
            <a:r>
              <a:rPr lang="ko-KR" altLang="en-US" b="1" dirty="0">
                <a:solidFill>
                  <a:srgbClr val="4B7D52"/>
                </a:solidFill>
              </a:rPr>
              <a:t>클래스에 지정된 </a:t>
            </a:r>
            <a:r>
              <a:rPr lang="en-US" altLang="ko-KR" b="1" dirty="0">
                <a:solidFill>
                  <a:srgbClr val="4B7D52"/>
                </a:solidFill>
              </a:rPr>
              <a:t>Handler</a:t>
            </a:r>
            <a:r>
              <a:rPr lang="ko-KR" altLang="en-US" b="1" dirty="0">
                <a:solidFill>
                  <a:srgbClr val="4B7D52"/>
                </a:solidFill>
              </a:rPr>
              <a:t> 메서드를 실행한다</a:t>
            </a:r>
            <a:r>
              <a:rPr lang="en-US" altLang="ko-KR" b="1" dirty="0">
                <a:solidFill>
                  <a:srgbClr val="4B7D52"/>
                </a:solidFill>
              </a:rPr>
              <a:t>.</a:t>
            </a:r>
          </a:p>
          <a:p>
            <a:pPr marL="457200" indent="-457200" algn="l">
              <a:buFontTx/>
              <a:buChar char="-"/>
            </a:pPr>
            <a:r>
              <a:rPr lang="ko-KR" altLang="en-US" b="1" dirty="0">
                <a:solidFill>
                  <a:srgbClr val="4B7D52"/>
                </a:solidFill>
              </a:rPr>
              <a:t>데이터를 보낼 때는 처음 유저가 접속 할 때 저장해둔 </a:t>
            </a:r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SessionManger</a:t>
            </a:r>
            <a:r>
              <a:rPr lang="ko-KR" altLang="en-US" b="1" dirty="0">
                <a:solidFill>
                  <a:srgbClr val="4B7D52"/>
                </a:solidFill>
              </a:rPr>
              <a:t>클래스에서 저장해둔 </a:t>
            </a:r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ClientSession</a:t>
            </a:r>
            <a:r>
              <a:rPr lang="ko-KR" altLang="en-US" b="1" dirty="0">
                <a:solidFill>
                  <a:srgbClr val="4B7D52"/>
                </a:solidFill>
              </a:rPr>
              <a:t>을 꺼내서 보내거나 </a:t>
            </a:r>
            <a:r>
              <a:rPr lang="en-US" altLang="ko-KR" b="1" dirty="0">
                <a:solidFill>
                  <a:srgbClr val="4B7D52"/>
                </a:solidFill>
              </a:rPr>
              <a:t>Handler</a:t>
            </a:r>
            <a:r>
              <a:rPr lang="ko-KR" altLang="en-US" b="1" dirty="0">
                <a:solidFill>
                  <a:srgbClr val="4B7D52"/>
                </a:solidFill>
              </a:rPr>
              <a:t>메서드가 실행될 때 보낸 유저에게 직접 보낸다</a:t>
            </a:r>
            <a:r>
              <a:rPr lang="en-US" altLang="ko-KR" b="1" dirty="0">
                <a:solidFill>
                  <a:srgbClr val="4B7D52"/>
                </a:solidFill>
              </a:rPr>
              <a:t>.</a:t>
            </a:r>
          </a:p>
          <a:p>
            <a:pPr marL="457200" indent="-457200" algn="l">
              <a:buFontTx/>
              <a:buChar char="-"/>
            </a:pPr>
            <a:endParaRPr lang="en-US" altLang="ko-KR" b="1" dirty="0">
              <a:solidFill>
                <a:srgbClr val="4B7D52"/>
              </a:solidFill>
            </a:endParaRPr>
          </a:p>
          <a:p>
            <a:pPr algn="l"/>
            <a:endParaRPr lang="en-US" altLang="ko-KR" b="1" dirty="0">
              <a:solidFill>
                <a:srgbClr val="4B7D52"/>
              </a:solidFill>
            </a:endParaRPr>
          </a:p>
          <a:p>
            <a:pPr algn="l"/>
            <a:endParaRPr lang="en-US" altLang="ko-KR" sz="2800" b="1" dirty="0">
              <a:solidFill>
                <a:srgbClr val="4B7D52"/>
              </a:solidFill>
            </a:endParaRPr>
          </a:p>
          <a:p>
            <a:pPr marL="171450" indent="-171450" algn="l">
              <a:buFontTx/>
              <a:buChar char="-"/>
            </a:pPr>
            <a:endParaRPr lang="en-US" altLang="ko-KR" sz="1100" b="1" dirty="0">
              <a:solidFill>
                <a:srgbClr val="4B7D52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9E6406D-497C-4F0D-B19F-194D95E84310}"/>
              </a:ext>
            </a:extLst>
          </p:cNvPr>
          <p:cNvSpPr txBox="1">
            <a:spLocks/>
          </p:cNvSpPr>
          <p:nvPr/>
        </p:nvSpPr>
        <p:spPr>
          <a:xfrm>
            <a:off x="3105614" y="62881"/>
            <a:ext cx="5980771" cy="1039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>
                <a:solidFill>
                  <a:srgbClr val="4B7D52"/>
                </a:solidFill>
                <a:latin typeface="Arial Black" panose="020B0A04020102020204" pitchFamily="34" charset="0"/>
              </a:rPr>
              <a:t>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73027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2B3ECEF-661D-4E19-A0A0-7FEA07AF0EA0}"/>
              </a:ext>
            </a:extLst>
          </p:cNvPr>
          <p:cNvSpPr/>
          <p:nvPr/>
        </p:nvSpPr>
        <p:spPr>
          <a:xfrm>
            <a:off x="0" y="-207848"/>
            <a:ext cx="12192000" cy="7065848"/>
          </a:xfrm>
          <a:prstGeom prst="rect">
            <a:avLst/>
          </a:prstGeom>
          <a:solidFill>
            <a:srgbClr val="1422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831CFE-8938-45A3-8F92-BD421134CE5D}"/>
              </a:ext>
            </a:extLst>
          </p:cNvPr>
          <p:cNvSpPr/>
          <p:nvPr/>
        </p:nvSpPr>
        <p:spPr>
          <a:xfrm>
            <a:off x="802888" y="1313057"/>
            <a:ext cx="11563815" cy="5544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50DC16A4-831F-4A0A-B78B-70F9E2C012D1}"/>
              </a:ext>
            </a:extLst>
          </p:cNvPr>
          <p:cNvSpPr txBox="1">
            <a:spLocks/>
          </p:cNvSpPr>
          <p:nvPr/>
        </p:nvSpPr>
        <p:spPr>
          <a:xfrm>
            <a:off x="9902283" y="5868331"/>
            <a:ext cx="2200506" cy="407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4B7D52"/>
                </a:solidFill>
              </a:rPr>
              <a:t>Server Program</a:t>
            </a:r>
            <a:endParaRPr lang="ko-KR" altLang="en-US" dirty="0">
              <a:solidFill>
                <a:srgbClr val="4B7D5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C5B63C-471D-449F-AE4A-9F576E40E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673" y="1794419"/>
            <a:ext cx="10340898" cy="4480929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>
                <a:solidFill>
                  <a:srgbClr val="315136"/>
                </a:solidFill>
              </a:rPr>
              <a:t>데이터 처리 로직</a:t>
            </a:r>
            <a:endParaRPr lang="en-US" altLang="ko-KR" sz="3200" b="1" dirty="0">
              <a:solidFill>
                <a:srgbClr val="315136"/>
              </a:solidFill>
            </a:endParaRPr>
          </a:p>
          <a:p>
            <a:pPr algn="l"/>
            <a:endParaRPr lang="en-US" altLang="ko-KR" sz="1600" b="1" dirty="0">
              <a:solidFill>
                <a:srgbClr val="4B7D52"/>
              </a:solidFill>
            </a:endParaRPr>
          </a:p>
          <a:p>
            <a:pPr algn="l"/>
            <a:r>
              <a:rPr lang="ko-KR" altLang="en-US" b="1" dirty="0">
                <a:solidFill>
                  <a:srgbClr val="4B7D52"/>
                </a:solidFill>
              </a:rPr>
              <a:t>데이터 처리를 위한  배열</a:t>
            </a:r>
            <a:endParaRPr lang="en-US" altLang="ko-KR" b="1" dirty="0">
              <a:solidFill>
                <a:srgbClr val="4B7D52"/>
              </a:solidFill>
            </a:endParaRPr>
          </a:p>
          <a:p>
            <a:pPr algn="l"/>
            <a:r>
              <a:rPr lang="en-US" altLang="ko-KR" b="1" dirty="0">
                <a:solidFill>
                  <a:srgbClr val="4B7D52"/>
                </a:solidFill>
              </a:rPr>
              <a:t>_sessions(Dictionary) : </a:t>
            </a:r>
            <a:r>
              <a:rPr lang="ko-KR" altLang="en-US" b="1" dirty="0">
                <a:solidFill>
                  <a:srgbClr val="4B7D52"/>
                </a:solidFill>
              </a:rPr>
              <a:t>서버에 접속한 전체 유저들</a:t>
            </a:r>
            <a:endParaRPr lang="en-US" altLang="ko-KR" b="1" dirty="0">
              <a:solidFill>
                <a:srgbClr val="4B7D52"/>
              </a:solidFill>
            </a:endParaRPr>
          </a:p>
          <a:p>
            <a:pPr algn="l"/>
            <a:r>
              <a:rPr lang="en-US" altLang="ko-KR" b="1" dirty="0">
                <a:solidFill>
                  <a:srgbClr val="4B7D52"/>
                </a:solidFill>
              </a:rPr>
              <a:t>_</a:t>
            </a:r>
            <a:r>
              <a:rPr lang="en-US" altLang="ko-KR" b="1" dirty="0" err="1">
                <a:solidFill>
                  <a:srgbClr val="4B7D52"/>
                </a:solidFill>
              </a:rPr>
              <a:t>watingList</a:t>
            </a:r>
            <a:r>
              <a:rPr lang="en-US" altLang="ko-KR" b="1" dirty="0">
                <a:solidFill>
                  <a:srgbClr val="4B7D52"/>
                </a:solidFill>
              </a:rPr>
              <a:t>(List) : </a:t>
            </a:r>
            <a:r>
              <a:rPr lang="ko-KR" altLang="en-US" b="1" dirty="0">
                <a:solidFill>
                  <a:srgbClr val="4B7D52"/>
                </a:solidFill>
              </a:rPr>
              <a:t>교수가 아직 접속하지 않았을 때 학생이 대기할 리스트</a:t>
            </a:r>
            <a:endParaRPr lang="en-US" altLang="ko-KR" b="1" dirty="0">
              <a:solidFill>
                <a:srgbClr val="4B7D52"/>
              </a:solidFill>
            </a:endParaRPr>
          </a:p>
          <a:p>
            <a:pPr algn="l"/>
            <a:r>
              <a:rPr lang="en-US" altLang="ko-KR" b="1" dirty="0">
                <a:solidFill>
                  <a:srgbClr val="4B7D52"/>
                </a:solidFill>
              </a:rPr>
              <a:t>_</a:t>
            </a:r>
            <a:r>
              <a:rPr lang="en-US" altLang="ko-KR" b="1" dirty="0" err="1">
                <a:solidFill>
                  <a:srgbClr val="4B7D52"/>
                </a:solidFill>
              </a:rPr>
              <a:t>loginSessions</a:t>
            </a:r>
            <a:r>
              <a:rPr lang="en-US" altLang="ko-KR" b="1" dirty="0">
                <a:solidFill>
                  <a:srgbClr val="4B7D52"/>
                </a:solidFill>
              </a:rPr>
              <a:t>(Dictionary) : </a:t>
            </a:r>
            <a:r>
              <a:rPr lang="ko-KR" altLang="en-US" b="1" dirty="0">
                <a:solidFill>
                  <a:srgbClr val="4B7D52"/>
                </a:solidFill>
              </a:rPr>
              <a:t>전체 로그인 한 유저</a:t>
            </a:r>
            <a:endParaRPr lang="en-US" altLang="ko-KR" b="1" dirty="0">
              <a:solidFill>
                <a:srgbClr val="4B7D52"/>
              </a:solidFill>
            </a:endParaRPr>
          </a:p>
          <a:p>
            <a:pPr algn="l"/>
            <a:r>
              <a:rPr lang="en-US" altLang="ko-KR" b="1" dirty="0">
                <a:solidFill>
                  <a:srgbClr val="4B7D52"/>
                </a:solidFill>
              </a:rPr>
              <a:t>_classroom(Dictionary) : </a:t>
            </a:r>
            <a:r>
              <a:rPr lang="ko-KR" altLang="en-US" b="1" dirty="0">
                <a:solidFill>
                  <a:srgbClr val="4B7D52"/>
                </a:solidFill>
              </a:rPr>
              <a:t>수업 방 </a:t>
            </a:r>
            <a:r>
              <a:rPr lang="en-US" altLang="ko-KR" b="1" dirty="0">
                <a:solidFill>
                  <a:srgbClr val="4B7D52"/>
                </a:solidFill>
              </a:rPr>
              <a:t>(Key</a:t>
            </a:r>
            <a:r>
              <a:rPr lang="ko-KR" altLang="en-US" b="1" dirty="0">
                <a:solidFill>
                  <a:srgbClr val="4B7D52"/>
                </a:solidFill>
              </a:rPr>
              <a:t>는 교수의 </a:t>
            </a:r>
            <a:r>
              <a:rPr lang="en-US" altLang="ko-KR" b="1" dirty="0">
                <a:solidFill>
                  <a:srgbClr val="4B7D52"/>
                </a:solidFill>
              </a:rPr>
              <a:t>ID)</a:t>
            </a:r>
          </a:p>
          <a:p>
            <a:pPr algn="l"/>
            <a:endParaRPr lang="en-US" altLang="ko-KR" b="1" dirty="0">
              <a:solidFill>
                <a:srgbClr val="4B7D52"/>
              </a:solidFill>
            </a:endParaRPr>
          </a:p>
          <a:p>
            <a:pPr algn="l"/>
            <a:endParaRPr lang="en-US" altLang="ko-KR" sz="2800" b="1" dirty="0">
              <a:solidFill>
                <a:srgbClr val="4B7D52"/>
              </a:solidFill>
            </a:endParaRPr>
          </a:p>
          <a:p>
            <a:pPr marL="171450" indent="-171450" algn="l">
              <a:buFontTx/>
              <a:buChar char="-"/>
            </a:pPr>
            <a:endParaRPr lang="en-US" altLang="ko-KR" sz="1100" b="1" dirty="0">
              <a:solidFill>
                <a:srgbClr val="4B7D52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9E6406D-497C-4F0D-B19F-194D95E84310}"/>
              </a:ext>
            </a:extLst>
          </p:cNvPr>
          <p:cNvSpPr txBox="1">
            <a:spLocks/>
          </p:cNvSpPr>
          <p:nvPr/>
        </p:nvSpPr>
        <p:spPr>
          <a:xfrm>
            <a:off x="3105614" y="62881"/>
            <a:ext cx="5980771" cy="1039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>
                <a:solidFill>
                  <a:srgbClr val="4B7D52"/>
                </a:solidFill>
                <a:latin typeface="Arial Black" panose="020B0A04020102020204" pitchFamily="34" charset="0"/>
              </a:rPr>
              <a:t>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381263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2B3ECEF-661D-4E19-A0A0-7FEA07AF0EA0}"/>
              </a:ext>
            </a:extLst>
          </p:cNvPr>
          <p:cNvSpPr/>
          <p:nvPr/>
        </p:nvSpPr>
        <p:spPr>
          <a:xfrm>
            <a:off x="0" y="-207848"/>
            <a:ext cx="12192000" cy="7065848"/>
          </a:xfrm>
          <a:prstGeom prst="rect">
            <a:avLst/>
          </a:prstGeom>
          <a:solidFill>
            <a:srgbClr val="1422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831CFE-8938-45A3-8F92-BD421134CE5D}"/>
              </a:ext>
            </a:extLst>
          </p:cNvPr>
          <p:cNvSpPr/>
          <p:nvPr/>
        </p:nvSpPr>
        <p:spPr>
          <a:xfrm>
            <a:off x="802888" y="1313057"/>
            <a:ext cx="11563815" cy="5544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C5B63C-471D-449F-AE4A-9F576E40E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673" y="1794419"/>
            <a:ext cx="10340898" cy="4480929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</a:rPr>
              <a:t>교수 로그인 </a:t>
            </a:r>
            <a:endParaRPr lang="en-US" altLang="ko-KR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ko-KR" sz="2000" b="1" dirty="0">
                <a:solidFill>
                  <a:srgbClr val="4B7D52"/>
                </a:solidFill>
              </a:rPr>
              <a:t>DB</a:t>
            </a:r>
            <a:r>
              <a:rPr lang="ko-KR" altLang="en-US" sz="2000" b="1" dirty="0">
                <a:solidFill>
                  <a:srgbClr val="4B7D52"/>
                </a:solidFill>
              </a:rPr>
              <a:t>에서 </a:t>
            </a:r>
            <a:r>
              <a:rPr lang="en-US" altLang="ko-KR" sz="2000" b="1" dirty="0">
                <a:solidFill>
                  <a:srgbClr val="4B7D52"/>
                </a:solidFill>
              </a:rPr>
              <a:t>id,</a:t>
            </a:r>
            <a:r>
              <a:rPr lang="ko-KR" altLang="en-US" sz="2000" b="1" dirty="0">
                <a:solidFill>
                  <a:srgbClr val="4B7D52"/>
                </a:solidFill>
              </a:rPr>
              <a:t> </a:t>
            </a:r>
            <a:r>
              <a:rPr lang="en-US" altLang="ko-KR" sz="2000" b="1" dirty="0" err="1">
                <a:solidFill>
                  <a:srgbClr val="4B7D52"/>
                </a:solidFill>
              </a:rPr>
              <a:t>pwd</a:t>
            </a:r>
            <a:r>
              <a:rPr lang="ko-KR" altLang="en-US" sz="2000" b="1" dirty="0">
                <a:solidFill>
                  <a:srgbClr val="4B7D52"/>
                </a:solidFill>
              </a:rPr>
              <a:t> 검사</a:t>
            </a: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ko-KR" altLang="en-US" sz="2000" b="1" dirty="0">
                <a:solidFill>
                  <a:srgbClr val="4B7D52"/>
                </a:solidFill>
              </a:rPr>
              <a:t>아이디가 없거나 패스워드가 틀리면 </a:t>
            </a:r>
            <a:r>
              <a:rPr lang="en-US" altLang="ko-KR" sz="2000" b="1" dirty="0" err="1">
                <a:solidFill>
                  <a:srgbClr val="4B7D52"/>
                </a:solidFill>
              </a:rPr>
              <a:t>LoginFail</a:t>
            </a:r>
            <a:r>
              <a:rPr lang="ko-KR" altLang="en-US" sz="2000" b="1" dirty="0">
                <a:solidFill>
                  <a:srgbClr val="4B7D52"/>
                </a:solidFill>
              </a:rPr>
              <a:t>반환 </a:t>
            </a:r>
            <a:r>
              <a:rPr lang="en-US" altLang="ko-KR" sz="2000" b="1" dirty="0">
                <a:solidFill>
                  <a:srgbClr val="4B7D52"/>
                </a:solidFill>
              </a:rPr>
              <a:t>(+ </a:t>
            </a:r>
            <a:r>
              <a:rPr lang="ko-KR" altLang="en-US" sz="2000" b="1" dirty="0">
                <a:solidFill>
                  <a:srgbClr val="4B7D52"/>
                </a:solidFill>
              </a:rPr>
              <a:t>현재 로그인 된 유저가 있으면</a:t>
            </a:r>
            <a:r>
              <a:rPr lang="en-US" altLang="ko-KR" sz="2000" b="1" dirty="0">
                <a:solidFill>
                  <a:srgbClr val="4B7D52"/>
                </a:solidFill>
              </a:rPr>
              <a:t>)</a:t>
            </a:r>
          </a:p>
          <a:p>
            <a:pPr marL="457200" indent="-457200" algn="l">
              <a:buFontTx/>
              <a:buChar char="-"/>
            </a:pPr>
            <a:r>
              <a:rPr lang="ko-KR" altLang="en-US" sz="2000" b="1" dirty="0">
                <a:solidFill>
                  <a:srgbClr val="4B7D52"/>
                </a:solidFill>
              </a:rPr>
              <a:t>로그인에 성공 할 시에 혹시 본인의 아이디로 만들어진 방이 현재 있으면 그 방에 있는 학생들을 </a:t>
            </a:r>
            <a:r>
              <a:rPr lang="en-US" altLang="ko-KR" sz="2000" b="1" dirty="0">
                <a:solidFill>
                  <a:srgbClr val="4B7D52"/>
                </a:solidFill>
              </a:rPr>
              <a:t>_</a:t>
            </a:r>
            <a:r>
              <a:rPr lang="en-US" altLang="ko-KR" sz="2000" b="1" dirty="0" err="1">
                <a:solidFill>
                  <a:srgbClr val="4B7D52"/>
                </a:solidFill>
              </a:rPr>
              <a:t>watingList</a:t>
            </a:r>
            <a:r>
              <a:rPr lang="ko-KR" altLang="en-US" sz="2000" b="1" dirty="0">
                <a:solidFill>
                  <a:srgbClr val="4B7D52"/>
                </a:solidFill>
              </a:rPr>
              <a:t>로 넘겨주고 새로 수업 방 생성</a:t>
            </a: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ko-KR" altLang="en-US" sz="2000" b="1" dirty="0">
                <a:solidFill>
                  <a:srgbClr val="4B7D52"/>
                </a:solidFill>
              </a:rPr>
              <a:t>수업방이 생성되면 교수에게 로그인 성공 패킷을 보내준다</a:t>
            </a:r>
            <a:r>
              <a:rPr lang="en-US" altLang="ko-KR" sz="2000" b="1" dirty="0">
                <a:solidFill>
                  <a:srgbClr val="4B7D52"/>
                </a:solidFill>
              </a:rPr>
              <a:t>. </a:t>
            </a:r>
            <a:r>
              <a:rPr lang="ko-KR" altLang="en-US" sz="2000" b="1" dirty="0">
                <a:solidFill>
                  <a:srgbClr val="4B7D52"/>
                </a:solidFill>
              </a:rPr>
              <a:t>패킷 내용에는 </a:t>
            </a:r>
            <a:r>
              <a:rPr lang="en-US" altLang="ko-KR" sz="2000" b="1" dirty="0">
                <a:solidFill>
                  <a:srgbClr val="4B7D52"/>
                </a:solidFill>
              </a:rPr>
              <a:t>List</a:t>
            </a:r>
            <a:r>
              <a:rPr lang="ko-KR" altLang="en-US" sz="2000" b="1" dirty="0">
                <a:solidFill>
                  <a:srgbClr val="4B7D52"/>
                </a:solidFill>
              </a:rPr>
              <a:t>형식으로 교수가 수업을 하는 모든 과목과 수업을 듣는 모든 학생을 가지고 있으며 학생은 중복 할 수 도 있다</a:t>
            </a:r>
            <a:r>
              <a:rPr lang="en-US" altLang="ko-KR" sz="2000" b="1" dirty="0">
                <a:solidFill>
                  <a:srgbClr val="4B7D52"/>
                </a:solidFill>
              </a:rPr>
              <a:t>(</a:t>
            </a:r>
            <a:r>
              <a:rPr lang="ko-KR" altLang="en-US" sz="2000" b="1" dirty="0">
                <a:solidFill>
                  <a:srgbClr val="4B7D52"/>
                </a:solidFill>
              </a:rPr>
              <a:t>다른 수업이면 </a:t>
            </a:r>
            <a:r>
              <a:rPr lang="en-US" altLang="ko-KR" sz="2000" b="1" dirty="0" err="1">
                <a:solidFill>
                  <a:srgbClr val="4B7D52"/>
                </a:solidFill>
              </a:rPr>
              <a:t>LectureCode</a:t>
            </a:r>
            <a:r>
              <a:rPr lang="ko-KR" altLang="en-US" sz="2000" b="1" dirty="0">
                <a:solidFill>
                  <a:srgbClr val="4B7D52"/>
                </a:solidFill>
              </a:rPr>
              <a:t>를 다르게 가진다</a:t>
            </a:r>
            <a:r>
              <a:rPr lang="en-US" altLang="ko-KR" sz="2000" b="1" dirty="0">
                <a:solidFill>
                  <a:srgbClr val="4B7D52"/>
                </a:solidFill>
              </a:rPr>
              <a:t>). </a:t>
            </a:r>
          </a:p>
          <a:p>
            <a:pPr marL="457200" indent="-457200" algn="l">
              <a:buFontTx/>
              <a:buChar char="-"/>
            </a:pPr>
            <a:r>
              <a:rPr lang="ko-KR" altLang="en-US" sz="2000" b="1" dirty="0">
                <a:solidFill>
                  <a:srgbClr val="4B7D52"/>
                </a:solidFill>
              </a:rPr>
              <a:t>수업 방을 생성할 때는 </a:t>
            </a:r>
            <a:r>
              <a:rPr lang="en-US" altLang="ko-KR" sz="2000" b="1" dirty="0">
                <a:solidFill>
                  <a:srgbClr val="4B7D52"/>
                </a:solidFill>
              </a:rPr>
              <a:t>_</a:t>
            </a:r>
            <a:r>
              <a:rPr lang="en-US" altLang="ko-KR" sz="2000" b="1" dirty="0" err="1">
                <a:solidFill>
                  <a:srgbClr val="4B7D52"/>
                </a:solidFill>
              </a:rPr>
              <a:t>watingList</a:t>
            </a:r>
            <a:r>
              <a:rPr lang="ko-KR" altLang="en-US" sz="2000" b="1" dirty="0">
                <a:solidFill>
                  <a:srgbClr val="4B7D52"/>
                </a:solidFill>
              </a:rPr>
              <a:t>에 있는 학생들을 현재 수업에 맞는 방을 검색해서 현재 수업에 맞는 교수가 있으면 수업 방에 넣어준다</a:t>
            </a:r>
            <a:r>
              <a:rPr lang="en-US" altLang="ko-KR" sz="2000" b="1" dirty="0">
                <a:solidFill>
                  <a:srgbClr val="4B7D52"/>
                </a:solidFill>
              </a:rPr>
              <a:t>.</a:t>
            </a:r>
          </a:p>
          <a:p>
            <a:pPr marL="457200" indent="-457200" algn="l">
              <a:buFontTx/>
              <a:buChar char="-"/>
            </a:pPr>
            <a:r>
              <a:rPr lang="ko-KR" altLang="en-US" sz="2000" b="1" dirty="0">
                <a:solidFill>
                  <a:srgbClr val="4B7D52"/>
                </a:solidFill>
              </a:rPr>
              <a:t>학생이 수업방에 들어갈 때 교수에게 이 학생이 수업 방에 들어왔다는 패킷을 보내준다</a:t>
            </a:r>
            <a:r>
              <a:rPr lang="en-US" altLang="ko-KR" sz="2000" b="1" dirty="0">
                <a:solidFill>
                  <a:srgbClr val="4B7D52"/>
                </a:solidFill>
              </a:rPr>
              <a:t>.</a:t>
            </a:r>
          </a:p>
          <a:p>
            <a:pPr marL="457200" indent="-4572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b="1" dirty="0">
              <a:solidFill>
                <a:srgbClr val="4B7D52"/>
              </a:solidFill>
            </a:endParaRPr>
          </a:p>
          <a:p>
            <a:pPr algn="l"/>
            <a:endParaRPr lang="en-US" altLang="ko-KR" sz="2800" b="1" dirty="0">
              <a:solidFill>
                <a:srgbClr val="4B7D52"/>
              </a:solidFill>
            </a:endParaRPr>
          </a:p>
          <a:p>
            <a:pPr marL="171450" indent="-171450" algn="l">
              <a:buFontTx/>
              <a:buChar char="-"/>
            </a:pPr>
            <a:endParaRPr lang="en-US" altLang="ko-KR" sz="1100" b="1" dirty="0">
              <a:solidFill>
                <a:srgbClr val="4B7D52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9E6406D-497C-4F0D-B19F-194D95E84310}"/>
              </a:ext>
            </a:extLst>
          </p:cNvPr>
          <p:cNvSpPr txBox="1">
            <a:spLocks/>
          </p:cNvSpPr>
          <p:nvPr/>
        </p:nvSpPr>
        <p:spPr>
          <a:xfrm>
            <a:off x="3105614" y="62881"/>
            <a:ext cx="5980771" cy="1039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>
                <a:solidFill>
                  <a:srgbClr val="4B7D52"/>
                </a:solidFill>
                <a:latin typeface="Arial Black" panose="020B0A04020102020204" pitchFamily="34" charset="0"/>
              </a:rPr>
              <a:t>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1440491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2B3ECEF-661D-4E19-A0A0-7FEA07AF0EA0}"/>
              </a:ext>
            </a:extLst>
          </p:cNvPr>
          <p:cNvSpPr/>
          <p:nvPr/>
        </p:nvSpPr>
        <p:spPr>
          <a:xfrm>
            <a:off x="0" y="-207848"/>
            <a:ext cx="12192000" cy="7065848"/>
          </a:xfrm>
          <a:prstGeom prst="rect">
            <a:avLst/>
          </a:prstGeom>
          <a:solidFill>
            <a:srgbClr val="1422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831CFE-8938-45A3-8F92-BD421134CE5D}"/>
              </a:ext>
            </a:extLst>
          </p:cNvPr>
          <p:cNvSpPr/>
          <p:nvPr/>
        </p:nvSpPr>
        <p:spPr>
          <a:xfrm>
            <a:off x="802888" y="1313057"/>
            <a:ext cx="11563815" cy="5544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C5B63C-471D-449F-AE4A-9F576E40E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673" y="1794419"/>
            <a:ext cx="10340898" cy="4480929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</a:rPr>
              <a:t>학생 로그인 </a:t>
            </a:r>
            <a:endParaRPr lang="en-US" altLang="ko-KR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ko-KR" sz="2000" b="1" dirty="0">
                <a:solidFill>
                  <a:srgbClr val="4B7D52"/>
                </a:solidFill>
              </a:rPr>
              <a:t>DB</a:t>
            </a:r>
            <a:r>
              <a:rPr lang="ko-KR" altLang="en-US" sz="2000" b="1" dirty="0">
                <a:solidFill>
                  <a:srgbClr val="4B7D52"/>
                </a:solidFill>
              </a:rPr>
              <a:t>에서 </a:t>
            </a:r>
            <a:r>
              <a:rPr lang="en-US" altLang="ko-KR" sz="2000" b="1" dirty="0">
                <a:solidFill>
                  <a:srgbClr val="4B7D52"/>
                </a:solidFill>
              </a:rPr>
              <a:t>id,</a:t>
            </a:r>
            <a:r>
              <a:rPr lang="ko-KR" altLang="en-US" sz="2000" b="1" dirty="0">
                <a:solidFill>
                  <a:srgbClr val="4B7D52"/>
                </a:solidFill>
              </a:rPr>
              <a:t> </a:t>
            </a:r>
            <a:r>
              <a:rPr lang="en-US" altLang="ko-KR" sz="2000" b="1" dirty="0" err="1">
                <a:solidFill>
                  <a:srgbClr val="4B7D52"/>
                </a:solidFill>
              </a:rPr>
              <a:t>pwd</a:t>
            </a:r>
            <a:r>
              <a:rPr lang="ko-KR" altLang="en-US" sz="2000" b="1" dirty="0">
                <a:solidFill>
                  <a:srgbClr val="4B7D52"/>
                </a:solidFill>
              </a:rPr>
              <a:t> 검사</a:t>
            </a: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ko-KR" altLang="en-US" sz="2000" b="1" dirty="0">
                <a:solidFill>
                  <a:srgbClr val="4B7D52"/>
                </a:solidFill>
              </a:rPr>
              <a:t>아이디가 없거나 패스워드가 틀리면 </a:t>
            </a:r>
            <a:r>
              <a:rPr lang="en-US" altLang="ko-KR" sz="2000" b="1" dirty="0" err="1">
                <a:solidFill>
                  <a:srgbClr val="4B7D52"/>
                </a:solidFill>
              </a:rPr>
              <a:t>LoginFail</a:t>
            </a:r>
            <a:r>
              <a:rPr lang="ko-KR" altLang="en-US" sz="2000" b="1" dirty="0">
                <a:solidFill>
                  <a:srgbClr val="4B7D52"/>
                </a:solidFill>
              </a:rPr>
              <a:t>반환 </a:t>
            </a:r>
            <a:r>
              <a:rPr lang="en-US" altLang="ko-KR" sz="2000" b="1" dirty="0">
                <a:solidFill>
                  <a:srgbClr val="4B7D52"/>
                </a:solidFill>
              </a:rPr>
              <a:t>(+ </a:t>
            </a:r>
            <a:r>
              <a:rPr lang="ko-KR" altLang="en-US" sz="2000" b="1" dirty="0">
                <a:solidFill>
                  <a:srgbClr val="4B7D52"/>
                </a:solidFill>
              </a:rPr>
              <a:t>현재 로그인 된 유저가 있으면</a:t>
            </a:r>
            <a:r>
              <a:rPr lang="en-US" altLang="ko-KR" sz="2000" b="1" dirty="0">
                <a:solidFill>
                  <a:srgbClr val="4B7D52"/>
                </a:solidFill>
              </a:rPr>
              <a:t>)</a:t>
            </a:r>
          </a:p>
          <a:p>
            <a:pPr marL="457200" indent="-457200" algn="l">
              <a:buFontTx/>
              <a:buChar char="-"/>
            </a:pPr>
            <a:r>
              <a:rPr lang="ko-KR" altLang="en-US" sz="2000" b="1" dirty="0">
                <a:solidFill>
                  <a:srgbClr val="4B7D52"/>
                </a:solidFill>
              </a:rPr>
              <a:t>로그인 성공하면 학생이 듣는 전체 수업을 포함한 로그인 성공 패킷을 보내준다</a:t>
            </a:r>
            <a:r>
              <a:rPr lang="en-US" altLang="ko-KR" sz="2000" b="1" dirty="0">
                <a:solidFill>
                  <a:srgbClr val="4B7D52"/>
                </a:solidFill>
              </a:rPr>
              <a:t>.</a:t>
            </a:r>
          </a:p>
          <a:p>
            <a:pPr marL="457200" indent="-457200" algn="l">
              <a:buFontTx/>
              <a:buChar char="-"/>
            </a:pPr>
            <a:r>
              <a:rPr lang="ko-KR" altLang="en-US" sz="2000" b="1" dirty="0">
                <a:solidFill>
                  <a:srgbClr val="4B7D52"/>
                </a:solidFill>
              </a:rPr>
              <a:t>현재 수업시간이 아니거나 현재 수업시간의 교수가 방을 만들지 않았으면 </a:t>
            </a:r>
            <a:r>
              <a:rPr lang="en-US" altLang="ko-KR" sz="2000" b="1" dirty="0">
                <a:solidFill>
                  <a:srgbClr val="4B7D52"/>
                </a:solidFill>
              </a:rPr>
              <a:t>_</a:t>
            </a:r>
            <a:r>
              <a:rPr lang="en-US" altLang="ko-KR" sz="2000" b="1" dirty="0" err="1">
                <a:solidFill>
                  <a:srgbClr val="4B7D52"/>
                </a:solidFill>
              </a:rPr>
              <a:t>watingList</a:t>
            </a:r>
            <a:r>
              <a:rPr lang="ko-KR" altLang="en-US" sz="2000" b="1" dirty="0">
                <a:solidFill>
                  <a:srgbClr val="4B7D52"/>
                </a:solidFill>
              </a:rPr>
              <a:t>에 학생 정보를 넘겨주고 나간다</a:t>
            </a:r>
            <a:r>
              <a:rPr lang="en-US" altLang="ko-KR" sz="2000" b="1" dirty="0">
                <a:solidFill>
                  <a:srgbClr val="4B7D52"/>
                </a:solidFill>
              </a:rPr>
              <a:t>.</a:t>
            </a:r>
          </a:p>
          <a:p>
            <a:pPr marL="457200" indent="-457200" algn="l">
              <a:buFontTx/>
              <a:buChar char="-"/>
            </a:pPr>
            <a:r>
              <a:rPr lang="ko-KR" altLang="en-US" sz="2000" b="1" dirty="0">
                <a:solidFill>
                  <a:srgbClr val="4B7D52"/>
                </a:solidFill>
              </a:rPr>
              <a:t>현재 수업 시간에 맞는 교수가 방을 만들었으면 수업 방에 학생 </a:t>
            </a:r>
            <a:r>
              <a:rPr lang="en-US" altLang="ko-KR" sz="2000" b="1" dirty="0">
                <a:solidFill>
                  <a:srgbClr val="4B7D52"/>
                </a:solidFill>
              </a:rPr>
              <a:t>Session</a:t>
            </a:r>
            <a:r>
              <a:rPr lang="ko-KR" altLang="en-US" sz="2000" b="1" dirty="0">
                <a:solidFill>
                  <a:srgbClr val="4B7D52"/>
                </a:solidFill>
              </a:rPr>
              <a:t>을 넘겨주고 접속에 성공하면 학생과 교수에게 수업 방 입장 성공 패킷을 보내준다</a:t>
            </a:r>
            <a:r>
              <a:rPr lang="en-US" altLang="ko-KR" sz="2000" b="1" dirty="0">
                <a:solidFill>
                  <a:srgbClr val="4B7D52"/>
                </a:solidFill>
              </a:rPr>
              <a:t>.</a:t>
            </a:r>
          </a:p>
          <a:p>
            <a:pPr marL="457200" indent="-457200" algn="l">
              <a:buFontTx/>
              <a:buChar char="-"/>
            </a:pPr>
            <a:r>
              <a:rPr lang="ko-KR" altLang="en-US" sz="2000" b="1" dirty="0">
                <a:solidFill>
                  <a:srgbClr val="4B7D52"/>
                </a:solidFill>
              </a:rPr>
              <a:t>방에 입장했을 때 현재 방에서 출석이 진행 중이면 몇 교시 출석 중이라고 학생에게 보내준다</a:t>
            </a:r>
            <a:r>
              <a:rPr lang="en-US" altLang="ko-KR" sz="2000" b="1" dirty="0">
                <a:solidFill>
                  <a:srgbClr val="4B7D52"/>
                </a:solidFill>
              </a:rPr>
              <a:t>.</a:t>
            </a:r>
          </a:p>
          <a:p>
            <a:pPr marL="457200" indent="-4572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b="1" dirty="0">
              <a:solidFill>
                <a:srgbClr val="4B7D52"/>
              </a:solidFill>
            </a:endParaRPr>
          </a:p>
          <a:p>
            <a:pPr algn="l"/>
            <a:endParaRPr lang="en-US" altLang="ko-KR" sz="2800" b="1" dirty="0">
              <a:solidFill>
                <a:srgbClr val="4B7D52"/>
              </a:solidFill>
            </a:endParaRPr>
          </a:p>
          <a:p>
            <a:pPr marL="171450" indent="-171450" algn="l">
              <a:buFontTx/>
              <a:buChar char="-"/>
            </a:pPr>
            <a:endParaRPr lang="en-US" altLang="ko-KR" sz="1100" b="1" dirty="0">
              <a:solidFill>
                <a:srgbClr val="4B7D52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9E6406D-497C-4F0D-B19F-194D95E84310}"/>
              </a:ext>
            </a:extLst>
          </p:cNvPr>
          <p:cNvSpPr txBox="1">
            <a:spLocks/>
          </p:cNvSpPr>
          <p:nvPr/>
        </p:nvSpPr>
        <p:spPr>
          <a:xfrm>
            <a:off x="3105614" y="62881"/>
            <a:ext cx="5980771" cy="1039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>
                <a:solidFill>
                  <a:srgbClr val="4B7D52"/>
                </a:solidFill>
                <a:latin typeface="Arial Black" panose="020B0A04020102020204" pitchFamily="34" charset="0"/>
              </a:rPr>
              <a:t>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306385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2B3ECEF-661D-4E19-A0A0-7FEA07AF0EA0}"/>
              </a:ext>
            </a:extLst>
          </p:cNvPr>
          <p:cNvSpPr/>
          <p:nvPr/>
        </p:nvSpPr>
        <p:spPr>
          <a:xfrm>
            <a:off x="0" y="-207848"/>
            <a:ext cx="12192000" cy="7065848"/>
          </a:xfrm>
          <a:prstGeom prst="rect">
            <a:avLst/>
          </a:prstGeom>
          <a:solidFill>
            <a:srgbClr val="1422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831CFE-8938-45A3-8F92-BD421134CE5D}"/>
              </a:ext>
            </a:extLst>
          </p:cNvPr>
          <p:cNvSpPr/>
          <p:nvPr/>
        </p:nvSpPr>
        <p:spPr>
          <a:xfrm>
            <a:off x="802888" y="1313057"/>
            <a:ext cx="11563815" cy="5544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C5B63C-471D-449F-AE4A-9F576E40E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673" y="1794419"/>
            <a:ext cx="10340898" cy="4480929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</a:rPr>
              <a:t>교수의 출석 요청 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</a:rPr>
              <a:t>&amp; 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</a:rPr>
              <a:t>출석부</a:t>
            </a:r>
            <a:endParaRPr lang="en-US" altLang="ko-KR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ko-KR" altLang="en-US" sz="2000" b="1" dirty="0">
                <a:solidFill>
                  <a:srgbClr val="4B7D52"/>
                </a:solidFill>
              </a:rPr>
              <a:t>교수의 출석요청 패킷은 </a:t>
            </a:r>
            <a:r>
              <a:rPr lang="en-US" altLang="ko-KR" sz="2000" b="1" dirty="0" err="1">
                <a:solidFill>
                  <a:srgbClr val="4B7D52"/>
                </a:solidFill>
              </a:rPr>
              <a:t>classTime</a:t>
            </a:r>
            <a:r>
              <a:rPr lang="en-US" altLang="ko-KR" sz="2000" b="1" dirty="0">
                <a:solidFill>
                  <a:srgbClr val="4B7D52"/>
                </a:solidFill>
              </a:rPr>
              <a:t>(</a:t>
            </a:r>
            <a:r>
              <a:rPr lang="ko-KR" altLang="en-US" sz="2000" b="1" dirty="0">
                <a:solidFill>
                  <a:srgbClr val="4B7D52"/>
                </a:solidFill>
              </a:rPr>
              <a:t>교시</a:t>
            </a:r>
            <a:r>
              <a:rPr lang="en-US" altLang="ko-KR" sz="2000" b="1" dirty="0">
                <a:solidFill>
                  <a:srgbClr val="4B7D52"/>
                </a:solidFill>
              </a:rPr>
              <a:t>)</a:t>
            </a:r>
            <a:r>
              <a:rPr lang="ko-KR" altLang="en-US" sz="2000" b="1" dirty="0">
                <a:solidFill>
                  <a:srgbClr val="4B7D52"/>
                </a:solidFill>
              </a:rPr>
              <a:t>와 </a:t>
            </a:r>
            <a:r>
              <a:rPr lang="en-US" altLang="ko-KR" sz="2000" b="1" dirty="0">
                <a:solidFill>
                  <a:srgbClr val="4B7D52"/>
                </a:solidFill>
              </a:rPr>
              <a:t>week(</a:t>
            </a:r>
            <a:r>
              <a:rPr lang="ko-KR" altLang="en-US" sz="2000" b="1" dirty="0">
                <a:solidFill>
                  <a:srgbClr val="4B7D52"/>
                </a:solidFill>
              </a:rPr>
              <a:t>주차</a:t>
            </a:r>
            <a:r>
              <a:rPr lang="en-US" altLang="ko-KR" sz="2000" b="1" dirty="0">
                <a:solidFill>
                  <a:srgbClr val="4B7D52"/>
                </a:solidFill>
              </a:rPr>
              <a:t>)</a:t>
            </a:r>
            <a:r>
              <a:rPr lang="ko-KR" altLang="en-US" sz="2000" b="1" dirty="0">
                <a:solidFill>
                  <a:srgbClr val="4B7D52"/>
                </a:solidFill>
              </a:rPr>
              <a:t>로 구성</a:t>
            </a: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ko-KR" sz="2000" b="1" dirty="0">
                <a:solidFill>
                  <a:srgbClr val="4B7D52"/>
                </a:solidFill>
              </a:rPr>
              <a:t>1</a:t>
            </a:r>
            <a:r>
              <a:rPr lang="ko-KR" altLang="en-US" sz="2000" b="1" dirty="0">
                <a:solidFill>
                  <a:srgbClr val="4B7D52"/>
                </a:solidFill>
              </a:rPr>
              <a:t>교시 출석요청이 들어오면 </a:t>
            </a:r>
            <a:r>
              <a:rPr lang="en-US" altLang="ko-KR" sz="2000" b="1" dirty="0" err="1">
                <a:solidFill>
                  <a:srgbClr val="4B7D52"/>
                </a:solidFill>
              </a:rPr>
              <a:t>DataBase</a:t>
            </a:r>
            <a:r>
              <a:rPr lang="ko-KR" altLang="en-US" sz="2000" b="1" dirty="0">
                <a:solidFill>
                  <a:srgbClr val="4B7D52"/>
                </a:solidFill>
              </a:rPr>
              <a:t>에 현재 수업의 전체 학생들의</a:t>
            </a:r>
            <a:r>
              <a:rPr lang="en-US" altLang="ko-KR" sz="2000" b="1" dirty="0">
                <a:solidFill>
                  <a:srgbClr val="4B7D52"/>
                </a:solidFill>
              </a:rPr>
              <a:t> </a:t>
            </a:r>
            <a:r>
              <a:rPr lang="ko-KR" altLang="en-US" sz="2000" b="1" dirty="0">
                <a:solidFill>
                  <a:srgbClr val="4B7D52"/>
                </a:solidFill>
              </a:rPr>
              <a:t>출석을 결석으로 데이터 </a:t>
            </a:r>
            <a:r>
              <a:rPr lang="en-US" altLang="ko-KR" sz="2000" b="1" dirty="0">
                <a:solidFill>
                  <a:srgbClr val="4B7D52"/>
                </a:solidFill>
              </a:rPr>
              <a:t>Insert</a:t>
            </a:r>
            <a:r>
              <a:rPr lang="ko-KR" altLang="en-US" sz="2000" b="1" dirty="0">
                <a:solidFill>
                  <a:srgbClr val="4B7D52"/>
                </a:solidFill>
              </a:rPr>
              <a:t>으로 생성하고 학생들에게 출석요청 패킷 보내기</a:t>
            </a: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ko-KR" sz="2000" b="1" dirty="0">
                <a:solidFill>
                  <a:srgbClr val="4B7D52"/>
                </a:solidFill>
              </a:rPr>
              <a:t>2,3</a:t>
            </a:r>
            <a:r>
              <a:rPr lang="ko-KR" altLang="en-US" sz="2000" b="1" dirty="0">
                <a:solidFill>
                  <a:srgbClr val="4B7D52"/>
                </a:solidFill>
              </a:rPr>
              <a:t>교시 출석요청이 들어오면 학생들에게 출석요청 패킷만 보낸다</a:t>
            </a:r>
            <a:r>
              <a:rPr lang="en-US" altLang="ko-KR" sz="2000" b="1" dirty="0">
                <a:solidFill>
                  <a:srgbClr val="4B7D52"/>
                </a:solidFill>
              </a:rPr>
              <a:t>. </a:t>
            </a:r>
          </a:p>
          <a:p>
            <a:pPr marL="457200" indent="-457200" algn="l">
              <a:buFontTx/>
              <a:buChar char="-"/>
            </a:pPr>
            <a:r>
              <a:rPr lang="ko-KR" altLang="en-US" sz="2000" b="1" dirty="0">
                <a:solidFill>
                  <a:srgbClr val="4B7D52"/>
                </a:solidFill>
              </a:rPr>
              <a:t>출석요청이 들어오면 현재 수업방에 교수가 출석을 요청한 시간과 교시</a:t>
            </a:r>
            <a:r>
              <a:rPr lang="en-US" altLang="ko-KR" sz="2000" b="1" dirty="0">
                <a:solidFill>
                  <a:srgbClr val="4B7D52"/>
                </a:solidFill>
              </a:rPr>
              <a:t>, </a:t>
            </a:r>
            <a:r>
              <a:rPr lang="ko-KR" altLang="en-US" sz="2000" b="1" dirty="0">
                <a:solidFill>
                  <a:srgbClr val="4B7D52"/>
                </a:solidFill>
              </a:rPr>
              <a:t>출석 중 이라는 상태를 저장하고 늦게 접속하는 학생들에게 현재 출석 요청 중 이면 출석 요청 패킷을 보낸다</a:t>
            </a:r>
            <a:r>
              <a:rPr lang="en-US" altLang="ko-KR" sz="2000" b="1" dirty="0">
                <a:solidFill>
                  <a:srgbClr val="4B7D52"/>
                </a:solidFill>
              </a:rPr>
              <a:t>.</a:t>
            </a:r>
          </a:p>
          <a:p>
            <a:pPr marL="457200" indent="-457200" algn="l">
              <a:buFontTx/>
              <a:buChar char="-"/>
            </a:pPr>
            <a:r>
              <a:rPr lang="ko-KR" altLang="en-US" sz="2000" b="1" dirty="0">
                <a:solidFill>
                  <a:srgbClr val="4B7D52"/>
                </a:solidFill>
              </a:rPr>
              <a:t>교수가 출석부를 요청하면 </a:t>
            </a:r>
            <a:r>
              <a:rPr lang="en-US" altLang="ko-KR" sz="2000" b="1" dirty="0" err="1">
                <a:solidFill>
                  <a:srgbClr val="4B7D52"/>
                </a:solidFill>
              </a:rPr>
              <a:t>DataBase</a:t>
            </a:r>
            <a:r>
              <a:rPr lang="ko-KR" altLang="en-US" sz="2000" b="1" dirty="0">
                <a:solidFill>
                  <a:srgbClr val="4B7D52"/>
                </a:solidFill>
              </a:rPr>
              <a:t>에서 교수가 맡은 수업 중에서 현재 시간에 맞는 수업의 출석부를 검색하여 </a:t>
            </a:r>
            <a:r>
              <a:rPr lang="en-US" altLang="ko-KR" sz="2000" b="1" dirty="0">
                <a:solidFill>
                  <a:srgbClr val="4B7D52"/>
                </a:solidFill>
              </a:rPr>
              <a:t>List</a:t>
            </a:r>
            <a:r>
              <a:rPr lang="ko-KR" altLang="en-US" sz="2000" b="1" dirty="0">
                <a:solidFill>
                  <a:srgbClr val="4B7D52"/>
                </a:solidFill>
              </a:rPr>
              <a:t>형식으로 교수에게 보내준다</a:t>
            </a:r>
            <a:r>
              <a:rPr lang="en-US" altLang="ko-KR" sz="2000" b="1" dirty="0">
                <a:solidFill>
                  <a:srgbClr val="4B7D52"/>
                </a:solidFill>
              </a:rPr>
              <a:t>. (</a:t>
            </a:r>
            <a:r>
              <a:rPr lang="ko-KR" altLang="en-US" sz="2000" b="1" dirty="0">
                <a:solidFill>
                  <a:srgbClr val="4B7D52"/>
                </a:solidFill>
              </a:rPr>
              <a:t>학생</a:t>
            </a:r>
            <a:r>
              <a:rPr lang="en-US" altLang="ko-KR" sz="2000" b="1" dirty="0">
                <a:solidFill>
                  <a:srgbClr val="4B7D52"/>
                </a:solidFill>
              </a:rPr>
              <a:t>, </a:t>
            </a:r>
            <a:r>
              <a:rPr lang="ko-KR" altLang="en-US" sz="2000" b="1" dirty="0">
                <a:solidFill>
                  <a:srgbClr val="4B7D52"/>
                </a:solidFill>
              </a:rPr>
              <a:t>주차</a:t>
            </a:r>
            <a:r>
              <a:rPr lang="en-US" altLang="ko-KR" sz="2000" b="1" dirty="0">
                <a:solidFill>
                  <a:srgbClr val="4B7D52"/>
                </a:solidFill>
              </a:rPr>
              <a:t>, 1~3</a:t>
            </a:r>
            <a:r>
              <a:rPr lang="ko-KR" altLang="en-US" sz="2000" b="1" dirty="0">
                <a:solidFill>
                  <a:srgbClr val="4B7D52"/>
                </a:solidFill>
              </a:rPr>
              <a:t>교시 출석여부</a:t>
            </a:r>
            <a:r>
              <a:rPr lang="en-US" altLang="ko-KR" sz="2000" b="1" dirty="0">
                <a:solidFill>
                  <a:srgbClr val="4B7D52"/>
                </a:solidFill>
              </a:rPr>
              <a:t>)</a:t>
            </a:r>
          </a:p>
          <a:p>
            <a:pPr algn="l"/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b="1" dirty="0">
              <a:solidFill>
                <a:srgbClr val="4B7D52"/>
              </a:solidFill>
            </a:endParaRPr>
          </a:p>
          <a:p>
            <a:pPr algn="l"/>
            <a:endParaRPr lang="en-US" altLang="ko-KR" sz="2800" b="1" dirty="0">
              <a:solidFill>
                <a:srgbClr val="4B7D52"/>
              </a:solidFill>
            </a:endParaRPr>
          </a:p>
          <a:p>
            <a:pPr marL="171450" indent="-171450" algn="l">
              <a:buFontTx/>
              <a:buChar char="-"/>
            </a:pPr>
            <a:endParaRPr lang="en-US" altLang="ko-KR" sz="1100" b="1" dirty="0">
              <a:solidFill>
                <a:srgbClr val="4B7D52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9E6406D-497C-4F0D-B19F-194D95E84310}"/>
              </a:ext>
            </a:extLst>
          </p:cNvPr>
          <p:cNvSpPr txBox="1">
            <a:spLocks/>
          </p:cNvSpPr>
          <p:nvPr/>
        </p:nvSpPr>
        <p:spPr>
          <a:xfrm>
            <a:off x="3105614" y="62881"/>
            <a:ext cx="5980771" cy="1039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>
                <a:solidFill>
                  <a:srgbClr val="4B7D52"/>
                </a:solidFill>
                <a:latin typeface="Arial Black" panose="020B0A04020102020204" pitchFamily="34" charset="0"/>
              </a:rPr>
              <a:t>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206804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2B3ECEF-661D-4E19-A0A0-7FEA07AF0EA0}"/>
              </a:ext>
            </a:extLst>
          </p:cNvPr>
          <p:cNvSpPr/>
          <p:nvPr/>
        </p:nvSpPr>
        <p:spPr>
          <a:xfrm>
            <a:off x="0" y="-207848"/>
            <a:ext cx="12192000" cy="7065848"/>
          </a:xfrm>
          <a:prstGeom prst="rect">
            <a:avLst/>
          </a:prstGeom>
          <a:solidFill>
            <a:srgbClr val="1422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831CFE-8938-45A3-8F92-BD421134CE5D}"/>
              </a:ext>
            </a:extLst>
          </p:cNvPr>
          <p:cNvSpPr/>
          <p:nvPr/>
        </p:nvSpPr>
        <p:spPr>
          <a:xfrm>
            <a:off x="802888" y="1313057"/>
            <a:ext cx="11563815" cy="5544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C5B63C-471D-449F-AE4A-9F576E40E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673" y="1794419"/>
            <a:ext cx="10340898" cy="484652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</a:rPr>
              <a:t>교수의 스크린 샷 요청</a:t>
            </a:r>
            <a:endParaRPr lang="en-US" altLang="ko-KR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ko-KR" altLang="en-US" sz="2000" b="1" dirty="0">
                <a:solidFill>
                  <a:srgbClr val="4B7D52"/>
                </a:solidFill>
              </a:rPr>
              <a:t>교수의 스크린샷 요청 패킷은 스크린샷을 요청할 학생들을 가지고있다</a:t>
            </a:r>
            <a:r>
              <a:rPr lang="en-US" altLang="ko-KR" sz="2000" b="1" dirty="0">
                <a:solidFill>
                  <a:srgbClr val="4B7D52"/>
                </a:solidFill>
              </a:rPr>
              <a:t>.</a:t>
            </a:r>
          </a:p>
          <a:p>
            <a:pPr marL="457200" indent="-457200" algn="l">
              <a:buFontTx/>
              <a:buChar char="-"/>
            </a:pPr>
            <a:r>
              <a:rPr lang="en-US" altLang="ko-KR" sz="2000" b="1" dirty="0">
                <a:solidFill>
                  <a:srgbClr val="4B7D52"/>
                </a:solidFill>
              </a:rPr>
              <a:t>_</a:t>
            </a:r>
            <a:r>
              <a:rPr lang="en-US" altLang="ko-KR" sz="2000" b="1" dirty="0" err="1">
                <a:solidFill>
                  <a:srgbClr val="4B7D52"/>
                </a:solidFill>
              </a:rPr>
              <a:t>classRoom</a:t>
            </a:r>
            <a:r>
              <a:rPr lang="ko-KR" altLang="en-US" sz="2000" b="1" dirty="0">
                <a:solidFill>
                  <a:srgbClr val="4B7D52"/>
                </a:solidFill>
              </a:rPr>
              <a:t>에서 요청할 학생들에게 스크린샷을 요청한다</a:t>
            </a:r>
            <a:r>
              <a:rPr lang="en-US" altLang="ko-KR" sz="2000" b="1" dirty="0">
                <a:solidFill>
                  <a:srgbClr val="4B7D52"/>
                </a:solidFill>
              </a:rPr>
              <a:t>.</a:t>
            </a:r>
          </a:p>
          <a:p>
            <a:pPr marL="457200" indent="-4572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algn="l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</a:rPr>
              <a:t>교수의 퀴즈 요청</a:t>
            </a:r>
            <a:endParaRPr lang="en-US" altLang="ko-KR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1" dirty="0">
                <a:solidFill>
                  <a:srgbClr val="4B7D52"/>
                </a:solidFill>
              </a:rPr>
              <a:t>교수의 퀴즈 요청 패킷은 일반 퀴즈와 </a:t>
            </a:r>
            <a:r>
              <a:rPr lang="en-US" altLang="ko-KR" sz="2000" b="1" dirty="0">
                <a:solidFill>
                  <a:srgbClr val="4B7D52"/>
                </a:solidFill>
              </a:rPr>
              <a:t>OX</a:t>
            </a:r>
            <a:r>
              <a:rPr lang="ko-KR" altLang="en-US" sz="2000" b="1" dirty="0">
                <a:solidFill>
                  <a:srgbClr val="4B7D52"/>
                </a:solidFill>
              </a:rPr>
              <a:t>퀴즈로 나뉘며 내용은 둘 다 요청할 학생들과 </a:t>
            </a:r>
            <a:r>
              <a:rPr lang="en-US" altLang="ko-KR" sz="2000" b="1" dirty="0">
                <a:solidFill>
                  <a:srgbClr val="4B7D52"/>
                </a:solidFill>
              </a:rPr>
              <a:t>string</a:t>
            </a:r>
            <a:r>
              <a:rPr lang="ko-KR" altLang="en-US" sz="2000" b="1" dirty="0">
                <a:solidFill>
                  <a:srgbClr val="4B7D52"/>
                </a:solidFill>
              </a:rPr>
              <a:t>형의 질문을 가지고있다</a:t>
            </a:r>
            <a:r>
              <a:rPr lang="en-US" altLang="ko-KR" sz="2000" b="1" dirty="0">
                <a:solidFill>
                  <a:srgbClr val="4B7D52"/>
                </a:solidFill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en-US" altLang="ko-KR" sz="2000" b="1" dirty="0">
                <a:solidFill>
                  <a:srgbClr val="4B7D52"/>
                </a:solidFill>
              </a:rPr>
              <a:t>_classroom</a:t>
            </a:r>
            <a:r>
              <a:rPr lang="ko-KR" altLang="en-US" sz="2000" b="1" dirty="0">
                <a:solidFill>
                  <a:srgbClr val="4B7D52"/>
                </a:solidFill>
              </a:rPr>
              <a:t>에서 요청할 학생들에게 퀴즈 또는 </a:t>
            </a:r>
            <a:r>
              <a:rPr lang="en-US" altLang="ko-KR" sz="2000" b="1" dirty="0">
                <a:solidFill>
                  <a:srgbClr val="4B7D52"/>
                </a:solidFill>
              </a:rPr>
              <a:t>OX</a:t>
            </a:r>
            <a:r>
              <a:rPr lang="ko-KR" altLang="en-US" sz="2000" b="1" dirty="0">
                <a:solidFill>
                  <a:srgbClr val="4B7D52"/>
                </a:solidFill>
              </a:rPr>
              <a:t>퀴즈 요청을 보낸다</a:t>
            </a:r>
            <a:r>
              <a:rPr lang="en-US" altLang="ko-KR" sz="2000" b="1" dirty="0">
                <a:solidFill>
                  <a:srgbClr val="4B7D52"/>
                </a:solidFill>
              </a:rPr>
              <a:t>.</a:t>
            </a:r>
          </a:p>
          <a:p>
            <a:pPr marL="342900" indent="-3429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algn="l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</a:rPr>
              <a:t>교수의 수업 종료 요청</a:t>
            </a:r>
            <a:endParaRPr lang="en-US" altLang="ko-KR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1" dirty="0">
                <a:solidFill>
                  <a:srgbClr val="4B7D52"/>
                </a:solidFill>
              </a:rPr>
              <a:t>교수가 수업 종료요청을 하면 현재 교수가 위치한 방에 있는 학생들에게 수업 종료 패킷을 보내주고 수업방에서 다 내보낸다</a:t>
            </a:r>
            <a:r>
              <a:rPr lang="en-US" altLang="ko-KR" sz="2000" b="1" dirty="0">
                <a:solidFill>
                  <a:srgbClr val="4B7D52"/>
                </a:solidFill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ko-KR" altLang="en-US" sz="2000" b="1" dirty="0">
                <a:solidFill>
                  <a:srgbClr val="4B7D52"/>
                </a:solidFill>
              </a:rPr>
              <a:t>이때 수업 종료 패킷은 두가지로 나뉘는데 교수가 직접 수업시간이 지나서 수업 종료를 눌렀을 때는 </a:t>
            </a:r>
            <a:r>
              <a:rPr lang="en-US" altLang="ko-KR" sz="2000" b="1" dirty="0">
                <a:solidFill>
                  <a:srgbClr val="4B7D52"/>
                </a:solidFill>
              </a:rPr>
              <a:t>result = 1</a:t>
            </a:r>
            <a:r>
              <a:rPr lang="ko-KR" altLang="en-US" sz="2000" b="1" dirty="0">
                <a:solidFill>
                  <a:srgbClr val="4B7D52"/>
                </a:solidFill>
              </a:rPr>
              <a:t> 수업 종료 전에 예기치 못한 상태로 나갔을 때는 </a:t>
            </a:r>
            <a:r>
              <a:rPr lang="en-US" altLang="ko-KR" sz="2000" b="1" dirty="0">
                <a:solidFill>
                  <a:srgbClr val="4B7D52"/>
                </a:solidFill>
              </a:rPr>
              <a:t>result = 2</a:t>
            </a:r>
            <a:r>
              <a:rPr lang="ko-KR" altLang="en-US" sz="2000" b="1" dirty="0">
                <a:solidFill>
                  <a:srgbClr val="4B7D52"/>
                </a:solidFill>
              </a:rPr>
              <a:t>을 반환</a:t>
            </a:r>
            <a:r>
              <a:rPr lang="en-US" altLang="ko-KR" sz="2000" b="1" dirty="0">
                <a:solidFill>
                  <a:srgbClr val="4B7D52"/>
                </a:solidFill>
              </a:rPr>
              <a:t> </a:t>
            </a:r>
            <a:r>
              <a:rPr lang="ko-KR" altLang="en-US" sz="2000" b="1" dirty="0">
                <a:solidFill>
                  <a:srgbClr val="4B7D52"/>
                </a:solidFill>
              </a:rPr>
              <a:t>한다</a:t>
            </a:r>
            <a:r>
              <a:rPr lang="en-US" altLang="ko-KR" sz="2000" b="1" dirty="0">
                <a:solidFill>
                  <a:srgbClr val="4B7D52"/>
                </a:solidFill>
              </a:rPr>
              <a:t>.</a:t>
            </a:r>
          </a:p>
          <a:p>
            <a:pPr marL="342900" indent="-3429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marL="342900" indent="-3429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algn="l"/>
            <a:endParaRPr lang="en-US" altLang="ko-KR" sz="2000" b="1" dirty="0">
              <a:solidFill>
                <a:srgbClr val="4B7D52"/>
              </a:solidFill>
            </a:endParaRPr>
          </a:p>
          <a:p>
            <a:pPr algn="l"/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b="1" dirty="0">
              <a:solidFill>
                <a:srgbClr val="4B7D52"/>
              </a:solidFill>
            </a:endParaRPr>
          </a:p>
          <a:p>
            <a:pPr algn="l"/>
            <a:endParaRPr lang="en-US" altLang="ko-KR" sz="2800" b="1" dirty="0">
              <a:solidFill>
                <a:srgbClr val="4B7D52"/>
              </a:solidFill>
            </a:endParaRPr>
          </a:p>
          <a:p>
            <a:pPr marL="171450" indent="-171450" algn="l">
              <a:buFontTx/>
              <a:buChar char="-"/>
            </a:pPr>
            <a:endParaRPr lang="en-US" altLang="ko-KR" sz="1100" b="1" dirty="0">
              <a:solidFill>
                <a:srgbClr val="4B7D52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9E6406D-497C-4F0D-B19F-194D95E84310}"/>
              </a:ext>
            </a:extLst>
          </p:cNvPr>
          <p:cNvSpPr txBox="1">
            <a:spLocks/>
          </p:cNvSpPr>
          <p:nvPr/>
        </p:nvSpPr>
        <p:spPr>
          <a:xfrm>
            <a:off x="3105614" y="62881"/>
            <a:ext cx="5980771" cy="1039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>
                <a:solidFill>
                  <a:srgbClr val="4B7D52"/>
                </a:solidFill>
                <a:latin typeface="Arial Black" panose="020B0A04020102020204" pitchFamily="34" charset="0"/>
              </a:rPr>
              <a:t>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875846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2B3ECEF-661D-4E19-A0A0-7FEA07AF0EA0}"/>
              </a:ext>
            </a:extLst>
          </p:cNvPr>
          <p:cNvSpPr/>
          <p:nvPr/>
        </p:nvSpPr>
        <p:spPr>
          <a:xfrm>
            <a:off x="0" y="-207848"/>
            <a:ext cx="12192000" cy="7065848"/>
          </a:xfrm>
          <a:prstGeom prst="rect">
            <a:avLst/>
          </a:prstGeom>
          <a:solidFill>
            <a:srgbClr val="1422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831CFE-8938-45A3-8F92-BD421134CE5D}"/>
              </a:ext>
            </a:extLst>
          </p:cNvPr>
          <p:cNvSpPr/>
          <p:nvPr/>
        </p:nvSpPr>
        <p:spPr>
          <a:xfrm>
            <a:off x="802888" y="1313057"/>
            <a:ext cx="11563815" cy="5544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C5B63C-471D-449F-AE4A-9F576E40E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673" y="1794419"/>
            <a:ext cx="10340898" cy="474492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</a:rPr>
              <a:t>학생의 스크린샷 전송</a:t>
            </a:r>
            <a:endParaRPr lang="en-US" altLang="ko-KR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ko-KR" altLang="en-US" sz="2000" b="1" dirty="0">
                <a:solidFill>
                  <a:srgbClr val="4B7D52"/>
                </a:solidFill>
              </a:rPr>
              <a:t>학생이 스크린샷을 보내면 현재 위치한 방의 교수에게 스크린샷을 보낸다</a:t>
            </a:r>
            <a:r>
              <a:rPr lang="en-US" altLang="ko-KR" sz="2000" b="1" dirty="0">
                <a:solidFill>
                  <a:srgbClr val="4B7D52"/>
                </a:solidFill>
              </a:rPr>
              <a:t>.</a:t>
            </a:r>
          </a:p>
          <a:p>
            <a:pPr marL="457200" indent="-4572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algn="l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</a:rPr>
              <a:t>학생의 퀴즈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</a:rPr>
              <a:t>답 전송</a:t>
            </a:r>
            <a:endParaRPr lang="en-US" altLang="ko-KR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1" dirty="0">
                <a:solidFill>
                  <a:srgbClr val="4B7D52"/>
                </a:solidFill>
              </a:rPr>
              <a:t>현재 학생이 위치 한 방의 교수에게 퀴즈 또는 </a:t>
            </a:r>
            <a:r>
              <a:rPr lang="en-US" altLang="ko-KR" sz="2000" b="1" dirty="0">
                <a:solidFill>
                  <a:srgbClr val="4B7D52"/>
                </a:solidFill>
              </a:rPr>
              <a:t>OX</a:t>
            </a:r>
            <a:r>
              <a:rPr lang="ko-KR" altLang="en-US" sz="2000" b="1" dirty="0">
                <a:solidFill>
                  <a:srgbClr val="4B7D52"/>
                </a:solidFill>
              </a:rPr>
              <a:t>퀴즈의 답을 보내준다</a:t>
            </a:r>
            <a:r>
              <a:rPr lang="en-US" altLang="ko-KR" sz="2000" b="1" dirty="0">
                <a:solidFill>
                  <a:srgbClr val="4B7D52"/>
                </a:solidFill>
              </a:rPr>
              <a:t>.</a:t>
            </a:r>
          </a:p>
          <a:p>
            <a:pPr algn="l"/>
            <a:endParaRPr lang="en-US" altLang="ko-KR" sz="2000" b="1" dirty="0">
              <a:solidFill>
                <a:srgbClr val="4B7D52"/>
              </a:solidFill>
            </a:endParaRPr>
          </a:p>
          <a:p>
            <a:pPr algn="l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</a:rPr>
              <a:t>학생의 질문 요청</a:t>
            </a:r>
            <a:endParaRPr lang="en-US" altLang="ko-KR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1" dirty="0">
                <a:solidFill>
                  <a:srgbClr val="4B7D52"/>
                </a:solidFill>
              </a:rPr>
              <a:t>현재 학생이 위치 한 방의 교수에게 질문 요청을 한다</a:t>
            </a:r>
            <a:r>
              <a:rPr lang="en-US" altLang="ko-KR" sz="2000" b="1" dirty="0">
                <a:solidFill>
                  <a:srgbClr val="4B7D52"/>
                </a:solidFill>
              </a:rPr>
              <a:t>. </a:t>
            </a:r>
          </a:p>
          <a:p>
            <a:pPr marL="342900" indent="-342900" algn="l">
              <a:buFontTx/>
              <a:buChar char="-"/>
            </a:pPr>
            <a:r>
              <a:rPr lang="en-US" altLang="ko-KR" sz="2000" b="1" dirty="0">
                <a:solidFill>
                  <a:srgbClr val="4B7D52"/>
                </a:solidFill>
              </a:rPr>
              <a:t>Text </a:t>
            </a:r>
            <a:r>
              <a:rPr lang="ko-KR" altLang="en-US" sz="2000" b="1" dirty="0">
                <a:solidFill>
                  <a:srgbClr val="4B7D52"/>
                </a:solidFill>
              </a:rPr>
              <a:t>또는 </a:t>
            </a:r>
            <a:r>
              <a:rPr lang="en-US" altLang="ko-KR" sz="2000" b="1" dirty="0" err="1">
                <a:solidFill>
                  <a:srgbClr val="4B7D52"/>
                </a:solidFill>
              </a:rPr>
              <a:t>Img</a:t>
            </a:r>
            <a:r>
              <a:rPr lang="ko-KR" altLang="en-US" sz="2000" b="1" dirty="0">
                <a:solidFill>
                  <a:srgbClr val="4B7D52"/>
                </a:solidFill>
              </a:rPr>
              <a:t>만 보내거나 </a:t>
            </a:r>
            <a:r>
              <a:rPr lang="en-US" altLang="ko-KR" sz="2000" b="1" dirty="0">
                <a:solidFill>
                  <a:srgbClr val="4B7D52"/>
                </a:solidFill>
              </a:rPr>
              <a:t>Text</a:t>
            </a:r>
            <a:r>
              <a:rPr lang="ko-KR" altLang="en-US" sz="2000" b="1" dirty="0">
                <a:solidFill>
                  <a:srgbClr val="4B7D52"/>
                </a:solidFill>
              </a:rPr>
              <a:t>와 </a:t>
            </a:r>
            <a:r>
              <a:rPr lang="en-US" altLang="ko-KR" sz="2000" b="1" dirty="0" err="1">
                <a:solidFill>
                  <a:srgbClr val="4B7D52"/>
                </a:solidFill>
              </a:rPr>
              <a:t>Img</a:t>
            </a:r>
            <a:r>
              <a:rPr lang="en-US" altLang="ko-KR" sz="2000" b="1" dirty="0">
                <a:solidFill>
                  <a:srgbClr val="4B7D52"/>
                </a:solidFill>
              </a:rPr>
              <a:t> </a:t>
            </a:r>
            <a:r>
              <a:rPr lang="ko-KR" altLang="en-US" sz="2000" b="1" dirty="0">
                <a:solidFill>
                  <a:srgbClr val="4B7D52"/>
                </a:solidFill>
              </a:rPr>
              <a:t>둘 다 보내는 메서드가 다르게 있다</a:t>
            </a:r>
            <a:r>
              <a:rPr lang="en-US" altLang="ko-KR" sz="2000" b="1" dirty="0">
                <a:solidFill>
                  <a:srgbClr val="4B7D52"/>
                </a:solidFill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en-US" altLang="ko-KR" sz="2000" b="1" dirty="0" err="1">
                <a:solidFill>
                  <a:srgbClr val="4B7D52"/>
                </a:solidFill>
              </a:rPr>
              <a:t>NullPointEception</a:t>
            </a:r>
            <a:r>
              <a:rPr lang="ko-KR" altLang="en-US" sz="2000" b="1" dirty="0">
                <a:solidFill>
                  <a:srgbClr val="4B7D52"/>
                </a:solidFill>
              </a:rPr>
              <a:t>방지를 위함</a:t>
            </a:r>
            <a:r>
              <a:rPr lang="en-US" altLang="ko-KR" sz="2000" b="1" dirty="0">
                <a:solidFill>
                  <a:srgbClr val="4B7D52"/>
                </a:solidFill>
              </a:rPr>
              <a:t>(packet</a:t>
            </a:r>
            <a:r>
              <a:rPr lang="ko-KR" altLang="en-US" sz="2000" b="1" dirty="0" err="1">
                <a:solidFill>
                  <a:srgbClr val="4B7D52"/>
                </a:solidFill>
              </a:rPr>
              <a:t>생성할때</a:t>
            </a:r>
            <a:r>
              <a:rPr lang="ko-KR" altLang="en-US" sz="2000" b="1" dirty="0">
                <a:solidFill>
                  <a:srgbClr val="4B7D52"/>
                </a:solidFill>
              </a:rPr>
              <a:t> </a:t>
            </a:r>
            <a:r>
              <a:rPr lang="en-US" altLang="ko-KR" sz="2000" b="1" dirty="0">
                <a:solidFill>
                  <a:srgbClr val="4B7D52"/>
                </a:solidFill>
              </a:rPr>
              <a:t>string</a:t>
            </a:r>
            <a:r>
              <a:rPr lang="ko-KR" altLang="en-US" sz="2000" b="1" dirty="0">
                <a:solidFill>
                  <a:srgbClr val="4B7D52"/>
                </a:solidFill>
              </a:rPr>
              <a:t>형식의 범위를 읽는 곳에서 만약 </a:t>
            </a:r>
            <a:r>
              <a:rPr lang="en-US" altLang="ko-KR" sz="2000" b="1" dirty="0">
                <a:solidFill>
                  <a:srgbClr val="4B7D52"/>
                </a:solidFill>
              </a:rPr>
              <a:t>null </a:t>
            </a:r>
            <a:r>
              <a:rPr lang="ko-KR" altLang="en-US" sz="2000" b="1" dirty="0">
                <a:solidFill>
                  <a:srgbClr val="4B7D52"/>
                </a:solidFill>
              </a:rPr>
              <a:t>값이 들어간다면 에러 남</a:t>
            </a:r>
            <a:r>
              <a:rPr lang="en-US" altLang="ko-KR" sz="2000" b="1" dirty="0">
                <a:solidFill>
                  <a:srgbClr val="4B7D52"/>
                </a:solidFill>
              </a:rPr>
              <a:t>)</a:t>
            </a:r>
          </a:p>
          <a:p>
            <a:pPr marL="342900" indent="-3429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marL="342900" indent="-3429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algn="l"/>
            <a:endParaRPr lang="en-US" altLang="ko-KR" sz="2000" b="1" dirty="0">
              <a:solidFill>
                <a:srgbClr val="4B7D52"/>
              </a:solidFill>
            </a:endParaRPr>
          </a:p>
          <a:p>
            <a:pPr algn="l"/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b="1" dirty="0">
              <a:solidFill>
                <a:srgbClr val="4B7D52"/>
              </a:solidFill>
            </a:endParaRPr>
          </a:p>
          <a:p>
            <a:pPr algn="l"/>
            <a:endParaRPr lang="en-US" altLang="ko-KR" sz="2800" b="1" dirty="0">
              <a:solidFill>
                <a:srgbClr val="4B7D52"/>
              </a:solidFill>
            </a:endParaRPr>
          </a:p>
          <a:p>
            <a:pPr marL="171450" indent="-171450" algn="l">
              <a:buFontTx/>
              <a:buChar char="-"/>
            </a:pPr>
            <a:endParaRPr lang="en-US" altLang="ko-KR" sz="1100" b="1" dirty="0">
              <a:solidFill>
                <a:srgbClr val="4B7D52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9E6406D-497C-4F0D-B19F-194D95E84310}"/>
              </a:ext>
            </a:extLst>
          </p:cNvPr>
          <p:cNvSpPr txBox="1">
            <a:spLocks/>
          </p:cNvSpPr>
          <p:nvPr/>
        </p:nvSpPr>
        <p:spPr>
          <a:xfrm>
            <a:off x="3105614" y="62881"/>
            <a:ext cx="5980771" cy="1039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>
                <a:solidFill>
                  <a:srgbClr val="4B7D52"/>
                </a:solidFill>
                <a:latin typeface="Arial Black" panose="020B0A04020102020204" pitchFamily="34" charset="0"/>
              </a:rPr>
              <a:t>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801413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FFE999C-FCAD-4E57-A7E1-DD10E81A6251}"/>
              </a:ext>
            </a:extLst>
          </p:cNvPr>
          <p:cNvSpPr/>
          <p:nvPr/>
        </p:nvSpPr>
        <p:spPr>
          <a:xfrm>
            <a:off x="0" y="-207848"/>
            <a:ext cx="12192000" cy="7065848"/>
          </a:xfrm>
          <a:prstGeom prst="rect">
            <a:avLst/>
          </a:prstGeom>
          <a:solidFill>
            <a:srgbClr val="1422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C6D311-27CA-4A80-A675-F9AA59557851}"/>
              </a:ext>
            </a:extLst>
          </p:cNvPr>
          <p:cNvSpPr/>
          <p:nvPr/>
        </p:nvSpPr>
        <p:spPr>
          <a:xfrm>
            <a:off x="812124" y="1313057"/>
            <a:ext cx="11563815" cy="5544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48E8160-904B-463B-9135-D8864794AD39}"/>
              </a:ext>
            </a:extLst>
          </p:cNvPr>
          <p:cNvSpPr txBox="1">
            <a:spLocks/>
          </p:cNvSpPr>
          <p:nvPr/>
        </p:nvSpPr>
        <p:spPr>
          <a:xfrm>
            <a:off x="3105614" y="62881"/>
            <a:ext cx="5980771" cy="1039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solidFill>
                  <a:srgbClr val="A9D18E"/>
                </a:solidFill>
                <a:latin typeface="Arial Black" panose="020B0A04020102020204" pitchFamily="34" charset="0"/>
              </a:rPr>
              <a:t>프로그램 개발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24B699D5-CFDD-4378-8E6A-5EB65261D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7007" y="1589280"/>
            <a:ext cx="10340898" cy="474492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</a:rPr>
              <a:t>서버 구조도</a:t>
            </a:r>
            <a:endParaRPr lang="en-US" altLang="ko-KR" sz="2000" b="1" dirty="0">
              <a:solidFill>
                <a:srgbClr val="4B7D52"/>
              </a:solidFill>
            </a:endParaRPr>
          </a:p>
          <a:p>
            <a:pPr marL="342900" indent="-3429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algn="l"/>
            <a:endParaRPr lang="en-US" altLang="ko-KR" sz="2000" b="1" dirty="0">
              <a:solidFill>
                <a:srgbClr val="4B7D52"/>
              </a:solidFill>
            </a:endParaRPr>
          </a:p>
          <a:p>
            <a:pPr algn="l"/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b="1" dirty="0">
              <a:solidFill>
                <a:srgbClr val="4B7D52"/>
              </a:solidFill>
            </a:endParaRPr>
          </a:p>
          <a:p>
            <a:pPr algn="l"/>
            <a:endParaRPr lang="en-US" altLang="ko-KR" sz="2800" b="1" dirty="0">
              <a:solidFill>
                <a:srgbClr val="4B7D52"/>
              </a:solidFill>
            </a:endParaRPr>
          </a:p>
          <a:p>
            <a:pPr marL="171450" indent="-171450" algn="l">
              <a:buFontTx/>
              <a:buChar char="-"/>
            </a:pPr>
            <a:endParaRPr lang="en-US" altLang="ko-KR" sz="1100" b="1" dirty="0">
              <a:solidFill>
                <a:srgbClr val="4B7D52"/>
              </a:solidFill>
            </a:endParaRPr>
          </a:p>
        </p:txBody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32FA7CD6-5218-42C4-8200-531F19C47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90" y="-3366437"/>
            <a:ext cx="4985120" cy="10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_x644821632">
            <a:extLst>
              <a:ext uri="{FF2B5EF4-FFF2-40B4-BE49-F238E27FC236}">
                <a16:creationId xmlns:a16="http://schemas.microsoft.com/office/drawing/2014/main" id="{9BE95695-8985-40E1-A222-F6B55D773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16" y="3283417"/>
            <a:ext cx="1595498" cy="159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9">
            <a:extLst>
              <a:ext uri="{FF2B5EF4-FFF2-40B4-BE49-F238E27FC236}">
                <a16:creationId xmlns:a16="http://schemas.microsoft.com/office/drawing/2014/main" id="{6A2140B7-393F-4E44-BB32-E7E32A9C6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" name="_x644842584">
            <a:extLst>
              <a:ext uri="{FF2B5EF4-FFF2-40B4-BE49-F238E27FC236}">
                <a16:creationId xmlns:a16="http://schemas.microsoft.com/office/drawing/2014/main" id="{2AB34183-3186-4572-87D1-8FFC11657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509" y="3040498"/>
            <a:ext cx="2102964" cy="210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36">
            <a:extLst>
              <a:ext uri="{FF2B5EF4-FFF2-40B4-BE49-F238E27FC236}">
                <a16:creationId xmlns:a16="http://schemas.microsoft.com/office/drawing/2014/main" id="{23C32886-6649-49BD-9FDD-83812BEDD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9" name="_x644804712">
            <a:extLst>
              <a:ext uri="{FF2B5EF4-FFF2-40B4-BE49-F238E27FC236}">
                <a16:creationId xmlns:a16="http://schemas.microsoft.com/office/drawing/2014/main" id="{2A6E2AA4-2B95-4029-A345-D3C4F2B10C3A}"/>
              </a:ext>
            </a:extLst>
          </p:cNvPr>
          <p:cNvGrpSpPr>
            <a:grpSpLocks/>
          </p:cNvGrpSpPr>
          <p:nvPr/>
        </p:nvGrpSpPr>
        <p:grpSpPr bwMode="auto">
          <a:xfrm>
            <a:off x="9090657" y="1926601"/>
            <a:ext cx="1900882" cy="1239706"/>
            <a:chOff x="0" y="0"/>
            <a:chExt cx="27600" cy="18000"/>
          </a:xfrm>
        </p:grpSpPr>
        <p:pic>
          <p:nvPicPr>
            <p:cNvPr id="20" name="_x644817888">
              <a:extLst>
                <a:ext uri="{FF2B5EF4-FFF2-40B4-BE49-F238E27FC236}">
                  <a16:creationId xmlns:a16="http://schemas.microsoft.com/office/drawing/2014/main" id="{ECA4BBEF-8561-4619-8A3C-DD3A0D598A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5360" cy="15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_x644818896">
              <a:extLst>
                <a:ext uri="{FF2B5EF4-FFF2-40B4-BE49-F238E27FC236}">
                  <a16:creationId xmlns:a16="http://schemas.microsoft.com/office/drawing/2014/main" id="{8404B04C-9DE2-4EAE-A651-952A7B21B1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" y="0"/>
              <a:ext cx="15360" cy="15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_x644821632">
              <a:extLst>
                <a:ext uri="{FF2B5EF4-FFF2-40B4-BE49-F238E27FC236}">
                  <a16:creationId xmlns:a16="http://schemas.microsoft.com/office/drawing/2014/main" id="{CAD4B09A-58E2-4E66-BDEB-073E3F3D07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00" y="0"/>
              <a:ext cx="15360" cy="15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_x644823576">
              <a:extLst>
                <a:ext uri="{FF2B5EF4-FFF2-40B4-BE49-F238E27FC236}">
                  <a16:creationId xmlns:a16="http://schemas.microsoft.com/office/drawing/2014/main" id="{B8B9DB33-4295-45C9-AE36-6ADFDB9D68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0" y="3600"/>
              <a:ext cx="15360" cy="15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_x644825952">
              <a:extLst>
                <a:ext uri="{FF2B5EF4-FFF2-40B4-BE49-F238E27FC236}">
                  <a16:creationId xmlns:a16="http://schemas.microsoft.com/office/drawing/2014/main" id="{8302BAC4-B86D-4966-B769-10BF19F5F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3600"/>
              <a:ext cx="15360" cy="15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Rectangle 38">
            <a:extLst>
              <a:ext uri="{FF2B5EF4-FFF2-40B4-BE49-F238E27FC236}">
                <a16:creationId xmlns:a16="http://schemas.microsoft.com/office/drawing/2014/main" id="{1A6B2E1A-3315-4DEF-9003-8DE3E20C9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20362" y="-267933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" name="_x644843016">
            <a:extLst>
              <a:ext uri="{FF2B5EF4-FFF2-40B4-BE49-F238E27FC236}">
                <a16:creationId xmlns:a16="http://schemas.microsoft.com/office/drawing/2014/main" id="{D3E55E60-C5E2-4B4A-B7BF-C1A0380F5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036" y="4358640"/>
            <a:ext cx="1559145" cy="155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2964D3-2920-4FE7-B195-85AD6FD726AB}"/>
              </a:ext>
            </a:extLst>
          </p:cNvPr>
          <p:cNvSpPr txBox="1"/>
          <p:nvPr/>
        </p:nvSpPr>
        <p:spPr>
          <a:xfrm>
            <a:off x="1730713" y="517561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D3B385-9966-4A14-B322-70DD0BD6BD0E}"/>
              </a:ext>
            </a:extLst>
          </p:cNvPr>
          <p:cNvSpPr txBox="1"/>
          <p:nvPr/>
        </p:nvSpPr>
        <p:spPr>
          <a:xfrm>
            <a:off x="4903332" y="536027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Server Program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67186EE-7AAA-4224-A5F4-B8CB685CCDE9}"/>
              </a:ext>
            </a:extLst>
          </p:cNvPr>
          <p:cNvSpPr/>
          <p:nvPr/>
        </p:nvSpPr>
        <p:spPr>
          <a:xfrm>
            <a:off x="1237007" y="2348502"/>
            <a:ext cx="6210273" cy="4021818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8A2D8B5-2A48-4741-8B64-59F6A9D29C53}"/>
              </a:ext>
            </a:extLst>
          </p:cNvPr>
          <p:cNvCxnSpPr/>
          <p:nvPr/>
        </p:nvCxnSpPr>
        <p:spPr>
          <a:xfrm>
            <a:off x="3312160" y="3769360"/>
            <a:ext cx="1188720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255D554-5AA5-46D3-AA64-C5EFD15DE090}"/>
              </a:ext>
            </a:extLst>
          </p:cNvPr>
          <p:cNvCxnSpPr>
            <a:cxnSpLocks/>
          </p:cNvCxnSpPr>
          <p:nvPr/>
        </p:nvCxnSpPr>
        <p:spPr>
          <a:xfrm flipH="1">
            <a:off x="3312160" y="4358640"/>
            <a:ext cx="1188720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A80C87-0CBB-405B-8789-3F874CFA1FC5}"/>
              </a:ext>
            </a:extLst>
          </p:cNvPr>
          <p:cNvCxnSpPr>
            <a:cxnSpLocks/>
          </p:cNvCxnSpPr>
          <p:nvPr/>
        </p:nvCxnSpPr>
        <p:spPr>
          <a:xfrm flipV="1">
            <a:off x="7010944" y="2458721"/>
            <a:ext cx="1828256" cy="824696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8D7DC91-92A0-468F-A41E-0DC8224F92C0}"/>
              </a:ext>
            </a:extLst>
          </p:cNvPr>
          <p:cNvCxnSpPr/>
          <p:nvPr/>
        </p:nvCxnSpPr>
        <p:spPr>
          <a:xfrm>
            <a:off x="7109414" y="4878915"/>
            <a:ext cx="1855023" cy="745909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E11ABEC-2E6F-4D74-8351-607F5E18E5E3}"/>
              </a:ext>
            </a:extLst>
          </p:cNvPr>
          <p:cNvCxnSpPr>
            <a:cxnSpLocks/>
          </p:cNvCxnSpPr>
          <p:nvPr/>
        </p:nvCxnSpPr>
        <p:spPr>
          <a:xfrm flipH="1" flipV="1">
            <a:off x="7169226" y="4522811"/>
            <a:ext cx="1868108" cy="74590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C0682E6-2A4B-476C-B21E-8B1D08A77C63}"/>
              </a:ext>
            </a:extLst>
          </p:cNvPr>
          <p:cNvCxnSpPr>
            <a:cxnSpLocks/>
          </p:cNvCxnSpPr>
          <p:nvPr/>
        </p:nvCxnSpPr>
        <p:spPr>
          <a:xfrm flipH="1">
            <a:off x="7057966" y="2796778"/>
            <a:ext cx="1845612" cy="85938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0F5FFCC-1917-483C-BF3F-6CF5FD3B7F98}"/>
              </a:ext>
            </a:extLst>
          </p:cNvPr>
          <p:cNvSpPr txBox="1"/>
          <p:nvPr/>
        </p:nvSpPr>
        <p:spPr>
          <a:xfrm>
            <a:off x="9321212" y="337671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Student Client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C4160E-C918-490B-B863-E3449BBEF35F}"/>
              </a:ext>
            </a:extLst>
          </p:cNvPr>
          <p:cNvSpPr txBox="1"/>
          <p:nvPr/>
        </p:nvSpPr>
        <p:spPr>
          <a:xfrm>
            <a:off x="9192537" y="602981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Professor Client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772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2B3ECEF-661D-4E19-A0A0-7FEA07AF0EA0}"/>
              </a:ext>
            </a:extLst>
          </p:cNvPr>
          <p:cNvSpPr/>
          <p:nvPr/>
        </p:nvSpPr>
        <p:spPr>
          <a:xfrm>
            <a:off x="0" y="-207848"/>
            <a:ext cx="12192000" cy="7065848"/>
          </a:xfrm>
          <a:prstGeom prst="rect">
            <a:avLst/>
          </a:prstGeom>
          <a:solidFill>
            <a:srgbClr val="1422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831CFE-8938-45A3-8F92-BD421134CE5D}"/>
              </a:ext>
            </a:extLst>
          </p:cNvPr>
          <p:cNvSpPr/>
          <p:nvPr/>
        </p:nvSpPr>
        <p:spPr>
          <a:xfrm>
            <a:off x="802888" y="1313057"/>
            <a:ext cx="11563815" cy="5544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C5B63C-471D-449F-AE4A-9F576E40E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673" y="1794419"/>
            <a:ext cx="10340898" cy="4744926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err="1">
                <a:solidFill>
                  <a:srgbClr val="315136"/>
                </a:solidFill>
              </a:rPr>
              <a:t>PacketGenerator</a:t>
            </a:r>
            <a:endParaRPr lang="en-US" altLang="ko-KR" sz="2800" b="1" dirty="0">
              <a:solidFill>
                <a:srgbClr val="4B7D52"/>
              </a:solidFill>
            </a:endParaRPr>
          </a:p>
          <a:p>
            <a:pPr algn="l"/>
            <a:r>
              <a:rPr lang="en-US" altLang="ko-KR" sz="2000" b="1" dirty="0" err="1">
                <a:solidFill>
                  <a:schemeClr val="accent6">
                    <a:lumMod val="50000"/>
                  </a:schemeClr>
                </a:solidFill>
              </a:rPr>
              <a:t>PacektFormat</a:t>
            </a:r>
            <a:endParaRPr lang="en-US" altLang="ko-KR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ko-KR" altLang="en-US" sz="2000" b="1" dirty="0">
                <a:solidFill>
                  <a:srgbClr val="4B7D52"/>
                </a:solidFill>
              </a:rPr>
              <a:t>패킷 클래스 생성을 위한 </a:t>
            </a:r>
            <a:r>
              <a:rPr lang="en-US" altLang="ko-KR" sz="2000" b="1" dirty="0">
                <a:solidFill>
                  <a:srgbClr val="4B7D52"/>
                </a:solidFill>
              </a:rPr>
              <a:t>string </a:t>
            </a:r>
            <a:r>
              <a:rPr lang="ko-KR" altLang="en-US" sz="2000" b="1" dirty="0">
                <a:solidFill>
                  <a:srgbClr val="4B7D52"/>
                </a:solidFill>
              </a:rPr>
              <a:t>형식을 지정 해 놓은 클래스</a:t>
            </a: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algn="l"/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</a:rPr>
              <a:t>PDL.xml</a:t>
            </a:r>
          </a:p>
          <a:p>
            <a:pPr marL="342900" indent="-342900" algn="l">
              <a:buFontTx/>
              <a:buChar char="-"/>
            </a:pPr>
            <a:r>
              <a:rPr lang="ko-KR" altLang="en-US" sz="2000" b="1" dirty="0">
                <a:solidFill>
                  <a:srgbClr val="4B7D52"/>
                </a:solidFill>
              </a:rPr>
              <a:t>패킷 정의를 위한 </a:t>
            </a:r>
            <a:r>
              <a:rPr lang="en-US" altLang="ko-KR" sz="2000" b="1" dirty="0">
                <a:solidFill>
                  <a:srgbClr val="4B7D52"/>
                </a:solidFill>
              </a:rPr>
              <a:t>xml</a:t>
            </a:r>
            <a:r>
              <a:rPr lang="ko-KR" altLang="en-US" sz="2000" b="1" dirty="0">
                <a:solidFill>
                  <a:srgbClr val="4B7D52"/>
                </a:solidFill>
              </a:rPr>
              <a:t>파일</a:t>
            </a:r>
            <a:endParaRPr lang="en-US" altLang="ko-KR" sz="2000" b="1" dirty="0">
              <a:solidFill>
                <a:srgbClr val="4B7D52"/>
              </a:solidFill>
            </a:endParaRPr>
          </a:p>
          <a:p>
            <a:pPr algn="l"/>
            <a:endParaRPr lang="en-US" altLang="ko-KR" sz="2000" b="1" dirty="0">
              <a:solidFill>
                <a:srgbClr val="4B7D52"/>
              </a:solidFill>
            </a:endParaRPr>
          </a:p>
          <a:p>
            <a:pPr algn="l"/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</a:rPr>
              <a:t>Program</a:t>
            </a:r>
          </a:p>
          <a:p>
            <a:pPr marL="342900" indent="-342900" algn="l">
              <a:buFontTx/>
              <a:buChar char="-"/>
            </a:pPr>
            <a:r>
              <a:rPr lang="en-US" altLang="ko-KR" sz="2000" b="1" dirty="0">
                <a:solidFill>
                  <a:srgbClr val="4B7D52"/>
                </a:solidFill>
              </a:rPr>
              <a:t>Xml</a:t>
            </a:r>
            <a:r>
              <a:rPr lang="ko-KR" altLang="en-US" sz="2000" b="1" dirty="0">
                <a:solidFill>
                  <a:srgbClr val="4B7D52"/>
                </a:solidFill>
              </a:rPr>
              <a:t>파일을 </a:t>
            </a:r>
            <a:r>
              <a:rPr lang="en-US" altLang="ko-KR" sz="2000" b="1" dirty="0">
                <a:solidFill>
                  <a:srgbClr val="4B7D52"/>
                </a:solidFill>
              </a:rPr>
              <a:t>Packet </a:t>
            </a:r>
            <a:r>
              <a:rPr lang="ko-KR" altLang="en-US" sz="2000" b="1" dirty="0">
                <a:solidFill>
                  <a:srgbClr val="4B7D52"/>
                </a:solidFill>
              </a:rPr>
              <a:t>이름과 자료형을 읽어 들여서 </a:t>
            </a:r>
            <a:r>
              <a:rPr lang="en-US" altLang="ko-KR" sz="2000" b="1" dirty="0" err="1">
                <a:solidFill>
                  <a:schemeClr val="accent6">
                    <a:lumMod val="50000"/>
                  </a:schemeClr>
                </a:solidFill>
              </a:rPr>
              <a:t>GenPacket</a:t>
            </a:r>
            <a:r>
              <a:rPr lang="ko-KR" altLang="en-US" sz="2000" b="1" dirty="0">
                <a:solidFill>
                  <a:srgbClr val="4B7D52"/>
                </a:solidFill>
              </a:rPr>
              <a:t>클래스와 </a:t>
            </a:r>
            <a:r>
              <a:rPr lang="en-US" altLang="ko-KR" sz="2000" b="1" dirty="0" err="1">
                <a:solidFill>
                  <a:schemeClr val="accent6">
                    <a:lumMod val="50000"/>
                  </a:schemeClr>
                </a:solidFill>
              </a:rPr>
              <a:t>PacketManager</a:t>
            </a:r>
            <a:r>
              <a:rPr lang="ko-KR" altLang="en-US" sz="2000" b="1" dirty="0">
                <a:solidFill>
                  <a:srgbClr val="4B7D52"/>
                </a:solidFill>
              </a:rPr>
              <a:t>클래스로 변환해주는 프로그램</a:t>
            </a: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b="1" dirty="0">
              <a:solidFill>
                <a:srgbClr val="4B7D52"/>
              </a:solidFill>
            </a:endParaRPr>
          </a:p>
          <a:p>
            <a:pPr algn="l"/>
            <a:endParaRPr lang="en-US" altLang="ko-KR" sz="2800" b="1" dirty="0">
              <a:solidFill>
                <a:srgbClr val="4B7D52"/>
              </a:solidFill>
            </a:endParaRPr>
          </a:p>
          <a:p>
            <a:pPr marL="171450" indent="-171450" algn="l">
              <a:buFontTx/>
              <a:buChar char="-"/>
            </a:pPr>
            <a:endParaRPr lang="en-US" altLang="ko-KR" sz="1100" b="1" dirty="0">
              <a:solidFill>
                <a:srgbClr val="4B7D52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9E6406D-497C-4F0D-B19F-194D95E84310}"/>
              </a:ext>
            </a:extLst>
          </p:cNvPr>
          <p:cNvSpPr txBox="1">
            <a:spLocks/>
          </p:cNvSpPr>
          <p:nvPr/>
        </p:nvSpPr>
        <p:spPr>
          <a:xfrm>
            <a:off x="3105614" y="62881"/>
            <a:ext cx="5980771" cy="1039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>
                <a:solidFill>
                  <a:srgbClr val="4B7D52"/>
                </a:solidFill>
                <a:latin typeface="Arial Black" panose="020B0A04020102020204" pitchFamily="34" charset="0"/>
              </a:rPr>
              <a:t>부록</a:t>
            </a:r>
          </a:p>
        </p:txBody>
      </p:sp>
    </p:spTree>
    <p:extLst>
      <p:ext uri="{BB962C8B-B14F-4D97-AF65-F5344CB8AC3E}">
        <p14:creationId xmlns:p14="http://schemas.microsoft.com/office/powerpoint/2010/main" val="665379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2B3ECEF-661D-4E19-A0A0-7FEA07AF0EA0}"/>
              </a:ext>
            </a:extLst>
          </p:cNvPr>
          <p:cNvSpPr/>
          <p:nvPr/>
        </p:nvSpPr>
        <p:spPr>
          <a:xfrm>
            <a:off x="0" y="-207848"/>
            <a:ext cx="12192000" cy="7065848"/>
          </a:xfrm>
          <a:prstGeom prst="rect">
            <a:avLst/>
          </a:prstGeom>
          <a:solidFill>
            <a:srgbClr val="1422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831CFE-8938-45A3-8F92-BD421134CE5D}"/>
              </a:ext>
            </a:extLst>
          </p:cNvPr>
          <p:cNvSpPr/>
          <p:nvPr/>
        </p:nvSpPr>
        <p:spPr>
          <a:xfrm>
            <a:off x="802888" y="1313057"/>
            <a:ext cx="11563815" cy="5544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C5B63C-471D-449F-AE4A-9F576E40E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673" y="1794419"/>
            <a:ext cx="10340898" cy="4744926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err="1">
                <a:solidFill>
                  <a:srgbClr val="315136"/>
                </a:solidFill>
              </a:rPr>
              <a:t>RecvBuffer</a:t>
            </a:r>
            <a:endParaRPr lang="en-US" altLang="ko-KR" sz="2800" b="1" dirty="0">
              <a:solidFill>
                <a:srgbClr val="4B7D52"/>
              </a:solidFill>
            </a:endParaRPr>
          </a:p>
          <a:p>
            <a:pPr algn="l"/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</a:rPr>
              <a:t>TCP/IP </a:t>
            </a:r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</a:rPr>
              <a:t>특성상 한번에 전체 바이트 크기 만큼 데이터가 오지 않았을 때 </a:t>
            </a:r>
            <a:endParaRPr lang="en-US" altLang="ko-KR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</a:rPr>
              <a:t>데이터가 다 오기까지 기다렸다 처리하기 위한 클래스</a:t>
            </a:r>
            <a:endParaRPr lang="en-US" altLang="ko-KR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ko-KR" altLang="en-US" sz="1400" b="1" dirty="0">
                <a:solidFill>
                  <a:srgbClr val="4B7D52"/>
                </a:solidFill>
              </a:rPr>
              <a:t>초기상태 </a:t>
            </a:r>
            <a:r>
              <a:rPr lang="en-US" altLang="ko-KR" sz="1400" b="1" dirty="0">
                <a:solidFill>
                  <a:srgbClr val="4B7D52"/>
                </a:solidFill>
              </a:rPr>
              <a:t>(</a:t>
            </a:r>
            <a:r>
              <a:rPr lang="en-US" altLang="ko-KR" sz="1400" b="1" dirty="0" err="1">
                <a:solidFill>
                  <a:srgbClr val="4B7D52"/>
                </a:solidFill>
              </a:rPr>
              <a:t>readPos</a:t>
            </a:r>
            <a:r>
              <a:rPr lang="en-US" altLang="ko-KR" sz="1400" b="1" dirty="0">
                <a:solidFill>
                  <a:srgbClr val="4B7D52"/>
                </a:solidFill>
              </a:rPr>
              <a:t>, </a:t>
            </a:r>
            <a:r>
              <a:rPr lang="en-US" altLang="ko-KR" sz="1400" b="1" dirty="0" err="1">
                <a:solidFill>
                  <a:srgbClr val="4B7D52"/>
                </a:solidFill>
              </a:rPr>
              <a:t>writePos</a:t>
            </a:r>
            <a:r>
              <a:rPr lang="en-US" altLang="ko-KR" sz="1400" b="1" dirty="0">
                <a:solidFill>
                  <a:srgbClr val="4B7D52"/>
                </a:solidFill>
              </a:rPr>
              <a:t> </a:t>
            </a:r>
            <a:r>
              <a:rPr lang="ko-KR" altLang="en-US" sz="1400" b="1" dirty="0">
                <a:solidFill>
                  <a:srgbClr val="4B7D52"/>
                </a:solidFill>
              </a:rPr>
              <a:t>모두 </a:t>
            </a:r>
            <a:r>
              <a:rPr lang="en-US" altLang="ko-KR" sz="1400" b="1" dirty="0">
                <a:solidFill>
                  <a:srgbClr val="4B7D52"/>
                </a:solidFill>
              </a:rPr>
              <a:t>1)</a:t>
            </a:r>
          </a:p>
          <a:p>
            <a:pPr marL="342900" indent="-342900" algn="l">
              <a:buAutoNum type="arabicPeriod"/>
            </a:pPr>
            <a:endParaRPr lang="en-US" altLang="ko-KR" sz="1400" b="1" dirty="0">
              <a:solidFill>
                <a:srgbClr val="4B7D52"/>
              </a:solidFill>
            </a:endParaRP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en-US" altLang="ko-KR" sz="1400" b="1" dirty="0">
                <a:solidFill>
                  <a:srgbClr val="4B7D52"/>
                </a:solidFill>
              </a:rPr>
              <a:t>3</a:t>
            </a:r>
            <a:r>
              <a:rPr lang="ko-KR" altLang="en-US" sz="1400" b="1" dirty="0">
                <a:solidFill>
                  <a:srgbClr val="4B7D52"/>
                </a:solidFill>
              </a:rPr>
              <a:t>만큼 데이터 들어옴 </a:t>
            </a:r>
            <a:r>
              <a:rPr lang="en-US" altLang="ko-KR" sz="1400" b="1" dirty="0" err="1">
                <a:solidFill>
                  <a:srgbClr val="4B7D52"/>
                </a:solidFill>
              </a:rPr>
              <a:t>writePos</a:t>
            </a:r>
            <a:r>
              <a:rPr lang="ko-KR" altLang="en-US" sz="1400" b="1" dirty="0">
                <a:solidFill>
                  <a:srgbClr val="4B7D52"/>
                </a:solidFill>
              </a:rPr>
              <a:t>를 </a:t>
            </a:r>
            <a:r>
              <a:rPr lang="en-US" altLang="ko-KR" sz="1400" b="1" dirty="0">
                <a:solidFill>
                  <a:srgbClr val="4B7D52"/>
                </a:solidFill>
              </a:rPr>
              <a:t>3</a:t>
            </a:r>
            <a:r>
              <a:rPr lang="ko-KR" altLang="en-US" sz="1400" b="1" dirty="0">
                <a:solidFill>
                  <a:srgbClr val="4B7D52"/>
                </a:solidFill>
              </a:rPr>
              <a:t>만큼 뒤로 미룬다</a:t>
            </a:r>
            <a:r>
              <a:rPr lang="en-US" altLang="ko-KR" sz="1400" b="1" dirty="0">
                <a:solidFill>
                  <a:srgbClr val="4B7D52"/>
                </a:solidFill>
              </a:rPr>
              <a:t>. </a:t>
            </a: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endParaRPr lang="en-US" altLang="ko-KR" sz="1400" b="1" dirty="0">
              <a:solidFill>
                <a:srgbClr val="4B7D52"/>
              </a:solidFill>
            </a:endParaRPr>
          </a:p>
          <a:p>
            <a:pPr algn="l"/>
            <a:r>
              <a:rPr lang="en-US" altLang="ko-KR" sz="1400" b="1" dirty="0">
                <a:solidFill>
                  <a:srgbClr val="4B7D52"/>
                </a:solidFill>
              </a:rPr>
              <a:t>2-1. 3</a:t>
            </a:r>
            <a:r>
              <a:rPr lang="ko-KR" altLang="en-US" sz="1400" b="1" dirty="0">
                <a:solidFill>
                  <a:srgbClr val="4B7D52"/>
                </a:solidFill>
              </a:rPr>
              <a:t>만큼 들어온 데이터가 데이터의 전체크기이면 데이터 처리</a:t>
            </a:r>
            <a:endParaRPr lang="en-US" altLang="ko-KR" sz="1400" b="1" dirty="0">
              <a:solidFill>
                <a:srgbClr val="4B7D52"/>
              </a:solidFill>
            </a:endParaRPr>
          </a:p>
          <a:p>
            <a:pPr algn="l"/>
            <a:endParaRPr lang="en-US" altLang="ko-KR" sz="1400" b="1" dirty="0">
              <a:solidFill>
                <a:srgbClr val="4B7D52"/>
              </a:solidFill>
            </a:endParaRPr>
          </a:p>
          <a:p>
            <a:pPr algn="l"/>
            <a:r>
              <a:rPr lang="en-US" altLang="ko-KR" sz="1400" b="1" dirty="0">
                <a:solidFill>
                  <a:srgbClr val="4B7D52"/>
                </a:solidFill>
              </a:rPr>
              <a:t>2-2. 3</a:t>
            </a:r>
            <a:r>
              <a:rPr lang="ko-KR" altLang="en-US" sz="1400" b="1" dirty="0">
                <a:solidFill>
                  <a:srgbClr val="4B7D52"/>
                </a:solidFill>
              </a:rPr>
              <a:t>만큼 들어온 데이터가 데이터의 전체크기가 아니라면 현재 상태 유지 후 계속 받기</a:t>
            </a:r>
            <a:endParaRPr lang="en-US" altLang="ko-KR" sz="1400" b="1" dirty="0">
              <a:solidFill>
                <a:srgbClr val="4B7D52"/>
              </a:solidFill>
            </a:endParaRPr>
          </a:p>
          <a:p>
            <a:pPr marL="342900" indent="-342900" algn="l">
              <a:buAutoNum type="arabicPeriod" startAt="3"/>
            </a:pPr>
            <a:r>
              <a:rPr lang="ko-KR" altLang="en-US" sz="1400" b="1" dirty="0">
                <a:solidFill>
                  <a:srgbClr val="4B7D52"/>
                </a:solidFill>
              </a:rPr>
              <a:t>새로 </a:t>
            </a:r>
            <a:r>
              <a:rPr lang="en-US" altLang="ko-KR" sz="1400" b="1" dirty="0">
                <a:solidFill>
                  <a:srgbClr val="4B7D52"/>
                </a:solidFill>
              </a:rPr>
              <a:t>Receive</a:t>
            </a:r>
            <a:r>
              <a:rPr lang="ko-KR" altLang="en-US" sz="1400" b="1" dirty="0">
                <a:solidFill>
                  <a:srgbClr val="4B7D52"/>
                </a:solidFill>
              </a:rPr>
              <a:t>가 들어오면 버퍼 </a:t>
            </a:r>
            <a:r>
              <a:rPr lang="en-US" altLang="ko-KR" sz="1400" b="1" dirty="0">
                <a:solidFill>
                  <a:srgbClr val="4B7D52"/>
                </a:solidFill>
              </a:rPr>
              <a:t>Clear</a:t>
            </a:r>
            <a:r>
              <a:rPr lang="ko-KR" altLang="en-US" sz="1400" b="1" dirty="0">
                <a:solidFill>
                  <a:srgbClr val="4B7D52"/>
                </a:solidFill>
              </a:rPr>
              <a:t>를 한다</a:t>
            </a:r>
            <a:r>
              <a:rPr lang="en-US" altLang="ko-KR" sz="1400" b="1" dirty="0">
                <a:solidFill>
                  <a:srgbClr val="4B7D52"/>
                </a:solidFill>
              </a:rPr>
              <a:t>.</a:t>
            </a:r>
          </a:p>
          <a:p>
            <a:pPr algn="l"/>
            <a:r>
              <a:rPr lang="en-US" altLang="ko-KR" sz="1400" b="1" dirty="0">
                <a:solidFill>
                  <a:srgbClr val="4B7D52"/>
                </a:solidFill>
              </a:rPr>
              <a:t>3-1. </a:t>
            </a:r>
            <a:r>
              <a:rPr lang="en-US" altLang="ko-KR" sz="1400" b="1" dirty="0" err="1">
                <a:solidFill>
                  <a:srgbClr val="4B7D52"/>
                </a:solidFill>
              </a:rPr>
              <a:t>readPos</a:t>
            </a:r>
            <a:r>
              <a:rPr lang="ko-KR" altLang="en-US" sz="1400" b="1" dirty="0">
                <a:solidFill>
                  <a:srgbClr val="4B7D52"/>
                </a:solidFill>
              </a:rPr>
              <a:t>와 </a:t>
            </a:r>
            <a:r>
              <a:rPr lang="en-US" altLang="ko-KR" sz="1400" b="1" dirty="0" err="1">
                <a:solidFill>
                  <a:srgbClr val="4B7D52"/>
                </a:solidFill>
              </a:rPr>
              <a:t>writePos</a:t>
            </a:r>
            <a:r>
              <a:rPr lang="ko-KR" altLang="en-US" sz="1400" b="1" dirty="0">
                <a:solidFill>
                  <a:srgbClr val="4B7D52"/>
                </a:solidFill>
              </a:rPr>
              <a:t>가 같으면 둘 다 </a:t>
            </a:r>
            <a:r>
              <a:rPr lang="en-US" altLang="ko-KR" sz="1400" b="1" dirty="0">
                <a:solidFill>
                  <a:srgbClr val="4B7D52"/>
                </a:solidFill>
              </a:rPr>
              <a:t>0</a:t>
            </a:r>
            <a:r>
              <a:rPr lang="ko-KR" altLang="en-US" sz="1400" b="1" dirty="0">
                <a:solidFill>
                  <a:srgbClr val="4B7D52"/>
                </a:solidFill>
              </a:rPr>
              <a:t>으로 리셋</a:t>
            </a:r>
            <a:endParaRPr lang="en-US" altLang="ko-KR" sz="1400" b="1" dirty="0">
              <a:solidFill>
                <a:srgbClr val="4B7D52"/>
              </a:solidFill>
            </a:endParaRPr>
          </a:p>
          <a:p>
            <a:pPr algn="l"/>
            <a:r>
              <a:rPr lang="en-US" altLang="ko-KR" sz="1400" b="1" dirty="0">
                <a:solidFill>
                  <a:srgbClr val="4B7D52"/>
                </a:solidFill>
              </a:rPr>
              <a:t>3-2. </a:t>
            </a:r>
            <a:r>
              <a:rPr lang="en-US" altLang="ko-KR" sz="1400" b="1" dirty="0" err="1">
                <a:solidFill>
                  <a:srgbClr val="4B7D52"/>
                </a:solidFill>
              </a:rPr>
              <a:t>readPos</a:t>
            </a:r>
            <a:r>
              <a:rPr lang="ko-KR" altLang="en-US" sz="1400" b="1" dirty="0">
                <a:solidFill>
                  <a:srgbClr val="4B7D52"/>
                </a:solidFill>
              </a:rPr>
              <a:t>와 </a:t>
            </a:r>
            <a:r>
              <a:rPr lang="en-US" altLang="ko-KR" sz="1400" b="1" dirty="0" err="1">
                <a:solidFill>
                  <a:srgbClr val="4B7D52"/>
                </a:solidFill>
              </a:rPr>
              <a:t>writePos</a:t>
            </a:r>
            <a:r>
              <a:rPr lang="ko-KR" altLang="en-US" sz="1400" b="1" dirty="0">
                <a:solidFill>
                  <a:srgbClr val="4B7D52"/>
                </a:solidFill>
              </a:rPr>
              <a:t>가 같지 않으면 데이터 버퍼크기만큼 </a:t>
            </a:r>
            <a:r>
              <a:rPr lang="en-US" altLang="ko-KR" sz="1400" b="1" dirty="0">
                <a:solidFill>
                  <a:srgbClr val="4B7D52"/>
                </a:solidFill>
              </a:rPr>
              <a:t>0</a:t>
            </a:r>
            <a:r>
              <a:rPr lang="ko-KR" altLang="en-US" sz="1400" b="1" dirty="0">
                <a:solidFill>
                  <a:srgbClr val="4B7D52"/>
                </a:solidFill>
              </a:rPr>
              <a:t>부터 데이터 사이즈 크기만큼 복사하고 </a:t>
            </a:r>
            <a:endParaRPr lang="en-US" altLang="ko-KR" sz="1400" b="1" dirty="0">
              <a:solidFill>
                <a:srgbClr val="4B7D52"/>
              </a:solidFill>
            </a:endParaRPr>
          </a:p>
          <a:p>
            <a:pPr algn="l"/>
            <a:r>
              <a:rPr lang="en-US" altLang="ko-KR" sz="1400" b="1" dirty="0">
                <a:solidFill>
                  <a:srgbClr val="4B7D52"/>
                </a:solidFill>
              </a:rPr>
              <a:t>   </a:t>
            </a:r>
            <a:r>
              <a:rPr lang="en-US" altLang="ko-KR" sz="1400" b="1" dirty="0" err="1">
                <a:solidFill>
                  <a:srgbClr val="4B7D52"/>
                </a:solidFill>
              </a:rPr>
              <a:t>readPos</a:t>
            </a:r>
            <a:r>
              <a:rPr lang="ko-KR" altLang="en-US" sz="1400" b="1" dirty="0">
                <a:solidFill>
                  <a:srgbClr val="4B7D52"/>
                </a:solidFill>
              </a:rPr>
              <a:t>를 </a:t>
            </a:r>
            <a:r>
              <a:rPr lang="en-US" altLang="ko-KR" sz="1400" b="1" dirty="0">
                <a:solidFill>
                  <a:srgbClr val="4B7D52"/>
                </a:solidFill>
              </a:rPr>
              <a:t>0</a:t>
            </a:r>
            <a:r>
              <a:rPr lang="ko-KR" altLang="en-US" sz="1400" b="1" dirty="0">
                <a:solidFill>
                  <a:srgbClr val="4B7D52"/>
                </a:solidFill>
              </a:rPr>
              <a:t>으로 </a:t>
            </a:r>
            <a:r>
              <a:rPr lang="en-US" altLang="ko-KR" sz="1400" b="1" dirty="0" err="1">
                <a:solidFill>
                  <a:srgbClr val="4B7D52"/>
                </a:solidFill>
              </a:rPr>
              <a:t>writePos</a:t>
            </a:r>
            <a:r>
              <a:rPr lang="ko-KR" altLang="en-US" sz="1400" b="1" dirty="0">
                <a:solidFill>
                  <a:srgbClr val="4B7D52"/>
                </a:solidFill>
              </a:rPr>
              <a:t>를 데이터 사이즈크기 만큼으로 저장한다</a:t>
            </a:r>
            <a:r>
              <a:rPr lang="en-US" altLang="ko-KR" sz="1400" b="1" dirty="0">
                <a:solidFill>
                  <a:srgbClr val="4B7D52"/>
                </a:solidFill>
              </a:rPr>
              <a:t>.</a:t>
            </a:r>
          </a:p>
          <a:p>
            <a:pPr marL="285750" indent="-285750" algn="l">
              <a:buFontTx/>
              <a:buChar char="-"/>
            </a:pPr>
            <a:endParaRPr lang="en-US" altLang="ko-KR" sz="1400" b="1" dirty="0">
              <a:solidFill>
                <a:srgbClr val="4B7D52"/>
              </a:solidFill>
            </a:endParaRPr>
          </a:p>
          <a:p>
            <a:pPr marL="457200" indent="-457200" algn="l">
              <a:buAutoNum type="arabicPeriod" startAt="3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sz="2000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b="1" dirty="0">
              <a:solidFill>
                <a:srgbClr val="4B7D52"/>
              </a:solidFill>
            </a:endParaRPr>
          </a:p>
          <a:p>
            <a:pPr algn="l"/>
            <a:endParaRPr lang="en-US" altLang="ko-KR" sz="2800" b="1" dirty="0">
              <a:solidFill>
                <a:srgbClr val="4B7D52"/>
              </a:solidFill>
            </a:endParaRPr>
          </a:p>
          <a:p>
            <a:pPr marL="171450" indent="-171450" algn="l">
              <a:buFontTx/>
              <a:buChar char="-"/>
            </a:pPr>
            <a:endParaRPr lang="en-US" altLang="ko-KR" sz="1100" b="1" dirty="0">
              <a:solidFill>
                <a:srgbClr val="4B7D52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9E6406D-497C-4F0D-B19F-194D95E84310}"/>
              </a:ext>
            </a:extLst>
          </p:cNvPr>
          <p:cNvSpPr txBox="1">
            <a:spLocks/>
          </p:cNvSpPr>
          <p:nvPr/>
        </p:nvSpPr>
        <p:spPr>
          <a:xfrm>
            <a:off x="3105614" y="62881"/>
            <a:ext cx="5980771" cy="1039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>
                <a:solidFill>
                  <a:srgbClr val="4B7D52"/>
                </a:solidFill>
                <a:latin typeface="Arial Black" panose="020B0A04020102020204" pitchFamily="34" charset="0"/>
              </a:rPr>
              <a:t>부록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8F10BBD1-26EA-4869-A4F1-E4AD40370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936131"/>
              </p:ext>
            </p:extLst>
          </p:nvPr>
        </p:nvGraphicFramePr>
        <p:xfrm>
          <a:off x="1718235" y="3328040"/>
          <a:ext cx="2190378" cy="30928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65063">
                  <a:extLst>
                    <a:ext uri="{9D8B030D-6E8A-4147-A177-3AD203B41FA5}">
                      <a16:colId xmlns:a16="http://schemas.microsoft.com/office/drawing/2014/main" val="1070099480"/>
                    </a:ext>
                  </a:extLst>
                </a:gridCol>
                <a:gridCol w="365063">
                  <a:extLst>
                    <a:ext uri="{9D8B030D-6E8A-4147-A177-3AD203B41FA5}">
                      <a16:colId xmlns:a16="http://schemas.microsoft.com/office/drawing/2014/main" val="30747052"/>
                    </a:ext>
                  </a:extLst>
                </a:gridCol>
                <a:gridCol w="365063">
                  <a:extLst>
                    <a:ext uri="{9D8B030D-6E8A-4147-A177-3AD203B41FA5}">
                      <a16:colId xmlns:a16="http://schemas.microsoft.com/office/drawing/2014/main" val="84119264"/>
                    </a:ext>
                  </a:extLst>
                </a:gridCol>
                <a:gridCol w="365063">
                  <a:extLst>
                    <a:ext uri="{9D8B030D-6E8A-4147-A177-3AD203B41FA5}">
                      <a16:colId xmlns:a16="http://schemas.microsoft.com/office/drawing/2014/main" val="3309348249"/>
                    </a:ext>
                  </a:extLst>
                </a:gridCol>
                <a:gridCol w="365063">
                  <a:extLst>
                    <a:ext uri="{9D8B030D-6E8A-4147-A177-3AD203B41FA5}">
                      <a16:colId xmlns:a16="http://schemas.microsoft.com/office/drawing/2014/main" val="1159885506"/>
                    </a:ext>
                  </a:extLst>
                </a:gridCol>
                <a:gridCol w="365063">
                  <a:extLst>
                    <a:ext uri="{9D8B030D-6E8A-4147-A177-3AD203B41FA5}">
                      <a16:colId xmlns:a16="http://schemas.microsoft.com/office/drawing/2014/main" val="1743823017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rw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05499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C3EC857A-D43D-4191-A16A-949245CCF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615488"/>
              </p:ext>
            </p:extLst>
          </p:nvPr>
        </p:nvGraphicFramePr>
        <p:xfrm>
          <a:off x="1718235" y="3964043"/>
          <a:ext cx="2190378" cy="30928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65063">
                  <a:extLst>
                    <a:ext uri="{9D8B030D-6E8A-4147-A177-3AD203B41FA5}">
                      <a16:colId xmlns:a16="http://schemas.microsoft.com/office/drawing/2014/main" val="1070099480"/>
                    </a:ext>
                  </a:extLst>
                </a:gridCol>
                <a:gridCol w="365063">
                  <a:extLst>
                    <a:ext uri="{9D8B030D-6E8A-4147-A177-3AD203B41FA5}">
                      <a16:colId xmlns:a16="http://schemas.microsoft.com/office/drawing/2014/main" val="30747052"/>
                    </a:ext>
                  </a:extLst>
                </a:gridCol>
                <a:gridCol w="365063">
                  <a:extLst>
                    <a:ext uri="{9D8B030D-6E8A-4147-A177-3AD203B41FA5}">
                      <a16:colId xmlns:a16="http://schemas.microsoft.com/office/drawing/2014/main" val="84119264"/>
                    </a:ext>
                  </a:extLst>
                </a:gridCol>
                <a:gridCol w="365063">
                  <a:extLst>
                    <a:ext uri="{9D8B030D-6E8A-4147-A177-3AD203B41FA5}">
                      <a16:colId xmlns:a16="http://schemas.microsoft.com/office/drawing/2014/main" val="3309348249"/>
                    </a:ext>
                  </a:extLst>
                </a:gridCol>
                <a:gridCol w="365063">
                  <a:extLst>
                    <a:ext uri="{9D8B030D-6E8A-4147-A177-3AD203B41FA5}">
                      <a16:colId xmlns:a16="http://schemas.microsoft.com/office/drawing/2014/main" val="1159885506"/>
                    </a:ext>
                  </a:extLst>
                </a:gridCol>
                <a:gridCol w="365063">
                  <a:extLst>
                    <a:ext uri="{9D8B030D-6E8A-4147-A177-3AD203B41FA5}">
                      <a16:colId xmlns:a16="http://schemas.microsoft.com/office/drawing/2014/main" val="1743823017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w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05499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92B30CE5-1F37-4555-8EB9-081B6DA3B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606227"/>
              </p:ext>
            </p:extLst>
          </p:nvPr>
        </p:nvGraphicFramePr>
        <p:xfrm>
          <a:off x="1718235" y="4615691"/>
          <a:ext cx="2190378" cy="30928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65063">
                  <a:extLst>
                    <a:ext uri="{9D8B030D-6E8A-4147-A177-3AD203B41FA5}">
                      <a16:colId xmlns:a16="http://schemas.microsoft.com/office/drawing/2014/main" val="1070099480"/>
                    </a:ext>
                  </a:extLst>
                </a:gridCol>
                <a:gridCol w="365063">
                  <a:extLst>
                    <a:ext uri="{9D8B030D-6E8A-4147-A177-3AD203B41FA5}">
                      <a16:colId xmlns:a16="http://schemas.microsoft.com/office/drawing/2014/main" val="30747052"/>
                    </a:ext>
                  </a:extLst>
                </a:gridCol>
                <a:gridCol w="365063">
                  <a:extLst>
                    <a:ext uri="{9D8B030D-6E8A-4147-A177-3AD203B41FA5}">
                      <a16:colId xmlns:a16="http://schemas.microsoft.com/office/drawing/2014/main" val="84119264"/>
                    </a:ext>
                  </a:extLst>
                </a:gridCol>
                <a:gridCol w="365063">
                  <a:extLst>
                    <a:ext uri="{9D8B030D-6E8A-4147-A177-3AD203B41FA5}">
                      <a16:colId xmlns:a16="http://schemas.microsoft.com/office/drawing/2014/main" val="3309348249"/>
                    </a:ext>
                  </a:extLst>
                </a:gridCol>
                <a:gridCol w="365063">
                  <a:extLst>
                    <a:ext uri="{9D8B030D-6E8A-4147-A177-3AD203B41FA5}">
                      <a16:colId xmlns:a16="http://schemas.microsoft.com/office/drawing/2014/main" val="1159885506"/>
                    </a:ext>
                  </a:extLst>
                </a:gridCol>
                <a:gridCol w="365063">
                  <a:extLst>
                    <a:ext uri="{9D8B030D-6E8A-4147-A177-3AD203B41FA5}">
                      <a16:colId xmlns:a16="http://schemas.microsoft.com/office/drawing/2014/main" val="1743823017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rw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0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95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2B3ECEF-661D-4E19-A0A0-7FEA07AF0EA0}"/>
              </a:ext>
            </a:extLst>
          </p:cNvPr>
          <p:cNvSpPr/>
          <p:nvPr/>
        </p:nvSpPr>
        <p:spPr>
          <a:xfrm>
            <a:off x="0" y="-207848"/>
            <a:ext cx="12192000" cy="7065848"/>
          </a:xfrm>
          <a:prstGeom prst="rect">
            <a:avLst/>
          </a:prstGeom>
          <a:solidFill>
            <a:srgbClr val="1422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08409A-6DBB-48EC-8800-B1634FA63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5614" y="170054"/>
            <a:ext cx="5980771" cy="1039542"/>
          </a:xfrm>
        </p:spPr>
        <p:txBody>
          <a:bodyPr>
            <a:normAutofit fontScale="90000"/>
          </a:bodyPr>
          <a:lstStyle/>
          <a:p>
            <a:r>
              <a:rPr lang="ko-KR" altLang="en-US" sz="8000" b="1" dirty="0">
                <a:solidFill>
                  <a:srgbClr val="4B7D52"/>
                </a:solidFill>
                <a:latin typeface="Arial Black" panose="020B0A04020102020204" pitchFamily="34" charset="0"/>
              </a:rPr>
              <a:t>목록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831CFE-8938-45A3-8F92-BD421134CE5D}"/>
              </a:ext>
            </a:extLst>
          </p:cNvPr>
          <p:cNvSpPr/>
          <p:nvPr/>
        </p:nvSpPr>
        <p:spPr>
          <a:xfrm>
            <a:off x="1075625" y="1187604"/>
            <a:ext cx="10131351" cy="47727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50DC16A4-831F-4A0A-B78B-70F9E2C012D1}"/>
              </a:ext>
            </a:extLst>
          </p:cNvPr>
          <p:cNvSpPr txBox="1">
            <a:spLocks/>
          </p:cNvSpPr>
          <p:nvPr/>
        </p:nvSpPr>
        <p:spPr>
          <a:xfrm>
            <a:off x="9902283" y="5868331"/>
            <a:ext cx="2200506" cy="407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4B7D52"/>
                </a:solidFill>
              </a:rPr>
              <a:t>Server Program</a:t>
            </a:r>
            <a:endParaRPr lang="ko-KR" altLang="en-US" dirty="0">
              <a:solidFill>
                <a:srgbClr val="4B7D5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C5B63C-471D-449F-AE4A-9F576E40E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8623" y="1563802"/>
            <a:ext cx="4767378" cy="3914080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rgbClr val="4B7D52"/>
                </a:solidFill>
                <a:latin typeface="+mj-lt"/>
                <a:hlinkClick r:id="rId2" action="ppaction://hlinksldjump"/>
              </a:rPr>
              <a:t>개요</a:t>
            </a:r>
            <a:endParaRPr lang="en-US" altLang="ko-KR" sz="2000" b="1" dirty="0">
              <a:solidFill>
                <a:srgbClr val="4B7D52"/>
              </a:solidFill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4B7D52"/>
                </a:solidFill>
                <a:latin typeface="+mj-lt"/>
              </a:rPr>
              <a:t>  - </a:t>
            </a:r>
            <a:r>
              <a:rPr lang="ko-KR" altLang="en-US" sz="2000" b="1" dirty="0">
                <a:solidFill>
                  <a:srgbClr val="4B7D52"/>
                </a:solidFill>
                <a:latin typeface="+mj-lt"/>
              </a:rPr>
              <a:t>프로젝트명</a:t>
            </a:r>
            <a:endParaRPr lang="en-US" altLang="ko-KR" sz="2000" b="1" dirty="0">
              <a:solidFill>
                <a:srgbClr val="4B7D52"/>
              </a:solidFill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b="1" dirty="0">
                <a:solidFill>
                  <a:srgbClr val="4B7D52"/>
                </a:solidFill>
                <a:latin typeface="+mj-lt"/>
              </a:rPr>
              <a:t>  </a:t>
            </a:r>
            <a:r>
              <a:rPr lang="en-US" altLang="ko-KR" sz="2000" b="1" dirty="0">
                <a:solidFill>
                  <a:srgbClr val="4B7D52"/>
                </a:solidFill>
                <a:latin typeface="+mj-lt"/>
              </a:rPr>
              <a:t>- </a:t>
            </a:r>
            <a:r>
              <a:rPr lang="ko-KR" altLang="en-US" sz="2000" b="1" dirty="0">
                <a:solidFill>
                  <a:srgbClr val="4B7D52"/>
                </a:solidFill>
                <a:latin typeface="+mj-lt"/>
              </a:rPr>
              <a:t>기간</a:t>
            </a:r>
            <a:endParaRPr lang="en-US" altLang="ko-KR" sz="2000" b="1" dirty="0">
              <a:solidFill>
                <a:srgbClr val="4B7D52"/>
              </a:solidFill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4B7D52"/>
                </a:solidFill>
                <a:latin typeface="+mj-lt"/>
              </a:rPr>
              <a:t>  -  </a:t>
            </a:r>
            <a:r>
              <a:rPr lang="ko-KR" altLang="en-US" sz="2000" b="1" dirty="0">
                <a:solidFill>
                  <a:srgbClr val="4B7D52"/>
                </a:solidFill>
                <a:latin typeface="+mj-lt"/>
              </a:rPr>
              <a:t>목적</a:t>
            </a:r>
            <a:endParaRPr lang="en-US" altLang="ko-KR" sz="2000" b="1" dirty="0">
              <a:solidFill>
                <a:srgbClr val="4B7D52"/>
              </a:solidFill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4B7D52"/>
                </a:solidFill>
                <a:latin typeface="+mj-lt"/>
              </a:rPr>
              <a:t>  -  </a:t>
            </a:r>
            <a:r>
              <a:rPr lang="ko-KR" altLang="en-US" sz="2000" b="1" dirty="0">
                <a:solidFill>
                  <a:srgbClr val="4B7D52"/>
                </a:solidFill>
                <a:latin typeface="+mj-lt"/>
              </a:rPr>
              <a:t>기대효과</a:t>
            </a:r>
            <a:endParaRPr lang="en-US" altLang="ko-KR" sz="2000" b="1" dirty="0">
              <a:solidFill>
                <a:srgbClr val="4B7D52"/>
              </a:solidFill>
              <a:latin typeface="+mj-lt"/>
            </a:endParaRPr>
          </a:p>
          <a:p>
            <a:pPr marL="457200" indent="-457200" algn="l">
              <a:lnSpc>
                <a:spcPct val="150000"/>
              </a:lnSpc>
              <a:buAutoNum type="arabicPeriod" startAt="2"/>
            </a:pPr>
            <a:r>
              <a:rPr lang="ko-KR" altLang="en-US" sz="2000" b="1" dirty="0">
                <a:solidFill>
                  <a:srgbClr val="4B7D52"/>
                </a:solidFill>
                <a:latin typeface="+mj-lt"/>
                <a:hlinkClick r:id="rId3" action="ppaction://hlinksldjump"/>
              </a:rPr>
              <a:t>프로젝트 범위</a:t>
            </a:r>
            <a:endParaRPr lang="en-US" altLang="ko-KR" sz="2000" b="1" dirty="0">
              <a:solidFill>
                <a:srgbClr val="4B7D52"/>
              </a:solidFill>
              <a:latin typeface="+mj-lt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AutoNum type="arabicPeriod" startAt="2"/>
            </a:pPr>
            <a:r>
              <a:rPr lang="ko-KR" altLang="en-US" sz="2000" b="1" dirty="0">
                <a:solidFill>
                  <a:srgbClr val="4B7D52"/>
                </a:solidFill>
                <a:latin typeface="+mj-lt"/>
                <a:hlinkClick r:id="rId4" action="ppaction://hlinksldjump"/>
              </a:rPr>
              <a:t>시스템 구축 환경</a:t>
            </a:r>
            <a:endParaRPr lang="en-US" altLang="ko-KR" sz="2000" b="1" dirty="0">
              <a:solidFill>
                <a:srgbClr val="4B7D52"/>
              </a:solidFill>
              <a:latin typeface="+mj-lt"/>
            </a:endParaRPr>
          </a:p>
          <a:p>
            <a:pPr marL="457200" indent="-457200" algn="l">
              <a:lnSpc>
                <a:spcPct val="150000"/>
              </a:lnSpc>
              <a:buAutoNum type="arabicPeriod" startAt="4"/>
            </a:pPr>
            <a:r>
              <a:rPr lang="ko-KR" altLang="en-US" sz="2000" b="1" dirty="0">
                <a:solidFill>
                  <a:srgbClr val="4B7D52"/>
                </a:solidFill>
                <a:latin typeface="+mj-lt"/>
                <a:hlinkClick r:id="rId5" action="ppaction://hlinksldjump"/>
              </a:rPr>
              <a:t>프로그램 개발</a:t>
            </a:r>
            <a:endParaRPr lang="en-US" altLang="ko-KR" sz="2000" b="1" dirty="0">
              <a:solidFill>
                <a:srgbClr val="4B7D52"/>
              </a:solidFill>
              <a:latin typeface="+mj-lt"/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54173448-82B1-4441-8DDB-224945140E7D}"/>
              </a:ext>
            </a:extLst>
          </p:cNvPr>
          <p:cNvSpPr/>
          <p:nvPr/>
        </p:nvSpPr>
        <p:spPr>
          <a:xfrm rot="5400000">
            <a:off x="10665678" y="61176"/>
            <a:ext cx="1795346" cy="1257298"/>
          </a:xfrm>
          <a:prstGeom prst="diagStripe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452E1A1D-6E13-4065-B216-F58EADCA630B}"/>
              </a:ext>
            </a:extLst>
          </p:cNvPr>
          <p:cNvSpPr/>
          <p:nvPr/>
        </p:nvSpPr>
        <p:spPr>
          <a:xfrm rot="16200000">
            <a:off x="-269024" y="5331678"/>
            <a:ext cx="1795346" cy="1257298"/>
          </a:xfrm>
          <a:prstGeom prst="diagStripe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8D00C567-4573-49ED-BD8E-65FD94BCF9AB}"/>
              </a:ext>
            </a:extLst>
          </p:cNvPr>
          <p:cNvSpPr txBox="1">
            <a:spLocks/>
          </p:cNvSpPr>
          <p:nvPr/>
        </p:nvSpPr>
        <p:spPr>
          <a:xfrm>
            <a:off x="6267799" y="1471960"/>
            <a:ext cx="4767378" cy="3914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4B7D52"/>
                </a:solidFill>
                <a:latin typeface="+mj-lt"/>
              </a:rPr>
              <a:t>  -</a:t>
            </a:r>
            <a:r>
              <a:rPr lang="ko-KR" altLang="en-US" sz="2000" b="1" dirty="0">
                <a:solidFill>
                  <a:srgbClr val="4B7D52"/>
                </a:solidFill>
                <a:latin typeface="+mj-lt"/>
              </a:rPr>
              <a:t> </a:t>
            </a:r>
            <a:r>
              <a:rPr lang="ko-KR" altLang="en-US" sz="2000" b="1" dirty="0">
                <a:solidFill>
                  <a:srgbClr val="4B7D52"/>
                </a:solidFill>
                <a:latin typeface="+mj-lt"/>
                <a:hlinkClick r:id="rId5" action="ppaction://hlinksldjump"/>
              </a:rPr>
              <a:t>클래스 정의</a:t>
            </a:r>
            <a:endParaRPr lang="en-US" altLang="ko-KR" sz="2000" b="1" dirty="0">
              <a:solidFill>
                <a:srgbClr val="4B7D52"/>
              </a:solidFill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4B7D52"/>
                </a:solidFill>
                <a:latin typeface="+mj-lt"/>
              </a:rPr>
              <a:t>  - </a:t>
            </a:r>
            <a:r>
              <a:rPr lang="ko-KR" altLang="en-US" sz="2000" b="1" dirty="0">
                <a:solidFill>
                  <a:srgbClr val="4B7D52"/>
                </a:solidFill>
                <a:latin typeface="+mj-lt"/>
                <a:hlinkClick r:id="rId6" action="ppaction://hlinksldjump"/>
              </a:rPr>
              <a:t>네트워크 통신</a:t>
            </a:r>
            <a:endParaRPr lang="en-US" altLang="ko-KR" sz="2000" b="1" dirty="0">
              <a:solidFill>
                <a:srgbClr val="4B7D52"/>
              </a:solidFill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4B7D52"/>
                </a:solidFill>
                <a:latin typeface="+mj-lt"/>
              </a:rPr>
              <a:t>  - </a:t>
            </a:r>
            <a:r>
              <a:rPr lang="ko-KR" altLang="en-US" sz="2000" b="1" dirty="0">
                <a:solidFill>
                  <a:srgbClr val="4B7D52"/>
                </a:solidFill>
                <a:latin typeface="+mj-lt"/>
                <a:hlinkClick r:id="rId7" action="ppaction://hlinksldjump"/>
              </a:rPr>
              <a:t>데이터 처리 로직</a:t>
            </a:r>
            <a:endParaRPr lang="en-US" altLang="ko-KR" sz="2000" b="1" dirty="0">
              <a:solidFill>
                <a:srgbClr val="4B7D52"/>
              </a:solidFill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4B7D52"/>
                </a:solidFill>
                <a:latin typeface="+mj-lt"/>
              </a:rPr>
              <a:t>  - </a:t>
            </a:r>
            <a:r>
              <a:rPr lang="ko-KR" altLang="en-US" sz="2000" b="1" dirty="0">
                <a:solidFill>
                  <a:srgbClr val="4B7D52"/>
                </a:solidFill>
                <a:latin typeface="+mj-lt"/>
                <a:hlinkClick r:id="rId8" action="ppaction://hlinksldjump"/>
              </a:rPr>
              <a:t>서버 구조도</a:t>
            </a:r>
            <a:endParaRPr lang="en-US" altLang="ko-KR" sz="2000" b="1" dirty="0">
              <a:solidFill>
                <a:srgbClr val="4B7D52"/>
              </a:solidFill>
              <a:latin typeface="+mj-lt"/>
            </a:endParaRPr>
          </a:p>
          <a:p>
            <a:pPr marL="457200" indent="-457200" algn="l">
              <a:lnSpc>
                <a:spcPct val="150000"/>
              </a:lnSpc>
              <a:buAutoNum type="arabicPeriod" startAt="5"/>
            </a:pPr>
            <a:r>
              <a:rPr lang="ko-KR" altLang="en-US" sz="2000" b="1" dirty="0">
                <a:solidFill>
                  <a:srgbClr val="4B7D52"/>
                </a:solidFill>
                <a:latin typeface="+mj-lt"/>
              </a:rPr>
              <a:t>부록</a:t>
            </a:r>
            <a:endParaRPr lang="en-US" altLang="ko-KR" sz="2000" b="1" dirty="0">
              <a:solidFill>
                <a:srgbClr val="4B7D52"/>
              </a:solidFill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b="1" dirty="0">
                <a:solidFill>
                  <a:srgbClr val="4B7D52"/>
                </a:solidFill>
                <a:latin typeface="+mj-lt"/>
              </a:rPr>
              <a:t>  </a:t>
            </a:r>
            <a:r>
              <a:rPr lang="en-US" altLang="ko-KR" sz="2000" b="1" dirty="0">
                <a:solidFill>
                  <a:srgbClr val="4B7D52"/>
                </a:solidFill>
                <a:latin typeface="+mj-lt"/>
              </a:rPr>
              <a:t>- </a:t>
            </a:r>
            <a:r>
              <a:rPr lang="en-US" altLang="ko-KR" sz="2000" b="1" dirty="0" err="1">
                <a:solidFill>
                  <a:srgbClr val="4B7D52"/>
                </a:solidFill>
                <a:latin typeface="+mj-lt"/>
              </a:rPr>
              <a:t>PacketGenerator</a:t>
            </a:r>
            <a:endParaRPr lang="en-US" altLang="ko-KR" sz="2000" b="1" dirty="0">
              <a:solidFill>
                <a:srgbClr val="4B7D52"/>
              </a:solidFill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b="1" dirty="0">
                <a:solidFill>
                  <a:srgbClr val="4B7D52"/>
                </a:solidFill>
                <a:latin typeface="+mj-lt"/>
              </a:rPr>
              <a:t>  </a:t>
            </a:r>
            <a:r>
              <a:rPr lang="en-US" altLang="ko-KR" sz="2000" b="1" dirty="0">
                <a:solidFill>
                  <a:srgbClr val="4B7D52"/>
                </a:solidFill>
                <a:latin typeface="+mj-lt"/>
              </a:rPr>
              <a:t>- </a:t>
            </a:r>
            <a:r>
              <a:rPr lang="en-US" altLang="ko-KR" sz="2000" b="1" dirty="0" err="1">
                <a:solidFill>
                  <a:srgbClr val="4B7D52"/>
                </a:solidFill>
                <a:latin typeface="+mj-lt"/>
              </a:rPr>
              <a:t>SendBuffer</a:t>
            </a:r>
            <a:endParaRPr lang="en-US" altLang="ko-KR" sz="2000" b="1" dirty="0">
              <a:solidFill>
                <a:srgbClr val="4B7D52"/>
              </a:solidFill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b="1" dirty="0">
                <a:solidFill>
                  <a:srgbClr val="4B7D52"/>
                </a:solidFill>
                <a:latin typeface="+mj-lt"/>
              </a:rPr>
              <a:t>  </a:t>
            </a:r>
            <a:r>
              <a:rPr lang="en-US" altLang="ko-KR" sz="2000" b="1" dirty="0">
                <a:solidFill>
                  <a:srgbClr val="4B7D52"/>
                </a:solidFill>
                <a:latin typeface="+mj-lt"/>
              </a:rPr>
              <a:t>- </a:t>
            </a:r>
            <a:r>
              <a:rPr lang="en-US" altLang="ko-KR" sz="2000" b="1" dirty="0" err="1">
                <a:solidFill>
                  <a:srgbClr val="4B7D52"/>
                </a:solidFill>
                <a:latin typeface="+mj-lt"/>
              </a:rPr>
              <a:t>RecvBuffer</a:t>
            </a:r>
            <a:endParaRPr lang="ko-KR" altLang="en-US" sz="2000" b="1" dirty="0">
              <a:solidFill>
                <a:srgbClr val="4B7D5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9311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>
            <a:extLst>
              <a:ext uri="{FF2B5EF4-FFF2-40B4-BE49-F238E27FC236}">
                <a16:creationId xmlns:a16="http://schemas.microsoft.com/office/drawing/2014/main" id="{E83110D8-5E21-4AE7-ADFE-704C1B784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045966-FB24-4B6C-8982-BF4882779972}"/>
              </a:ext>
            </a:extLst>
          </p:cNvPr>
          <p:cNvSpPr/>
          <p:nvPr/>
        </p:nvSpPr>
        <p:spPr>
          <a:xfrm>
            <a:off x="0" y="-207848"/>
            <a:ext cx="12192000" cy="7065848"/>
          </a:xfrm>
          <a:prstGeom prst="rect">
            <a:avLst/>
          </a:prstGeom>
          <a:solidFill>
            <a:srgbClr val="1422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F46A97-D58E-4718-917E-D37DD471629D}"/>
              </a:ext>
            </a:extLst>
          </p:cNvPr>
          <p:cNvSpPr/>
          <p:nvPr/>
        </p:nvSpPr>
        <p:spPr>
          <a:xfrm>
            <a:off x="802888" y="1313057"/>
            <a:ext cx="11563815" cy="5544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68052D6A-5112-4DAB-8A5E-BC917E1A06D9}"/>
              </a:ext>
            </a:extLst>
          </p:cNvPr>
          <p:cNvSpPr txBox="1">
            <a:spLocks/>
          </p:cNvSpPr>
          <p:nvPr/>
        </p:nvSpPr>
        <p:spPr>
          <a:xfrm>
            <a:off x="1278673" y="1794419"/>
            <a:ext cx="10340898" cy="4744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b="1">
                <a:solidFill>
                  <a:srgbClr val="315136"/>
                </a:solidFill>
              </a:rPr>
              <a:t>SendBuffer</a:t>
            </a:r>
            <a:endParaRPr lang="en-US" altLang="ko-KR" sz="2800" b="1">
              <a:solidFill>
                <a:srgbClr val="4B7D52"/>
              </a:solidFill>
            </a:endParaRPr>
          </a:p>
          <a:p>
            <a:pPr algn="l"/>
            <a:r>
              <a:rPr lang="en-US" altLang="ko-KR" sz="2000" b="1">
                <a:solidFill>
                  <a:schemeClr val="accent6">
                    <a:lumMod val="50000"/>
                  </a:schemeClr>
                </a:solidFill>
              </a:rPr>
              <a:t>Send</a:t>
            </a:r>
            <a:r>
              <a:rPr lang="ko-KR" altLang="en-US" sz="2000" b="1">
                <a:solidFill>
                  <a:schemeClr val="accent6">
                    <a:lumMod val="50000"/>
                  </a:schemeClr>
                </a:solidFill>
              </a:rPr>
              <a:t>요청을 보낼 때 마다 </a:t>
            </a:r>
            <a:r>
              <a:rPr lang="en-US" altLang="ko-KR" sz="2000" b="1">
                <a:solidFill>
                  <a:schemeClr val="accent6">
                    <a:lumMod val="50000"/>
                  </a:schemeClr>
                </a:solidFill>
              </a:rPr>
              <a:t>Session</a:t>
            </a:r>
            <a:r>
              <a:rPr lang="ko-KR" altLang="en-US" sz="2000" b="1">
                <a:solidFill>
                  <a:schemeClr val="accent6">
                    <a:lumMod val="50000"/>
                  </a:schemeClr>
                </a:solidFill>
              </a:rPr>
              <a:t>안에서 배열을 생성하면 같은 패킷을 여러 명에게 보낼 때 여러 번 배열을 새로 생성하므로 효율성이 낮기 때문에 큰 버퍼를 하나 생성한 후 그 버퍼에서 배열을 잘라서 사용한다</a:t>
            </a:r>
            <a:r>
              <a:rPr lang="en-US" altLang="ko-KR" sz="2000" b="1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457200" indent="-457200" algn="l">
              <a:buFontTx/>
              <a:buChar char="-"/>
            </a:pPr>
            <a:r>
              <a:rPr lang="en-US" altLang="ko-KR" sz="2000" b="1">
                <a:solidFill>
                  <a:srgbClr val="4B7D52"/>
                </a:solidFill>
              </a:rPr>
              <a:t>SendBuffer</a:t>
            </a:r>
            <a:r>
              <a:rPr lang="ko-KR" altLang="en-US" sz="2000" b="1">
                <a:solidFill>
                  <a:srgbClr val="4B7D52"/>
                </a:solidFill>
              </a:rPr>
              <a:t> 클래스 생성</a:t>
            </a:r>
            <a:endParaRPr lang="en-US" altLang="ko-KR" sz="2000" b="1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ko-KR" sz="2000" b="1">
                <a:solidFill>
                  <a:srgbClr val="4B7D52"/>
                </a:solidFill>
              </a:rPr>
              <a:t>SendBuffer.Open(</a:t>
            </a:r>
            <a:r>
              <a:rPr lang="ko-KR" altLang="en-US" sz="2000" b="1">
                <a:solidFill>
                  <a:srgbClr val="4B7D52"/>
                </a:solidFill>
              </a:rPr>
              <a:t>예상하는 데이터 크기</a:t>
            </a:r>
            <a:r>
              <a:rPr lang="en-US" altLang="ko-KR" sz="2000" b="1">
                <a:solidFill>
                  <a:srgbClr val="4B7D52"/>
                </a:solidFill>
              </a:rPr>
              <a:t>) </a:t>
            </a:r>
            <a:r>
              <a:rPr lang="ko-KR" altLang="en-US" sz="2000" b="1">
                <a:solidFill>
                  <a:srgbClr val="4B7D52"/>
                </a:solidFill>
              </a:rPr>
              <a:t>버퍼 열기</a:t>
            </a:r>
            <a:endParaRPr lang="en-US" altLang="ko-KR" sz="2000" b="1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ko-KR" sz="2000" b="1">
                <a:solidFill>
                  <a:srgbClr val="4B7D52"/>
                </a:solidFill>
              </a:rPr>
              <a:t>SendBuffer.Close(</a:t>
            </a:r>
            <a:r>
              <a:rPr lang="ko-KR" altLang="en-US" sz="2000" b="1">
                <a:solidFill>
                  <a:srgbClr val="4B7D52"/>
                </a:solidFill>
              </a:rPr>
              <a:t>실제 사용한 데이터 범위</a:t>
            </a:r>
            <a:r>
              <a:rPr lang="en-US" altLang="ko-KR" sz="2000" b="1">
                <a:solidFill>
                  <a:srgbClr val="4B7D52"/>
                </a:solidFill>
              </a:rPr>
              <a:t>) </a:t>
            </a:r>
            <a:r>
              <a:rPr lang="ko-KR" altLang="en-US" sz="2000" b="1">
                <a:solidFill>
                  <a:srgbClr val="4B7D52"/>
                </a:solidFill>
              </a:rPr>
              <a:t>실제 사용한 범위만큼 버퍼 추출</a:t>
            </a:r>
            <a:endParaRPr lang="en-US" altLang="ko-KR" sz="2000" b="1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ko-KR" sz="2000" b="1">
                <a:solidFill>
                  <a:srgbClr val="4B7D52"/>
                </a:solidFill>
              </a:rPr>
              <a:t>SendBuffer</a:t>
            </a:r>
            <a:r>
              <a:rPr lang="ko-KR" altLang="en-US" sz="2000" b="1">
                <a:solidFill>
                  <a:srgbClr val="4B7D52"/>
                </a:solidFill>
              </a:rPr>
              <a:t>는 </a:t>
            </a:r>
            <a:r>
              <a:rPr lang="en-US" altLang="ko-KR" sz="2000" b="1">
                <a:solidFill>
                  <a:srgbClr val="4B7D52"/>
                </a:solidFill>
              </a:rPr>
              <a:t>ThreadLocal</a:t>
            </a:r>
            <a:r>
              <a:rPr lang="ko-KR" altLang="en-US" sz="2000" b="1">
                <a:solidFill>
                  <a:srgbClr val="4B7D52"/>
                </a:solidFill>
              </a:rPr>
              <a:t>을 사용해서 단일 스레드에서 사용한다</a:t>
            </a:r>
            <a:r>
              <a:rPr lang="en-US" altLang="ko-KR" sz="2000" b="1">
                <a:solidFill>
                  <a:srgbClr val="4B7D52"/>
                </a:solidFill>
              </a:rPr>
              <a:t>. </a:t>
            </a:r>
          </a:p>
          <a:p>
            <a:pPr marL="457200" indent="-457200" algn="l">
              <a:buFontTx/>
              <a:buChar char="-"/>
            </a:pPr>
            <a:endParaRPr lang="en-US" altLang="ko-KR" sz="2000" b="1">
              <a:solidFill>
                <a:srgbClr val="4B7D52"/>
              </a:solidFill>
            </a:endParaRPr>
          </a:p>
          <a:p>
            <a:pPr algn="l"/>
            <a:r>
              <a:rPr lang="ko-KR" altLang="en-US" sz="2000" b="1">
                <a:solidFill>
                  <a:schemeClr val="accent6">
                    <a:lumMod val="50000"/>
                  </a:schemeClr>
                </a:solidFill>
              </a:rPr>
              <a:t>개선사항</a:t>
            </a:r>
            <a:endParaRPr lang="en-US" altLang="ko-KR" sz="2000" b="1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ko-KR" altLang="en-US" sz="2000" b="1">
                <a:solidFill>
                  <a:srgbClr val="4B7D52"/>
                </a:solidFill>
              </a:rPr>
              <a:t>미리 패킷 사이즈를 지정하기보다는 패킷의 사이즈를 알아낸 뒤 그 패킷 사이즈만큼 바이트 배열을 생성하는 것이 더 효과적일 것 같다</a:t>
            </a:r>
            <a:r>
              <a:rPr lang="en-US" altLang="ko-KR" sz="2000" b="1">
                <a:solidFill>
                  <a:srgbClr val="4B7D52"/>
                </a:solidFill>
              </a:rPr>
              <a:t>.</a:t>
            </a:r>
          </a:p>
          <a:p>
            <a:pPr marL="457200" indent="-457200" algn="l">
              <a:buFontTx/>
              <a:buChar char="-"/>
            </a:pPr>
            <a:endParaRPr lang="en-US" altLang="ko-KR" sz="2000" b="1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sz="2000" b="1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endParaRPr lang="en-US" altLang="ko-KR" b="1">
              <a:solidFill>
                <a:srgbClr val="4B7D52"/>
              </a:solidFill>
            </a:endParaRPr>
          </a:p>
          <a:p>
            <a:pPr algn="l"/>
            <a:endParaRPr lang="en-US" altLang="ko-KR" sz="2800" b="1">
              <a:solidFill>
                <a:srgbClr val="4B7D52"/>
              </a:solidFill>
            </a:endParaRPr>
          </a:p>
          <a:p>
            <a:pPr marL="171450" indent="-171450" algn="l">
              <a:buFontTx/>
              <a:buChar char="-"/>
            </a:pPr>
            <a:endParaRPr lang="en-US" altLang="ko-KR" sz="1100" b="1" dirty="0">
              <a:solidFill>
                <a:srgbClr val="4B7D5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31B847B-76AB-4737-BC00-627D271E74D8}"/>
              </a:ext>
            </a:extLst>
          </p:cNvPr>
          <p:cNvSpPr txBox="1">
            <a:spLocks/>
          </p:cNvSpPr>
          <p:nvPr/>
        </p:nvSpPr>
        <p:spPr>
          <a:xfrm>
            <a:off x="3105614" y="62881"/>
            <a:ext cx="5980771" cy="1039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solidFill>
                  <a:srgbClr val="A9D18E"/>
                </a:solidFill>
                <a:latin typeface="Arial Black" panose="020B0A04020102020204" pitchFamily="34" charset="0"/>
              </a:rPr>
              <a:t>부록</a:t>
            </a:r>
          </a:p>
        </p:txBody>
      </p:sp>
    </p:spTree>
    <p:extLst>
      <p:ext uri="{BB962C8B-B14F-4D97-AF65-F5344CB8AC3E}">
        <p14:creationId xmlns:p14="http://schemas.microsoft.com/office/powerpoint/2010/main" val="46642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2B3ECEF-661D-4E19-A0A0-7FEA07AF0EA0}"/>
              </a:ext>
            </a:extLst>
          </p:cNvPr>
          <p:cNvSpPr/>
          <p:nvPr/>
        </p:nvSpPr>
        <p:spPr>
          <a:xfrm>
            <a:off x="0" y="-207848"/>
            <a:ext cx="12192000" cy="7065848"/>
          </a:xfrm>
          <a:prstGeom prst="rect">
            <a:avLst/>
          </a:prstGeom>
          <a:solidFill>
            <a:srgbClr val="1422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08409A-6DBB-48EC-8800-B1634FA63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5614" y="62881"/>
            <a:ext cx="5980771" cy="1039542"/>
          </a:xfrm>
        </p:spPr>
        <p:txBody>
          <a:bodyPr>
            <a:noAutofit/>
          </a:bodyPr>
          <a:lstStyle/>
          <a:p>
            <a:r>
              <a:rPr lang="ko-KR" altLang="en-US" sz="6600" dirty="0">
                <a:solidFill>
                  <a:srgbClr val="4B7D52"/>
                </a:solidFill>
                <a:latin typeface="Arial Black" panose="020B0A04020102020204" pitchFamily="34" charset="0"/>
              </a:rPr>
              <a:t>프로젝트 개요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50DC16A4-831F-4A0A-B78B-70F9E2C012D1}"/>
              </a:ext>
            </a:extLst>
          </p:cNvPr>
          <p:cNvSpPr txBox="1">
            <a:spLocks/>
          </p:cNvSpPr>
          <p:nvPr/>
        </p:nvSpPr>
        <p:spPr>
          <a:xfrm>
            <a:off x="9902283" y="5868331"/>
            <a:ext cx="2200506" cy="407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4B7D52"/>
                </a:solidFill>
              </a:rPr>
              <a:t>Server Program</a:t>
            </a:r>
            <a:endParaRPr lang="ko-KR" altLang="en-US" dirty="0">
              <a:solidFill>
                <a:srgbClr val="4B7D5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F062D3-48E7-479C-8F13-166E7CE3B472}"/>
              </a:ext>
            </a:extLst>
          </p:cNvPr>
          <p:cNvSpPr/>
          <p:nvPr/>
        </p:nvSpPr>
        <p:spPr>
          <a:xfrm>
            <a:off x="802888" y="1313057"/>
            <a:ext cx="11563815" cy="5544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C5B63C-471D-449F-AE4A-9F576E40E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673" y="1794419"/>
            <a:ext cx="10340898" cy="4480929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>
                <a:solidFill>
                  <a:srgbClr val="315136"/>
                </a:solidFill>
              </a:rPr>
              <a:t>프로젝트 명 </a:t>
            </a:r>
            <a:endParaRPr lang="en-US" altLang="ko-KR" sz="2800" b="1" dirty="0">
              <a:solidFill>
                <a:srgbClr val="315136"/>
              </a:solidFill>
            </a:endParaRPr>
          </a:p>
          <a:p>
            <a:pPr algn="l"/>
            <a:r>
              <a:rPr lang="en-US" altLang="ko-KR" b="1" dirty="0">
                <a:solidFill>
                  <a:srgbClr val="4B7D52"/>
                </a:solidFill>
              </a:rPr>
              <a:t>- </a:t>
            </a:r>
            <a:r>
              <a:rPr lang="ko-KR" altLang="en-US" b="1" dirty="0">
                <a:solidFill>
                  <a:srgbClr val="4B7D52"/>
                </a:solidFill>
              </a:rPr>
              <a:t>유한대학교 학습 도우미 프로젝트 서버 프로그램</a:t>
            </a:r>
            <a:r>
              <a:rPr lang="en-US" altLang="ko-KR" b="1" dirty="0">
                <a:solidFill>
                  <a:srgbClr val="4B7D52"/>
                </a:solidFill>
              </a:rPr>
              <a:t>(</a:t>
            </a:r>
            <a:r>
              <a:rPr lang="en-US" altLang="ko-KR" b="1" dirty="0" err="1">
                <a:solidFill>
                  <a:srgbClr val="4B7D52"/>
                </a:solidFill>
              </a:rPr>
              <a:t>YuhanLH</a:t>
            </a:r>
            <a:r>
              <a:rPr lang="en-US" altLang="ko-KR" b="1" dirty="0">
                <a:solidFill>
                  <a:srgbClr val="4B7D52"/>
                </a:solidFill>
              </a:rPr>
              <a:t>)</a:t>
            </a:r>
          </a:p>
          <a:p>
            <a:pPr algn="l"/>
            <a:endParaRPr lang="en-US" altLang="ko-KR" b="1" dirty="0">
              <a:solidFill>
                <a:srgbClr val="4B7D52"/>
              </a:solidFill>
            </a:endParaRPr>
          </a:p>
          <a:p>
            <a:pPr algn="l"/>
            <a:r>
              <a:rPr lang="ko-KR" altLang="en-US" sz="2800" b="1" dirty="0">
                <a:solidFill>
                  <a:srgbClr val="315136"/>
                </a:solidFill>
              </a:rPr>
              <a:t>프로젝트 기간 </a:t>
            </a:r>
            <a:endParaRPr lang="en-US" altLang="ko-KR" sz="2800" b="1" dirty="0">
              <a:solidFill>
                <a:srgbClr val="315136"/>
              </a:solidFill>
            </a:endParaRPr>
          </a:p>
          <a:p>
            <a:pPr algn="l"/>
            <a:r>
              <a:rPr lang="en-US" altLang="ko-KR" b="1" dirty="0">
                <a:solidFill>
                  <a:srgbClr val="4B7D52"/>
                </a:solidFill>
              </a:rPr>
              <a:t>- 2021.09.01 ~ 2021.11.28</a:t>
            </a:r>
          </a:p>
          <a:p>
            <a:pPr algn="l"/>
            <a:endParaRPr lang="en-US" altLang="ko-KR" b="1" dirty="0">
              <a:solidFill>
                <a:srgbClr val="4B7D52"/>
              </a:solidFill>
            </a:endParaRPr>
          </a:p>
          <a:p>
            <a:pPr algn="l"/>
            <a:r>
              <a:rPr lang="ko-KR" altLang="en-US" sz="2800" b="1" dirty="0">
                <a:solidFill>
                  <a:srgbClr val="315136"/>
                </a:solidFill>
              </a:rPr>
              <a:t>프로젝트 목적</a:t>
            </a:r>
            <a:endParaRPr lang="en-US" altLang="ko-KR" sz="2800" b="1" dirty="0">
              <a:solidFill>
                <a:srgbClr val="315136"/>
              </a:solidFill>
            </a:endParaRPr>
          </a:p>
          <a:p>
            <a:pPr algn="l"/>
            <a:r>
              <a:rPr lang="en-US" altLang="ko-KR" b="1" dirty="0">
                <a:solidFill>
                  <a:srgbClr val="4B7D52"/>
                </a:solidFill>
              </a:rPr>
              <a:t>- </a:t>
            </a:r>
            <a:r>
              <a:rPr lang="ko-KR" altLang="en-US" b="1" dirty="0">
                <a:solidFill>
                  <a:srgbClr val="4B7D52"/>
                </a:solidFill>
              </a:rPr>
              <a:t>프로젝트를 진행하는데 있어서 외부에서 교내망에 접속이 불가능하기에 외부에서 접근이 가능한 서버와 서버 프로그램</a:t>
            </a:r>
            <a:r>
              <a:rPr lang="en-US" altLang="ko-KR" b="1" dirty="0">
                <a:solidFill>
                  <a:srgbClr val="4B7D52"/>
                </a:solidFill>
              </a:rPr>
              <a:t> </a:t>
            </a:r>
            <a:r>
              <a:rPr lang="ko-KR" altLang="en-US" b="1" dirty="0">
                <a:solidFill>
                  <a:srgbClr val="4B7D52"/>
                </a:solidFill>
              </a:rPr>
              <a:t>구축</a:t>
            </a:r>
            <a:endParaRPr lang="en-US" altLang="ko-KR" b="1" dirty="0">
              <a:solidFill>
                <a:srgbClr val="4B7D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03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2B3ECEF-661D-4E19-A0A0-7FEA07AF0EA0}"/>
              </a:ext>
            </a:extLst>
          </p:cNvPr>
          <p:cNvSpPr/>
          <p:nvPr/>
        </p:nvSpPr>
        <p:spPr>
          <a:xfrm>
            <a:off x="0" y="-207848"/>
            <a:ext cx="12192000" cy="7065848"/>
          </a:xfrm>
          <a:prstGeom prst="rect">
            <a:avLst/>
          </a:prstGeom>
          <a:solidFill>
            <a:srgbClr val="1422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831CFE-8938-45A3-8F92-BD421134CE5D}"/>
              </a:ext>
            </a:extLst>
          </p:cNvPr>
          <p:cNvSpPr/>
          <p:nvPr/>
        </p:nvSpPr>
        <p:spPr>
          <a:xfrm>
            <a:off x="802888" y="1313057"/>
            <a:ext cx="11563815" cy="5544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50DC16A4-831F-4A0A-B78B-70F9E2C012D1}"/>
              </a:ext>
            </a:extLst>
          </p:cNvPr>
          <p:cNvSpPr txBox="1">
            <a:spLocks/>
          </p:cNvSpPr>
          <p:nvPr/>
        </p:nvSpPr>
        <p:spPr>
          <a:xfrm>
            <a:off x="9902283" y="5868331"/>
            <a:ext cx="2200506" cy="407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4B7D52"/>
                </a:solidFill>
              </a:rPr>
              <a:t>Server Program</a:t>
            </a:r>
            <a:endParaRPr lang="ko-KR" altLang="en-US" dirty="0">
              <a:solidFill>
                <a:srgbClr val="4B7D5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C5B63C-471D-449F-AE4A-9F576E40E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673" y="1794419"/>
            <a:ext cx="10340898" cy="4480929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>
                <a:solidFill>
                  <a:srgbClr val="315136"/>
                </a:solidFill>
              </a:rPr>
              <a:t>프로젝트 기대효과</a:t>
            </a:r>
            <a:endParaRPr lang="en-US" altLang="ko-KR" sz="2800" b="1" dirty="0">
              <a:solidFill>
                <a:srgbClr val="315136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b="1" dirty="0">
                <a:solidFill>
                  <a:srgbClr val="4B7D52"/>
                </a:solidFill>
              </a:rPr>
              <a:t>이전에 개발된 수업 도우미 프로그램은 교내 통신망 내에서 로컬로 통신하는 체계</a:t>
            </a:r>
            <a:endParaRPr lang="en-US" altLang="ko-KR" b="1" dirty="0">
              <a:solidFill>
                <a:srgbClr val="4B7D52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b="1" dirty="0">
                <a:solidFill>
                  <a:srgbClr val="4B7D52"/>
                </a:solidFill>
              </a:rPr>
              <a:t>이 프로젝트를 통해서 외부 학생들도 접근이 가능한 서버를 구축</a:t>
            </a:r>
            <a:endParaRPr lang="en-US" altLang="ko-KR" b="1" dirty="0">
              <a:solidFill>
                <a:srgbClr val="4B7D52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b="1" dirty="0">
                <a:solidFill>
                  <a:srgbClr val="4B7D52"/>
                </a:solidFill>
              </a:rPr>
              <a:t>교수나 학생이 수업을 지정해서 들어가지 않아도 로그인을 하면 자동으로 서버에서 수업 방을 매칭하여 편리함 증가</a:t>
            </a:r>
            <a:endParaRPr lang="en-US" altLang="ko-KR" b="1" dirty="0">
              <a:solidFill>
                <a:srgbClr val="4B7D52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b="1" dirty="0">
                <a:solidFill>
                  <a:srgbClr val="4B7D52"/>
                </a:solidFill>
              </a:rPr>
              <a:t>출석부와 시간표를 간편하게 관리</a:t>
            </a:r>
            <a:endParaRPr lang="en-US" altLang="ko-KR" b="1" dirty="0">
              <a:solidFill>
                <a:srgbClr val="4B7D52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9C4CD06-9AC9-45FB-8952-F168AE7900F3}"/>
              </a:ext>
            </a:extLst>
          </p:cNvPr>
          <p:cNvSpPr txBox="1">
            <a:spLocks/>
          </p:cNvSpPr>
          <p:nvPr/>
        </p:nvSpPr>
        <p:spPr>
          <a:xfrm>
            <a:off x="3105614" y="62881"/>
            <a:ext cx="5980771" cy="1039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>
                <a:solidFill>
                  <a:srgbClr val="4B7D52"/>
                </a:solidFill>
                <a:latin typeface="Arial Black" panose="020B0A04020102020204" pitchFamily="34" charset="0"/>
              </a:rPr>
              <a:t>프로젝트 개요</a:t>
            </a:r>
            <a:endParaRPr lang="ko-KR" altLang="en-US" sz="6600" dirty="0">
              <a:solidFill>
                <a:srgbClr val="4B7D5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9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2B3ECEF-661D-4E19-A0A0-7FEA07AF0EA0}"/>
              </a:ext>
            </a:extLst>
          </p:cNvPr>
          <p:cNvSpPr/>
          <p:nvPr/>
        </p:nvSpPr>
        <p:spPr>
          <a:xfrm>
            <a:off x="0" y="-207848"/>
            <a:ext cx="12192000" cy="7065848"/>
          </a:xfrm>
          <a:prstGeom prst="rect">
            <a:avLst/>
          </a:prstGeom>
          <a:solidFill>
            <a:srgbClr val="1422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831CFE-8938-45A3-8F92-BD421134CE5D}"/>
              </a:ext>
            </a:extLst>
          </p:cNvPr>
          <p:cNvSpPr/>
          <p:nvPr/>
        </p:nvSpPr>
        <p:spPr>
          <a:xfrm>
            <a:off x="802888" y="1313057"/>
            <a:ext cx="11563815" cy="5544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50DC16A4-831F-4A0A-B78B-70F9E2C012D1}"/>
              </a:ext>
            </a:extLst>
          </p:cNvPr>
          <p:cNvSpPr txBox="1">
            <a:spLocks/>
          </p:cNvSpPr>
          <p:nvPr/>
        </p:nvSpPr>
        <p:spPr>
          <a:xfrm>
            <a:off x="9902283" y="5868331"/>
            <a:ext cx="2200506" cy="407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4B7D52"/>
                </a:solidFill>
              </a:rPr>
              <a:t>Server Program</a:t>
            </a:r>
            <a:endParaRPr lang="ko-KR" altLang="en-US" dirty="0">
              <a:solidFill>
                <a:srgbClr val="4B7D5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C5B63C-471D-449F-AE4A-9F576E40E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673" y="1794419"/>
            <a:ext cx="10340898" cy="4480929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>
                <a:solidFill>
                  <a:srgbClr val="315136"/>
                </a:solidFill>
              </a:rPr>
              <a:t>작업 명</a:t>
            </a:r>
            <a:endParaRPr lang="en-US" altLang="ko-KR" b="1" dirty="0">
              <a:solidFill>
                <a:srgbClr val="315136"/>
              </a:solidFill>
            </a:endParaRPr>
          </a:p>
          <a:p>
            <a:pPr algn="l"/>
            <a:r>
              <a:rPr lang="en-US" altLang="ko-KR" b="1" dirty="0">
                <a:solidFill>
                  <a:srgbClr val="4B7D52"/>
                </a:solidFill>
              </a:rPr>
              <a:t>- </a:t>
            </a:r>
            <a:r>
              <a:rPr lang="ko-KR" altLang="en-US" b="1" dirty="0">
                <a:solidFill>
                  <a:srgbClr val="4B7D52"/>
                </a:solidFill>
              </a:rPr>
              <a:t>유한대학교 학습 도우미 프로젝트 서버 구축</a:t>
            </a:r>
            <a:endParaRPr lang="en-US" altLang="ko-KR" b="1" dirty="0">
              <a:solidFill>
                <a:srgbClr val="4B7D52"/>
              </a:solidFill>
            </a:endParaRPr>
          </a:p>
          <a:p>
            <a:pPr algn="l"/>
            <a:endParaRPr lang="en-US" altLang="ko-KR" sz="1200" b="1" dirty="0">
              <a:solidFill>
                <a:srgbClr val="4B7D52"/>
              </a:solidFill>
            </a:endParaRPr>
          </a:p>
          <a:p>
            <a:pPr algn="l"/>
            <a:r>
              <a:rPr lang="ko-KR" altLang="en-US" b="1" dirty="0">
                <a:solidFill>
                  <a:srgbClr val="315136"/>
                </a:solidFill>
              </a:rPr>
              <a:t>목표</a:t>
            </a:r>
            <a:endParaRPr lang="en-US" altLang="ko-KR" b="1" dirty="0">
              <a:solidFill>
                <a:srgbClr val="315136"/>
              </a:solidFill>
            </a:endParaRPr>
          </a:p>
          <a:p>
            <a:pPr algn="l"/>
            <a:r>
              <a:rPr lang="en-US" altLang="ko-KR" b="1" dirty="0">
                <a:solidFill>
                  <a:srgbClr val="4B7D52"/>
                </a:solidFill>
              </a:rPr>
              <a:t>- </a:t>
            </a:r>
            <a:r>
              <a:rPr lang="ko-KR" altLang="en-US" b="1" dirty="0">
                <a:solidFill>
                  <a:srgbClr val="4B7D52"/>
                </a:solidFill>
              </a:rPr>
              <a:t>외부서버에 서버 </a:t>
            </a:r>
            <a:r>
              <a:rPr lang="en-US" altLang="ko-KR" b="1" dirty="0">
                <a:solidFill>
                  <a:srgbClr val="4B7D52"/>
                </a:solidFill>
              </a:rPr>
              <a:t>Application</a:t>
            </a:r>
            <a:r>
              <a:rPr lang="ko-KR" altLang="en-US" b="1" dirty="0">
                <a:solidFill>
                  <a:srgbClr val="4B7D52"/>
                </a:solidFill>
              </a:rPr>
              <a:t>설치</a:t>
            </a:r>
            <a:endParaRPr lang="en-US" altLang="ko-KR" b="1" dirty="0">
              <a:solidFill>
                <a:srgbClr val="4B7D52"/>
              </a:solidFill>
            </a:endParaRPr>
          </a:p>
          <a:p>
            <a:pPr algn="l"/>
            <a:endParaRPr lang="en-US" altLang="ko-KR" sz="1200" b="1" dirty="0">
              <a:solidFill>
                <a:srgbClr val="4B7D52"/>
              </a:solidFill>
            </a:endParaRPr>
          </a:p>
          <a:p>
            <a:pPr algn="l"/>
            <a:r>
              <a:rPr lang="ko-KR" altLang="en-US" b="1" dirty="0">
                <a:solidFill>
                  <a:srgbClr val="315136"/>
                </a:solidFill>
              </a:rPr>
              <a:t>작업 요소</a:t>
            </a:r>
            <a:endParaRPr lang="en-US" altLang="ko-KR" b="1" dirty="0">
              <a:solidFill>
                <a:srgbClr val="315136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b="1" dirty="0">
                <a:solidFill>
                  <a:srgbClr val="4B7D52"/>
                </a:solidFill>
              </a:rPr>
              <a:t>외부 </a:t>
            </a:r>
            <a:r>
              <a:rPr lang="en-US" altLang="ko-KR" b="1" dirty="0">
                <a:solidFill>
                  <a:srgbClr val="4B7D52"/>
                </a:solidFill>
              </a:rPr>
              <a:t>Cloud </a:t>
            </a:r>
            <a:r>
              <a:rPr lang="ko-KR" altLang="en-US" b="1" dirty="0">
                <a:solidFill>
                  <a:srgbClr val="4B7D52"/>
                </a:solidFill>
              </a:rPr>
              <a:t>서버 구매</a:t>
            </a:r>
            <a:endParaRPr lang="en-US" altLang="ko-KR" b="1" dirty="0">
              <a:solidFill>
                <a:srgbClr val="4B7D52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b="1" dirty="0">
                <a:solidFill>
                  <a:srgbClr val="4B7D52"/>
                </a:solidFill>
              </a:rPr>
              <a:t>서버 </a:t>
            </a:r>
            <a:r>
              <a:rPr lang="en-US" altLang="ko-KR" b="1" dirty="0">
                <a:solidFill>
                  <a:srgbClr val="4B7D52"/>
                </a:solidFill>
              </a:rPr>
              <a:t>Application </a:t>
            </a:r>
            <a:r>
              <a:rPr lang="ko-KR" altLang="en-US" b="1" dirty="0">
                <a:solidFill>
                  <a:srgbClr val="4B7D52"/>
                </a:solidFill>
              </a:rPr>
              <a:t>개발 </a:t>
            </a:r>
            <a:r>
              <a:rPr lang="en-US" altLang="ko-KR" b="1" dirty="0">
                <a:solidFill>
                  <a:srgbClr val="4B7D52"/>
                </a:solidFill>
              </a:rPr>
              <a:t>&amp; </a:t>
            </a:r>
            <a:r>
              <a:rPr lang="ko-KR" altLang="en-US" b="1" dirty="0">
                <a:solidFill>
                  <a:srgbClr val="4B7D52"/>
                </a:solidFill>
              </a:rPr>
              <a:t>설치</a:t>
            </a:r>
            <a:endParaRPr lang="en-US" altLang="ko-KR" b="1" dirty="0">
              <a:solidFill>
                <a:srgbClr val="4B7D52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04AD3FA-B405-4258-B545-67FC3AD12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5614" y="62881"/>
            <a:ext cx="5980771" cy="1039542"/>
          </a:xfrm>
        </p:spPr>
        <p:txBody>
          <a:bodyPr>
            <a:noAutofit/>
          </a:bodyPr>
          <a:lstStyle/>
          <a:p>
            <a:r>
              <a:rPr lang="ko-KR" altLang="en-US" sz="6600" dirty="0">
                <a:solidFill>
                  <a:srgbClr val="4B7D52"/>
                </a:solidFill>
                <a:latin typeface="Arial Black" panose="020B0A04020102020204" pitchFamily="34" charset="0"/>
              </a:rPr>
              <a:t>프로젝트 범위</a:t>
            </a:r>
          </a:p>
        </p:txBody>
      </p:sp>
    </p:spTree>
    <p:extLst>
      <p:ext uri="{BB962C8B-B14F-4D97-AF65-F5344CB8AC3E}">
        <p14:creationId xmlns:p14="http://schemas.microsoft.com/office/powerpoint/2010/main" val="382284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2B3ECEF-661D-4E19-A0A0-7FEA07AF0EA0}"/>
              </a:ext>
            </a:extLst>
          </p:cNvPr>
          <p:cNvSpPr/>
          <p:nvPr/>
        </p:nvSpPr>
        <p:spPr>
          <a:xfrm>
            <a:off x="0" y="-207848"/>
            <a:ext cx="12192000" cy="7065848"/>
          </a:xfrm>
          <a:prstGeom prst="rect">
            <a:avLst/>
          </a:prstGeom>
          <a:solidFill>
            <a:srgbClr val="1422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831CFE-8938-45A3-8F92-BD421134CE5D}"/>
              </a:ext>
            </a:extLst>
          </p:cNvPr>
          <p:cNvSpPr/>
          <p:nvPr/>
        </p:nvSpPr>
        <p:spPr>
          <a:xfrm>
            <a:off x="802888" y="1313057"/>
            <a:ext cx="11563815" cy="5544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50DC16A4-831F-4A0A-B78B-70F9E2C012D1}"/>
              </a:ext>
            </a:extLst>
          </p:cNvPr>
          <p:cNvSpPr txBox="1">
            <a:spLocks/>
          </p:cNvSpPr>
          <p:nvPr/>
        </p:nvSpPr>
        <p:spPr>
          <a:xfrm>
            <a:off x="9902283" y="5868331"/>
            <a:ext cx="2200506" cy="407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4B7D52"/>
                </a:solidFill>
              </a:rPr>
              <a:t>Server Program</a:t>
            </a:r>
            <a:endParaRPr lang="ko-KR" altLang="en-US" dirty="0">
              <a:solidFill>
                <a:srgbClr val="4B7D5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C5B63C-471D-449F-AE4A-9F576E40E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673" y="1794419"/>
            <a:ext cx="10340898" cy="4480929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>
                <a:solidFill>
                  <a:srgbClr val="315136"/>
                </a:solidFill>
              </a:rPr>
              <a:t>서버 환경</a:t>
            </a:r>
            <a:endParaRPr lang="en-US" altLang="ko-KR" sz="3600" b="1" dirty="0">
              <a:solidFill>
                <a:srgbClr val="315136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ko-KR" sz="3200" b="1" dirty="0">
                <a:solidFill>
                  <a:srgbClr val="4B7D52"/>
                </a:solidFill>
              </a:rPr>
              <a:t>Window Server 2021 r2 Base(Cloud)</a:t>
            </a:r>
            <a:endParaRPr lang="en-US" altLang="ko-KR" sz="1600" b="1" dirty="0">
              <a:solidFill>
                <a:srgbClr val="4B7D52"/>
              </a:solidFill>
            </a:endParaRPr>
          </a:p>
          <a:p>
            <a:pPr algn="l"/>
            <a:endParaRPr lang="en-US" altLang="ko-KR" sz="1600" b="1" dirty="0">
              <a:solidFill>
                <a:srgbClr val="4B7D52"/>
              </a:solidFill>
            </a:endParaRPr>
          </a:p>
          <a:p>
            <a:pPr algn="l"/>
            <a:r>
              <a:rPr lang="ko-KR" altLang="en-US" sz="3200" b="1" dirty="0">
                <a:solidFill>
                  <a:srgbClr val="315136"/>
                </a:solidFill>
              </a:rPr>
              <a:t>프로그램 언어</a:t>
            </a:r>
            <a:endParaRPr lang="en-US" altLang="ko-KR" sz="3200" b="1" dirty="0">
              <a:solidFill>
                <a:srgbClr val="315136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ko-KR" sz="3200" b="1" dirty="0">
                <a:solidFill>
                  <a:srgbClr val="4B7D52"/>
                </a:solidFill>
              </a:rPr>
              <a:t>C# </a:t>
            </a:r>
            <a:r>
              <a:rPr lang="ko-KR" altLang="en-US" sz="3200" b="1" dirty="0">
                <a:solidFill>
                  <a:srgbClr val="4B7D52"/>
                </a:solidFill>
              </a:rPr>
              <a:t>콘솔 프로그램</a:t>
            </a:r>
            <a:endParaRPr lang="en-US" altLang="ko-KR" sz="3200" b="1" dirty="0">
              <a:solidFill>
                <a:srgbClr val="4B7D52"/>
              </a:solidFill>
            </a:endParaRPr>
          </a:p>
          <a:p>
            <a:pPr marL="171450" indent="-171450" algn="l">
              <a:buFontTx/>
              <a:buChar char="-"/>
            </a:pPr>
            <a:endParaRPr lang="en-US" altLang="ko-KR" sz="1200" b="1" dirty="0">
              <a:solidFill>
                <a:srgbClr val="4B7D52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8510299-2024-48E5-A6BE-DF56E2D62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801" y="62881"/>
            <a:ext cx="6712641" cy="1039542"/>
          </a:xfrm>
        </p:spPr>
        <p:txBody>
          <a:bodyPr>
            <a:noAutofit/>
          </a:bodyPr>
          <a:lstStyle/>
          <a:p>
            <a:r>
              <a:rPr lang="ko-KR" altLang="en-US" sz="6600" dirty="0">
                <a:solidFill>
                  <a:srgbClr val="4B7D52"/>
                </a:solidFill>
                <a:latin typeface="Arial Black" panose="020B0A04020102020204" pitchFamily="34" charset="0"/>
              </a:rPr>
              <a:t>시스템 구축 환경</a:t>
            </a:r>
          </a:p>
        </p:txBody>
      </p:sp>
    </p:spTree>
    <p:extLst>
      <p:ext uri="{BB962C8B-B14F-4D97-AF65-F5344CB8AC3E}">
        <p14:creationId xmlns:p14="http://schemas.microsoft.com/office/powerpoint/2010/main" val="151523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2B3ECEF-661D-4E19-A0A0-7FEA07AF0EA0}"/>
              </a:ext>
            </a:extLst>
          </p:cNvPr>
          <p:cNvSpPr/>
          <p:nvPr/>
        </p:nvSpPr>
        <p:spPr>
          <a:xfrm>
            <a:off x="0" y="-207848"/>
            <a:ext cx="12192000" cy="7065848"/>
          </a:xfrm>
          <a:prstGeom prst="rect">
            <a:avLst/>
          </a:prstGeom>
          <a:solidFill>
            <a:srgbClr val="1422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831CFE-8938-45A3-8F92-BD421134CE5D}"/>
              </a:ext>
            </a:extLst>
          </p:cNvPr>
          <p:cNvSpPr/>
          <p:nvPr/>
        </p:nvSpPr>
        <p:spPr>
          <a:xfrm>
            <a:off x="802888" y="1313057"/>
            <a:ext cx="11563815" cy="5544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C5B63C-471D-449F-AE4A-9F576E40E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673" y="1794419"/>
            <a:ext cx="10340898" cy="4883472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sz="3200" b="1" dirty="0">
                <a:solidFill>
                  <a:srgbClr val="315136"/>
                </a:solidFill>
              </a:rPr>
              <a:t>클래스 정의</a:t>
            </a:r>
            <a:endParaRPr lang="en-US" altLang="ko-KR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Listner</a:t>
            </a:r>
            <a:r>
              <a:rPr lang="ko-KR" altLang="en-US" b="1" dirty="0">
                <a:solidFill>
                  <a:srgbClr val="4B7D52"/>
                </a:solidFill>
              </a:rPr>
              <a:t>클래스는 서버에서 접속 요청을 받는 부분을 정의</a:t>
            </a:r>
            <a:endParaRPr lang="en-US" altLang="ko-KR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Session</a:t>
            </a:r>
            <a:r>
              <a:rPr lang="ko-KR" altLang="en-US" b="1" dirty="0">
                <a:solidFill>
                  <a:srgbClr val="4B7D52"/>
                </a:solidFill>
              </a:rPr>
              <a:t>클래스에 접속한 소켓의 정보와 그 소켓과</a:t>
            </a:r>
            <a:r>
              <a:rPr lang="en-US" altLang="ko-KR" b="1" dirty="0">
                <a:solidFill>
                  <a:srgbClr val="4B7D52"/>
                </a:solidFill>
              </a:rPr>
              <a:t> </a:t>
            </a:r>
            <a:r>
              <a:rPr lang="ko-KR" altLang="en-US" b="1" dirty="0">
                <a:solidFill>
                  <a:srgbClr val="4B7D52"/>
                </a:solidFill>
              </a:rPr>
              <a:t>통신을 할 수 있는 메서드를 정의</a:t>
            </a:r>
            <a:endParaRPr lang="en-US" altLang="ko-KR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ClientSession</a:t>
            </a:r>
            <a:r>
              <a:rPr lang="ko-KR" altLang="en-US" b="1" dirty="0">
                <a:solidFill>
                  <a:srgbClr val="4B7D52"/>
                </a:solidFill>
              </a:rPr>
              <a:t>클래스는 </a:t>
            </a:r>
            <a:r>
              <a:rPr lang="en-US" altLang="ko-KR" b="1" dirty="0">
                <a:solidFill>
                  <a:srgbClr val="4B7D52"/>
                </a:solidFill>
              </a:rPr>
              <a:t>Session</a:t>
            </a:r>
            <a:r>
              <a:rPr lang="ko-KR" altLang="en-US" b="1" dirty="0">
                <a:solidFill>
                  <a:srgbClr val="4B7D52"/>
                </a:solidFill>
              </a:rPr>
              <a:t>클래스를 상속받고</a:t>
            </a:r>
            <a:r>
              <a:rPr lang="en-US" altLang="ko-KR" b="1" dirty="0">
                <a:solidFill>
                  <a:srgbClr val="4B7D52"/>
                </a:solidFill>
              </a:rPr>
              <a:t> </a:t>
            </a:r>
            <a:r>
              <a:rPr lang="ko-KR" altLang="en-US" b="1" dirty="0">
                <a:solidFill>
                  <a:srgbClr val="4B7D52"/>
                </a:solidFill>
              </a:rPr>
              <a:t>객체의 정보를 저장</a:t>
            </a:r>
            <a:r>
              <a:rPr lang="en-US" altLang="ko-KR" b="1" dirty="0">
                <a:solidFill>
                  <a:srgbClr val="4B7D52"/>
                </a:solidFill>
              </a:rPr>
              <a:t>(ID, Name, Host(</a:t>
            </a:r>
            <a:r>
              <a:rPr lang="ko-KR" altLang="en-US" b="1" dirty="0">
                <a:solidFill>
                  <a:srgbClr val="4B7D52"/>
                </a:solidFill>
              </a:rPr>
              <a:t>교수</a:t>
            </a:r>
            <a:r>
              <a:rPr lang="en-US" altLang="ko-KR" b="1" dirty="0">
                <a:solidFill>
                  <a:srgbClr val="4B7D52"/>
                </a:solidFill>
              </a:rPr>
              <a:t>))</a:t>
            </a:r>
          </a:p>
          <a:p>
            <a:pPr marL="457200" indent="-457200" algn="l">
              <a:buFontTx/>
              <a:buChar char="-"/>
            </a:pPr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SessionManager</a:t>
            </a:r>
            <a:r>
              <a:rPr lang="ko-KR" altLang="en-US" b="1" dirty="0">
                <a:solidFill>
                  <a:srgbClr val="4B7D52"/>
                </a:solidFill>
              </a:rPr>
              <a:t>클래스에서는 접속된 유저들을 저장하고 데이터 처리 로직 메서드 정의</a:t>
            </a:r>
            <a:endParaRPr lang="en-US" altLang="ko-KR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ClassRoom</a:t>
            </a:r>
            <a:r>
              <a:rPr lang="ko-KR" altLang="en-US" b="1" dirty="0">
                <a:solidFill>
                  <a:srgbClr val="4B7D52"/>
                </a:solidFill>
              </a:rPr>
              <a:t>클래스는 각 수업 별 방을 의미</a:t>
            </a:r>
            <a:r>
              <a:rPr lang="en-US" altLang="ko-KR" b="1" dirty="0">
                <a:solidFill>
                  <a:srgbClr val="4B7D52"/>
                </a:solidFill>
              </a:rPr>
              <a:t>,</a:t>
            </a:r>
            <a:r>
              <a:rPr lang="ko-KR" altLang="en-US" b="1" dirty="0">
                <a:solidFill>
                  <a:srgbClr val="4B7D52"/>
                </a:solidFill>
              </a:rPr>
              <a:t> 내부에 데이터 처리 로직 메서드 정의</a:t>
            </a:r>
            <a:endParaRPr lang="en-US" altLang="ko-KR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SendBuffer</a:t>
            </a:r>
            <a:r>
              <a:rPr lang="en-US" altLang="ko-KR" b="1" dirty="0">
                <a:solidFill>
                  <a:srgbClr val="4B7D52"/>
                </a:solidFill>
              </a:rPr>
              <a:t>, </a:t>
            </a:r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RecvBuffer</a:t>
            </a:r>
            <a:r>
              <a:rPr lang="ko-KR" altLang="en-US" b="1" dirty="0">
                <a:solidFill>
                  <a:srgbClr val="4B7D52"/>
                </a:solidFill>
              </a:rPr>
              <a:t>는 </a:t>
            </a:r>
            <a:r>
              <a:rPr lang="en-US" altLang="ko-KR" b="1" dirty="0">
                <a:solidFill>
                  <a:srgbClr val="4B7D52"/>
                </a:solidFill>
              </a:rPr>
              <a:t>Send</a:t>
            </a:r>
            <a:r>
              <a:rPr lang="ko-KR" altLang="en-US" b="1" dirty="0">
                <a:solidFill>
                  <a:srgbClr val="4B7D52"/>
                </a:solidFill>
              </a:rPr>
              <a:t>나 </a:t>
            </a:r>
            <a:r>
              <a:rPr lang="en-US" altLang="ko-KR" b="1" dirty="0">
                <a:solidFill>
                  <a:srgbClr val="4B7D52"/>
                </a:solidFill>
              </a:rPr>
              <a:t>Receive</a:t>
            </a:r>
            <a:r>
              <a:rPr lang="ko-KR" altLang="en-US" b="1" dirty="0">
                <a:solidFill>
                  <a:srgbClr val="4B7D52"/>
                </a:solidFill>
              </a:rPr>
              <a:t>를 할 때 데이터를 미리 읽어 들여서 처리하는 클래스</a:t>
            </a:r>
            <a:endParaRPr lang="en-US" altLang="ko-KR" b="1" dirty="0">
              <a:solidFill>
                <a:srgbClr val="4B7D52"/>
              </a:solidFill>
            </a:endParaRPr>
          </a:p>
          <a:p>
            <a:pPr algn="l"/>
            <a:endParaRPr lang="en-US" altLang="ko-KR" b="1" dirty="0">
              <a:solidFill>
                <a:srgbClr val="4B7D52"/>
              </a:solidFill>
            </a:endParaRPr>
          </a:p>
          <a:p>
            <a:pPr algn="l"/>
            <a:endParaRPr lang="en-US" altLang="ko-KR" sz="2800" b="1" dirty="0">
              <a:solidFill>
                <a:srgbClr val="4B7D52"/>
              </a:solidFill>
            </a:endParaRPr>
          </a:p>
          <a:p>
            <a:pPr marL="171450" indent="-171450" algn="l">
              <a:buFontTx/>
              <a:buChar char="-"/>
            </a:pPr>
            <a:endParaRPr lang="en-US" altLang="ko-KR" sz="1100" b="1" dirty="0">
              <a:solidFill>
                <a:srgbClr val="4B7D52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9E6406D-497C-4F0D-B19F-194D95E84310}"/>
              </a:ext>
            </a:extLst>
          </p:cNvPr>
          <p:cNvSpPr txBox="1">
            <a:spLocks/>
          </p:cNvSpPr>
          <p:nvPr/>
        </p:nvSpPr>
        <p:spPr>
          <a:xfrm>
            <a:off x="3105614" y="62881"/>
            <a:ext cx="5980771" cy="1039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>
                <a:solidFill>
                  <a:srgbClr val="4B7D52"/>
                </a:solidFill>
                <a:latin typeface="Arial Black" panose="020B0A04020102020204" pitchFamily="34" charset="0"/>
              </a:rPr>
              <a:t>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125072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2B3ECEF-661D-4E19-A0A0-7FEA07AF0EA0}"/>
              </a:ext>
            </a:extLst>
          </p:cNvPr>
          <p:cNvSpPr/>
          <p:nvPr/>
        </p:nvSpPr>
        <p:spPr>
          <a:xfrm>
            <a:off x="0" y="-207848"/>
            <a:ext cx="12192000" cy="7065848"/>
          </a:xfrm>
          <a:prstGeom prst="rect">
            <a:avLst/>
          </a:prstGeom>
          <a:solidFill>
            <a:srgbClr val="1422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831CFE-8938-45A3-8F92-BD421134CE5D}"/>
              </a:ext>
            </a:extLst>
          </p:cNvPr>
          <p:cNvSpPr/>
          <p:nvPr/>
        </p:nvSpPr>
        <p:spPr>
          <a:xfrm>
            <a:off x="802888" y="1313057"/>
            <a:ext cx="11563815" cy="5544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C5B63C-471D-449F-AE4A-9F576E40E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673" y="1794419"/>
            <a:ext cx="10340898" cy="4883472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>
                <a:solidFill>
                  <a:srgbClr val="315136"/>
                </a:solidFill>
              </a:rPr>
              <a:t>클래스 정의</a:t>
            </a:r>
            <a:endParaRPr lang="en-US" altLang="ko-KR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PacketManger</a:t>
            </a:r>
            <a:r>
              <a:rPr lang="ko-KR" altLang="en-US" b="1" dirty="0">
                <a:solidFill>
                  <a:srgbClr val="4B7D52"/>
                </a:solidFill>
              </a:rPr>
              <a:t>클래스는 </a:t>
            </a:r>
            <a:r>
              <a:rPr lang="en-US" altLang="ko-KR" b="1" dirty="0">
                <a:solidFill>
                  <a:srgbClr val="4B7D52"/>
                </a:solidFill>
              </a:rPr>
              <a:t>Receive</a:t>
            </a:r>
            <a:r>
              <a:rPr lang="ko-KR" altLang="en-US" b="1" dirty="0">
                <a:solidFill>
                  <a:srgbClr val="4B7D52"/>
                </a:solidFill>
              </a:rPr>
              <a:t>요청이 들어올 때 </a:t>
            </a:r>
            <a:r>
              <a:rPr lang="en-US" altLang="ko-KR" b="1" dirty="0">
                <a:solidFill>
                  <a:srgbClr val="4B7D52"/>
                </a:solidFill>
              </a:rPr>
              <a:t>Packet</a:t>
            </a:r>
            <a:r>
              <a:rPr lang="ko-KR" altLang="en-US" b="1" dirty="0">
                <a:solidFill>
                  <a:srgbClr val="4B7D52"/>
                </a:solidFill>
              </a:rPr>
              <a:t>이</a:t>
            </a:r>
            <a:r>
              <a:rPr lang="en-US" altLang="ko-KR" b="1" dirty="0">
                <a:solidFill>
                  <a:srgbClr val="4B7D52"/>
                </a:solidFill>
              </a:rPr>
              <a:t> </a:t>
            </a:r>
            <a:r>
              <a:rPr lang="ko-KR" altLang="en-US" b="1" dirty="0">
                <a:solidFill>
                  <a:srgbClr val="4B7D52"/>
                </a:solidFill>
              </a:rPr>
              <a:t>데이터 사이즈 만큼 제대로 들어온다면 프로토콜에 형식에 맞춰서 </a:t>
            </a:r>
            <a:r>
              <a:rPr lang="en-US" altLang="ko-KR" b="1" dirty="0">
                <a:solidFill>
                  <a:srgbClr val="4B7D52"/>
                </a:solidFill>
              </a:rPr>
              <a:t>Packet</a:t>
            </a:r>
            <a:r>
              <a:rPr lang="ko-KR" altLang="en-US" b="1" dirty="0">
                <a:solidFill>
                  <a:srgbClr val="4B7D52"/>
                </a:solidFill>
              </a:rPr>
              <a:t>을 클래스 형식으로 변환하고 </a:t>
            </a:r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PacketHandler</a:t>
            </a:r>
            <a:r>
              <a:rPr lang="en-US" altLang="ko-KR" b="1" dirty="0">
                <a:solidFill>
                  <a:srgbClr val="4B7D52"/>
                </a:solidFill>
              </a:rPr>
              <a:t> </a:t>
            </a:r>
            <a:r>
              <a:rPr lang="ko-KR" altLang="en-US" b="1" dirty="0">
                <a:solidFill>
                  <a:srgbClr val="4B7D52"/>
                </a:solidFill>
              </a:rPr>
              <a:t>클래스에 넘겨준다</a:t>
            </a:r>
            <a:r>
              <a:rPr lang="en-US" altLang="ko-KR" b="1" dirty="0">
                <a:solidFill>
                  <a:srgbClr val="4B7D52"/>
                </a:solidFill>
              </a:rPr>
              <a:t>.</a:t>
            </a:r>
          </a:p>
          <a:p>
            <a:pPr marL="457200" indent="-457200" algn="l">
              <a:buFontTx/>
              <a:buChar char="-"/>
            </a:pPr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PacketHandler</a:t>
            </a:r>
            <a:r>
              <a:rPr lang="ko-KR" altLang="en-US" b="1" dirty="0">
                <a:solidFill>
                  <a:srgbClr val="4B7D52"/>
                </a:solidFill>
              </a:rPr>
              <a:t>클래스는 </a:t>
            </a:r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PacketManager</a:t>
            </a:r>
            <a:r>
              <a:rPr lang="ko-KR" altLang="en-US" b="1" dirty="0">
                <a:solidFill>
                  <a:srgbClr val="4B7D52"/>
                </a:solidFill>
              </a:rPr>
              <a:t>클래스에서 넘겨준 </a:t>
            </a:r>
            <a:r>
              <a:rPr lang="en-US" altLang="ko-KR" b="1" dirty="0">
                <a:solidFill>
                  <a:srgbClr val="4B7D52"/>
                </a:solidFill>
              </a:rPr>
              <a:t>Packet</a:t>
            </a:r>
            <a:r>
              <a:rPr lang="ko-KR" altLang="en-US" b="1" dirty="0">
                <a:solidFill>
                  <a:srgbClr val="4B7D52"/>
                </a:solidFill>
              </a:rPr>
              <a:t>과 </a:t>
            </a:r>
            <a:r>
              <a:rPr lang="en-US" altLang="ko-KR" b="1" dirty="0">
                <a:solidFill>
                  <a:srgbClr val="4B7D52"/>
                </a:solidFill>
              </a:rPr>
              <a:t>Session</a:t>
            </a:r>
            <a:r>
              <a:rPr lang="ko-KR" altLang="en-US" b="1" dirty="0">
                <a:solidFill>
                  <a:srgbClr val="4B7D52"/>
                </a:solidFill>
              </a:rPr>
              <a:t>정보를 가지고 해당하는 </a:t>
            </a:r>
            <a:r>
              <a:rPr lang="en-US" altLang="ko-KR" b="1" dirty="0">
                <a:solidFill>
                  <a:srgbClr val="4B7D52"/>
                </a:solidFill>
              </a:rPr>
              <a:t>Handler</a:t>
            </a:r>
            <a:r>
              <a:rPr lang="ko-KR" altLang="en-US" b="1" dirty="0">
                <a:solidFill>
                  <a:srgbClr val="4B7D52"/>
                </a:solidFill>
              </a:rPr>
              <a:t> 메서드를 실행시킨다</a:t>
            </a:r>
            <a:r>
              <a:rPr lang="en-US" altLang="ko-KR" b="1" dirty="0">
                <a:solidFill>
                  <a:srgbClr val="4B7D52"/>
                </a:solidFill>
              </a:rPr>
              <a:t>.</a:t>
            </a:r>
          </a:p>
          <a:p>
            <a:pPr marL="457200" indent="-457200" algn="l">
              <a:buFontTx/>
              <a:buChar char="-"/>
            </a:pPr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GenPacket</a:t>
            </a:r>
            <a:r>
              <a:rPr lang="ko-KR" altLang="en-US" b="1" dirty="0">
                <a:solidFill>
                  <a:srgbClr val="4B7D52"/>
                </a:solidFill>
              </a:rPr>
              <a:t>클래스는 </a:t>
            </a:r>
            <a:r>
              <a:rPr lang="en-US" altLang="ko-KR" b="1" dirty="0">
                <a:solidFill>
                  <a:srgbClr val="4B7D52"/>
                </a:solidFill>
              </a:rPr>
              <a:t>Packet</a:t>
            </a:r>
            <a:r>
              <a:rPr lang="ko-KR" altLang="en-US" b="1" dirty="0">
                <a:solidFill>
                  <a:srgbClr val="4B7D52"/>
                </a:solidFill>
              </a:rPr>
              <a:t>의 프로토콜 정의하고 필요한 데이터에 맞게</a:t>
            </a:r>
            <a:r>
              <a:rPr lang="en-US" altLang="ko-KR" b="1" dirty="0">
                <a:solidFill>
                  <a:srgbClr val="4B7D52"/>
                </a:solidFill>
              </a:rPr>
              <a:t> Read</a:t>
            </a:r>
            <a:r>
              <a:rPr lang="ko-KR" altLang="en-US" b="1" dirty="0">
                <a:solidFill>
                  <a:srgbClr val="4B7D52"/>
                </a:solidFill>
              </a:rPr>
              <a:t>와</a:t>
            </a:r>
            <a:r>
              <a:rPr lang="en-US" altLang="ko-KR" b="1" dirty="0">
                <a:solidFill>
                  <a:srgbClr val="4B7D52"/>
                </a:solidFill>
              </a:rPr>
              <a:t> Write</a:t>
            </a:r>
            <a:r>
              <a:rPr lang="ko-KR" altLang="en-US" b="1" dirty="0">
                <a:solidFill>
                  <a:srgbClr val="4B7D52"/>
                </a:solidFill>
              </a:rPr>
              <a:t>메서드를 정의한다</a:t>
            </a:r>
            <a:r>
              <a:rPr lang="en-US" altLang="ko-KR" b="1" dirty="0">
                <a:solidFill>
                  <a:srgbClr val="4B7D52"/>
                </a:solidFill>
              </a:rPr>
              <a:t>.</a:t>
            </a:r>
          </a:p>
          <a:p>
            <a:pPr marL="457200" indent="-457200" algn="l">
              <a:buFontTx/>
              <a:buChar char="-"/>
            </a:pPr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JobQueue</a:t>
            </a:r>
            <a:r>
              <a:rPr lang="ko-KR" altLang="en-US" b="1" dirty="0">
                <a:solidFill>
                  <a:srgbClr val="4B7D52"/>
                </a:solidFill>
              </a:rPr>
              <a:t>클래스는 수업 방안에서 순차적으로 데이터를 처리하기 위해서 사용</a:t>
            </a:r>
            <a:endParaRPr lang="en-US" altLang="ko-KR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Connect</a:t>
            </a:r>
            <a:r>
              <a:rPr lang="ko-KR" altLang="en-US" b="1" dirty="0">
                <a:solidFill>
                  <a:srgbClr val="4B7D52"/>
                </a:solidFill>
              </a:rPr>
              <a:t>클래스는 학생과 교수 클라이언트 측에서 서버와 연결하기 위해서 사용한다</a:t>
            </a:r>
            <a:r>
              <a:rPr lang="en-US" altLang="ko-KR" b="1" dirty="0">
                <a:solidFill>
                  <a:srgbClr val="4B7D52"/>
                </a:solidFill>
              </a:rPr>
              <a:t>.</a:t>
            </a:r>
          </a:p>
          <a:p>
            <a:pPr algn="l"/>
            <a:endParaRPr lang="en-US" altLang="ko-KR" sz="2800" b="1" dirty="0">
              <a:solidFill>
                <a:srgbClr val="4B7D52"/>
              </a:solidFill>
            </a:endParaRPr>
          </a:p>
          <a:p>
            <a:pPr marL="171450" indent="-171450" algn="l">
              <a:buFontTx/>
              <a:buChar char="-"/>
            </a:pPr>
            <a:endParaRPr lang="en-US" altLang="ko-KR" sz="1100" b="1" dirty="0">
              <a:solidFill>
                <a:srgbClr val="4B7D52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9E6406D-497C-4F0D-B19F-194D95E84310}"/>
              </a:ext>
            </a:extLst>
          </p:cNvPr>
          <p:cNvSpPr txBox="1">
            <a:spLocks/>
          </p:cNvSpPr>
          <p:nvPr/>
        </p:nvSpPr>
        <p:spPr>
          <a:xfrm>
            <a:off x="3105614" y="62881"/>
            <a:ext cx="5980771" cy="1039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>
                <a:solidFill>
                  <a:srgbClr val="4B7D52"/>
                </a:solidFill>
                <a:latin typeface="Arial Black" panose="020B0A04020102020204" pitchFamily="34" charset="0"/>
              </a:rPr>
              <a:t>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223855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2B3ECEF-661D-4E19-A0A0-7FEA07AF0EA0}"/>
              </a:ext>
            </a:extLst>
          </p:cNvPr>
          <p:cNvSpPr/>
          <p:nvPr/>
        </p:nvSpPr>
        <p:spPr>
          <a:xfrm>
            <a:off x="0" y="-207848"/>
            <a:ext cx="12192000" cy="7065848"/>
          </a:xfrm>
          <a:prstGeom prst="rect">
            <a:avLst/>
          </a:prstGeom>
          <a:solidFill>
            <a:srgbClr val="1422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831CFE-8938-45A3-8F92-BD421134CE5D}"/>
              </a:ext>
            </a:extLst>
          </p:cNvPr>
          <p:cNvSpPr/>
          <p:nvPr/>
        </p:nvSpPr>
        <p:spPr>
          <a:xfrm>
            <a:off x="802888" y="1313057"/>
            <a:ext cx="11563815" cy="5544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C5B63C-471D-449F-AE4A-9F576E40E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673" y="1794419"/>
            <a:ext cx="10340898" cy="5000700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>
                <a:solidFill>
                  <a:srgbClr val="315136"/>
                </a:solidFill>
              </a:rPr>
              <a:t>네트워크 통신</a:t>
            </a:r>
            <a:endParaRPr lang="en-US" altLang="ko-KR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TCP/IP </a:t>
            </a:r>
            <a:r>
              <a:rPr lang="ko-KR" altLang="en-US" b="1" dirty="0">
                <a:solidFill>
                  <a:srgbClr val="4B7D52"/>
                </a:solidFill>
              </a:rPr>
              <a:t>통신</a:t>
            </a:r>
            <a:endParaRPr lang="en-US" altLang="ko-KR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ko-KR" altLang="en-US" b="1" dirty="0">
                <a:solidFill>
                  <a:srgbClr val="4B7D52"/>
                </a:solidFill>
              </a:rPr>
              <a:t>비동기로 </a:t>
            </a:r>
            <a:r>
              <a:rPr lang="en-US" altLang="ko-KR" b="1" dirty="0">
                <a:solidFill>
                  <a:srgbClr val="4B7D52"/>
                </a:solidFill>
              </a:rPr>
              <a:t>Accept </a:t>
            </a:r>
            <a:r>
              <a:rPr lang="ko-KR" altLang="en-US" b="1" dirty="0">
                <a:solidFill>
                  <a:srgbClr val="4B7D52"/>
                </a:solidFill>
              </a:rPr>
              <a:t>처리</a:t>
            </a:r>
            <a:r>
              <a:rPr lang="en-US" altLang="ko-KR" b="1" dirty="0">
                <a:solidFill>
                  <a:srgbClr val="4B7D52"/>
                </a:solidFill>
              </a:rPr>
              <a:t>(</a:t>
            </a:r>
            <a:r>
              <a:rPr lang="ko-KR" altLang="en-US" b="1" dirty="0">
                <a:solidFill>
                  <a:srgbClr val="4B7D52"/>
                </a:solidFill>
              </a:rPr>
              <a:t>유저가 접속하면 함수가 실행 </a:t>
            </a:r>
            <a:r>
              <a:rPr lang="en-US" altLang="ko-KR" b="1" dirty="0">
                <a:solidFill>
                  <a:srgbClr val="4B7D52"/>
                </a:solidFill>
              </a:rPr>
              <a:t>-&gt; </a:t>
            </a:r>
            <a:r>
              <a:rPr lang="ko-KR" altLang="en-US" b="1" dirty="0">
                <a:solidFill>
                  <a:srgbClr val="4B7D52"/>
                </a:solidFill>
              </a:rPr>
              <a:t>다시 대기</a:t>
            </a:r>
            <a:r>
              <a:rPr lang="en-US" altLang="ko-KR" b="1" dirty="0">
                <a:solidFill>
                  <a:srgbClr val="4B7D52"/>
                </a:solidFill>
              </a:rPr>
              <a:t>)</a:t>
            </a:r>
          </a:p>
          <a:p>
            <a:pPr marL="457200" indent="-457200" algn="l">
              <a:buFontTx/>
              <a:buChar char="-"/>
            </a:pPr>
            <a:r>
              <a:rPr lang="en-US" altLang="ko-KR" b="1" dirty="0">
                <a:solidFill>
                  <a:srgbClr val="4B7D52"/>
                </a:solidFill>
              </a:rPr>
              <a:t>Accept</a:t>
            </a:r>
            <a:r>
              <a:rPr lang="ko-KR" altLang="en-US" b="1" dirty="0">
                <a:solidFill>
                  <a:srgbClr val="4B7D52"/>
                </a:solidFill>
              </a:rPr>
              <a:t>되면 유저를 </a:t>
            </a:r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SessionManger</a:t>
            </a:r>
            <a:r>
              <a:rPr lang="ko-KR" altLang="en-US" b="1" dirty="0">
                <a:solidFill>
                  <a:srgbClr val="4B7D52"/>
                </a:solidFill>
              </a:rPr>
              <a:t>안에 </a:t>
            </a:r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ClientSession</a:t>
            </a:r>
            <a:r>
              <a:rPr lang="ko-KR" altLang="en-US" b="1" dirty="0">
                <a:solidFill>
                  <a:srgbClr val="4B7D52"/>
                </a:solidFill>
              </a:rPr>
              <a:t>형태로 저장한 후</a:t>
            </a:r>
            <a:r>
              <a:rPr lang="en-US" altLang="ko-KR" b="1" dirty="0">
                <a:solidFill>
                  <a:srgbClr val="4B7D52"/>
                </a:solidFill>
              </a:rPr>
              <a:t> Receive</a:t>
            </a:r>
            <a:r>
              <a:rPr lang="ko-KR" altLang="en-US" b="1" dirty="0">
                <a:solidFill>
                  <a:srgbClr val="4B7D52"/>
                </a:solidFill>
              </a:rPr>
              <a:t>대기</a:t>
            </a:r>
            <a:endParaRPr lang="en-US" altLang="ko-KR" b="1" dirty="0">
              <a:solidFill>
                <a:srgbClr val="4B7D52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ko-KR" altLang="en-US" b="1" dirty="0">
                <a:solidFill>
                  <a:srgbClr val="4B7D52"/>
                </a:solidFill>
              </a:rPr>
              <a:t>유저가 데이터 패킷을 보내면 </a:t>
            </a:r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RecvBuffer</a:t>
            </a:r>
            <a:r>
              <a:rPr lang="ko-KR" altLang="en-US" b="1" dirty="0">
                <a:solidFill>
                  <a:srgbClr val="4B7D52"/>
                </a:solidFill>
              </a:rPr>
              <a:t>에 저장 후 현재 데이터가 누락 되지 않고 다 왔는지 검사한 후 데이터가 다 오지 않았으면 다 받을 때 까지 대기</a:t>
            </a:r>
            <a:r>
              <a:rPr lang="en-US" altLang="ko-KR" b="1" dirty="0">
                <a:solidFill>
                  <a:srgbClr val="4B7D52"/>
                </a:solidFill>
              </a:rPr>
              <a:t>, </a:t>
            </a:r>
            <a:r>
              <a:rPr lang="ko-KR" altLang="en-US" b="1" dirty="0">
                <a:solidFill>
                  <a:srgbClr val="4B7D52"/>
                </a:solidFill>
              </a:rPr>
              <a:t>데이터가 누락되지 않고 다 왔으면 </a:t>
            </a:r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PacketManager</a:t>
            </a:r>
            <a:r>
              <a:rPr lang="ko-KR" altLang="en-US" b="1" dirty="0">
                <a:solidFill>
                  <a:srgbClr val="4B7D52"/>
                </a:solidFill>
              </a:rPr>
              <a:t>의 </a:t>
            </a:r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OnRecvPacket</a:t>
            </a:r>
            <a:r>
              <a:rPr lang="ko-KR" altLang="en-US" b="1" dirty="0">
                <a:solidFill>
                  <a:srgbClr val="4B7D52"/>
                </a:solidFill>
              </a:rPr>
              <a:t>함수로 전달</a:t>
            </a:r>
            <a:endParaRPr lang="en-US" altLang="ko-KR" sz="1100" b="1" dirty="0">
              <a:solidFill>
                <a:srgbClr val="4B7D52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9E6406D-497C-4F0D-B19F-194D95E84310}"/>
              </a:ext>
            </a:extLst>
          </p:cNvPr>
          <p:cNvSpPr txBox="1">
            <a:spLocks/>
          </p:cNvSpPr>
          <p:nvPr/>
        </p:nvSpPr>
        <p:spPr>
          <a:xfrm>
            <a:off x="3105614" y="62881"/>
            <a:ext cx="5980771" cy="1039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>
                <a:solidFill>
                  <a:srgbClr val="4B7D52"/>
                </a:solidFill>
                <a:latin typeface="Arial Black" panose="020B0A04020102020204" pitchFamily="34" charset="0"/>
              </a:rPr>
              <a:t>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249052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1304</Words>
  <Application>Microsoft Office PowerPoint</Application>
  <PresentationFormat>와이드스크린</PresentationFormat>
  <Paragraphs>244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Arial Black</vt:lpstr>
      <vt:lpstr>Office 테마</vt:lpstr>
      <vt:lpstr>Yuhan  LightHouse</vt:lpstr>
      <vt:lpstr>목록</vt:lpstr>
      <vt:lpstr>프로젝트 개요</vt:lpstr>
      <vt:lpstr>PowerPoint 프레젠테이션</vt:lpstr>
      <vt:lpstr>프로젝트 범위</vt:lpstr>
      <vt:lpstr>시스템 구축 환경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Yuhan  LightHouse</dc:title>
  <dc:creator>정 재령</dc:creator>
  <cp:lastModifiedBy>정 재령</cp:lastModifiedBy>
  <cp:revision>5</cp:revision>
  <dcterms:created xsi:type="dcterms:W3CDTF">2021-12-03T18:58:05Z</dcterms:created>
  <dcterms:modified xsi:type="dcterms:W3CDTF">2021-12-05T16:38:29Z</dcterms:modified>
</cp:coreProperties>
</file>