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FC71-E0C0-4BE6-B1AF-05A60532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99FE1-BE9B-46E7-80F7-DF61D3BCA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8466-BD57-449E-AC36-2463059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8E8F-9D7F-4D6D-A1EB-4E1330D9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E461-C9C0-49D9-B554-298A554E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65AD-7BDF-4E33-94E3-83B8D56D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59B28-0F3C-4B34-96B1-B7634230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1CA1-1D70-41BC-B519-FB4B5EE5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2BC6-BECD-4013-ADF2-15691E3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D753-EFEF-4F46-8F43-F9AC7CEE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680B3-6585-4761-81EF-BA294FD8A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48430-7808-454F-9F1B-2AA35299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29F9-9E43-47DA-88EE-95565A2F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B587-5335-46DA-BAFB-22DA6453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CEC4-74A8-42D9-9D77-A566C0B5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BDE9-3433-4242-A4A0-1792AF1A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7339-B25A-42E0-869C-EEB2B47B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0B79-6D50-4CF8-A3BA-89FBD122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875-9361-4268-AC48-25F2CC4E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FF5E-C958-4787-BEB7-CD3BAC0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B715-4797-4747-B77E-819DC44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CE48-5B2A-42EA-8F22-817F0CE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7868C-089D-4323-B827-F86004A1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BA970-C1AE-4063-A42C-44738DC1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A704-477C-42C0-B14F-6D1893ED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2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A8EE-BB98-4B3D-A863-9F6A70C5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6A24-6F3A-4787-A420-7755DF2DE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1713-59E3-4C4D-A901-99BBCF25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AF7E-6DFE-4EF8-9581-85CC2ABA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6A1AD-DE0D-4E49-9C07-F4AC7269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7FD8-C058-4D07-8678-F01672B4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1CD7-37EC-4B40-98C6-82EA6BF5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45D48-FEC5-4096-92CF-1BCE842FC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1D413-4689-4474-9E27-BF327D93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C22D0-426C-4E90-ADA5-59B4C82A6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C3FA1-6B1F-4A60-85B3-96A7F9832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BBDA8-99A0-451B-9232-D4DA1B03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CA316-AA9B-40CC-8709-E707758B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82B6-F7D8-4B34-AD2D-EF8F690F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2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7DE-3778-47D2-9CFC-825C2FC6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74D70-3A19-4491-8081-E69F0DC7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50A8D-3938-4DC2-BEC7-36C59D21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83B7C-BE3E-4370-985E-B832F4E3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3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A4FAB-E169-46E8-9ACF-2B0B96FE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64A8-71F2-4F16-A1AD-9AA8EDB4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8A319-DC8A-4EE5-A3D9-56D7672D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5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6D63-1D75-4DA6-9AED-C8CA115E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8787-DCC0-4E76-8774-6187F287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B67F8-D24C-4EBC-BF97-EDDD558A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4238D-FC14-4099-9D1F-773BF481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65A65-4C62-4543-A6E8-A4744030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4E88B-AB88-4325-8CEB-D66BA911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B617-9196-4BD8-A689-3F439354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BED25-7A9F-4BEB-B8D4-DC78AFD36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4588-7A59-456D-8FBD-7ADC64B2D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46A85-B228-4E82-B790-847C7B66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B1499-BA1D-4BD1-87ED-B54FBFE1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BCE9F-B14B-49FF-A036-61475EEB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E8415-83BF-431F-88D4-60043B3F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1F71-25E0-48BE-903B-76E8AB05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6801D-FBD6-47DE-AC90-5CDB79A86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47F84-05CE-4F4E-B423-0963C4E83D7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CC0A-D7B3-44E4-8A67-9FB68B464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BB29-B5A2-4202-8974-0D7687FA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F5E2-D764-4B72-A64A-515002929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github.com/jomjac/PECD_03/blob/main/2.%20An%C3%A1lisis%20del%20Problema.md" TargetMode="External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hyperlink" Target="https://github.com/AliLeon-24" TargetMode="External"/><Relationship Id="rId12" Type="http://schemas.openxmlformats.org/officeDocument/2006/relationships/hyperlink" Target="https://github.com/jomjac/PECD_03/blob/main/1.%20Elecci%C3%B3n%20del%20Problema.md" TargetMode="External"/><Relationship Id="rId17" Type="http://schemas.openxmlformats.org/officeDocument/2006/relationships/image" Target="../media/image8.png"/><Relationship Id="rId2" Type="http://schemas.openxmlformats.org/officeDocument/2006/relationships/hyperlink" Target="https://github.com/AbiHC12" TargetMode="Externa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SUS21-PROG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github.com/jomjac" TargetMode="External"/><Relationship Id="rId15" Type="http://schemas.openxmlformats.org/officeDocument/2006/relationships/hyperlink" Target="https://github.com/jomjac/PECD_03/blob/main/README.md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hyperlink" Target="https://github.com/Jhonatanhm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github.com/jomjac/PECD_03/blob/main/3.%20Propuesta%20del%20Caso%20de%20Negocio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omjac/PECD_03/blob/main/1.%20Elecci%C3%B3n%20del%20Problema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omjac/PECD_03/blob/main/2.%20An%C3%A1lisis%20del%20Problema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jomjac/PECD_03/blob/main/3.%20Propuesta%20del%20Caso%20de%20Negocio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86F4-09F4-496E-BD05-D9CB3F0C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1" y="1964573"/>
            <a:ext cx="11591779" cy="858129"/>
          </a:xfrm>
        </p:spPr>
        <p:txBody>
          <a:bodyPr>
            <a:normAutofit/>
          </a:bodyPr>
          <a:lstStyle/>
          <a:p>
            <a:pPr algn="l"/>
            <a:r>
              <a:rPr lang="es-PE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de especialización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6F150-336B-4683-BA83-93853FE70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81" y="3615174"/>
            <a:ext cx="2583766" cy="1655762"/>
          </a:xfrm>
        </p:spPr>
        <p:txBody>
          <a:bodyPr/>
          <a:lstStyle/>
          <a:p>
            <a:pPr algn="l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119EA-A943-404C-B188-411265D2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68" y="4909625"/>
            <a:ext cx="2671236" cy="1393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9CC7B-04B7-4602-8622-CDFD6502D521}"/>
              </a:ext>
            </a:extLst>
          </p:cNvPr>
          <p:cNvSpPr txBox="1"/>
          <p:nvPr/>
        </p:nvSpPr>
        <p:spPr>
          <a:xfrm>
            <a:off x="356381" y="2781162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 de datos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F8EAA-4AE0-4788-9D02-EF2702F5C3C1}"/>
              </a:ext>
            </a:extLst>
          </p:cNvPr>
          <p:cNvCxnSpPr/>
          <p:nvPr/>
        </p:nvCxnSpPr>
        <p:spPr>
          <a:xfrm>
            <a:off x="356381" y="3429000"/>
            <a:ext cx="1147923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06E02F-FA2A-4B87-95BA-D8EF99011EAE}"/>
              </a:ext>
            </a:extLst>
          </p:cNvPr>
          <p:cNvSpPr txBox="1"/>
          <p:nvPr/>
        </p:nvSpPr>
        <p:spPr>
          <a:xfrm>
            <a:off x="356381" y="396242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 2024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1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79DF07-C471-4DAF-91D5-DA83AF4A65AD}"/>
              </a:ext>
            </a:extLst>
          </p:cNvPr>
          <p:cNvSpPr/>
          <p:nvPr/>
        </p:nvSpPr>
        <p:spPr>
          <a:xfrm>
            <a:off x="0" y="871582"/>
            <a:ext cx="12192000" cy="7016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-apple-system"/>
              </a:rPr>
              <a:t>  </a:t>
            </a:r>
            <a:endParaRPr lang="en-US" sz="40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8D16-72C7-45BC-A3E2-71397244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31" y="2632196"/>
            <a:ext cx="3830722" cy="36933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800" i="0" dirty="0">
                <a:effectLst/>
                <a:latin typeface="-apple-system"/>
              </a:rPr>
              <a:t> </a:t>
            </a:r>
            <a:r>
              <a:rPr lang="en-US" sz="1800" i="0" dirty="0" err="1">
                <a:effectLst/>
                <a:latin typeface="-apple-system"/>
              </a:rPr>
              <a:t>Huisacayna</a:t>
            </a:r>
            <a:r>
              <a:rPr lang="en-US" sz="1800" i="0" dirty="0">
                <a:effectLst/>
                <a:latin typeface="-apple-system"/>
              </a:rPr>
              <a:t> </a:t>
            </a:r>
            <a:r>
              <a:rPr lang="en-US" sz="1800" i="0" dirty="0" err="1">
                <a:effectLst/>
                <a:latin typeface="-apple-system"/>
              </a:rPr>
              <a:t>Cutipa</a:t>
            </a:r>
            <a:r>
              <a:rPr lang="en-US" sz="1800" i="0" dirty="0">
                <a:effectLst/>
                <a:latin typeface="-apple-system"/>
              </a:rPr>
              <a:t>, Abigail Nelly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938B2-491A-4935-A867-0AD9F39BAD1C}"/>
              </a:ext>
            </a:extLst>
          </p:cNvPr>
          <p:cNvSpPr txBox="1"/>
          <p:nvPr/>
        </p:nvSpPr>
        <p:spPr>
          <a:xfrm>
            <a:off x="202432" y="960802"/>
            <a:ext cx="43569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err="1">
                <a:solidFill>
                  <a:schemeClr val="bg1"/>
                </a:solidFill>
                <a:effectLst/>
                <a:latin typeface="-apple-system"/>
              </a:rPr>
              <a:t>Presentación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 del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-apple-system"/>
              </a:rPr>
              <a:t>equipo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ogotipo de github - Iconos gratis de redes sociales">
            <a:hlinkClick r:id="rId2"/>
            <a:extLst>
              <a:ext uri="{FF2B5EF4-FFF2-40B4-BE49-F238E27FC236}">
                <a16:creationId xmlns:a16="http://schemas.microsoft.com/office/drawing/2014/main" id="{F3C05DDB-04D9-46D6-9116-02D3B47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32" y="2595076"/>
            <a:ext cx="256824" cy="2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tipo de github - Iconos gratis de redes sociales">
            <a:hlinkClick r:id="rId4"/>
            <a:extLst>
              <a:ext uri="{FF2B5EF4-FFF2-40B4-BE49-F238E27FC236}">
                <a16:creationId xmlns:a16="http://schemas.microsoft.com/office/drawing/2014/main" id="{52AAB396-BD78-486C-BC83-DA0D527CF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32" y="3136455"/>
            <a:ext cx="256824" cy="2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tipo de github - Iconos gratis de redes sociales">
            <a:hlinkClick r:id="rId5"/>
            <a:extLst>
              <a:ext uri="{FF2B5EF4-FFF2-40B4-BE49-F238E27FC236}">
                <a16:creationId xmlns:a16="http://schemas.microsoft.com/office/drawing/2014/main" id="{58616A37-7128-48FB-BDB8-015943C3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32" y="3724608"/>
            <a:ext cx="256824" cy="2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gotipo de github - Iconos gratis de redes sociales">
            <a:hlinkClick r:id="rId6"/>
            <a:extLst>
              <a:ext uri="{FF2B5EF4-FFF2-40B4-BE49-F238E27FC236}">
                <a16:creationId xmlns:a16="http://schemas.microsoft.com/office/drawing/2014/main" id="{DC18C52A-036B-4D90-A378-932E8F62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32" y="4289374"/>
            <a:ext cx="256824" cy="2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ogotipo de github - Iconos gratis de redes sociales">
            <a:hlinkClick r:id="rId7"/>
            <a:extLst>
              <a:ext uri="{FF2B5EF4-FFF2-40B4-BE49-F238E27FC236}">
                <a16:creationId xmlns:a16="http://schemas.microsoft.com/office/drawing/2014/main" id="{E8C09FDD-1BF1-4EA8-8F9B-94FB8045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32" y="4854139"/>
            <a:ext cx="256824" cy="2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dad Nacional Agraria La Molina - Wikipedia, la enciclopedia libre">
            <a:extLst>
              <a:ext uri="{FF2B5EF4-FFF2-40B4-BE49-F238E27FC236}">
                <a16:creationId xmlns:a16="http://schemas.microsoft.com/office/drawing/2014/main" id="{47C4CBE2-1881-4221-90C2-DBF59641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84" y="3697670"/>
            <a:ext cx="256823" cy="3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Universidad Nacional Agraria La Molina - Wikipedia, la enciclopedia libre">
            <a:extLst>
              <a:ext uri="{FF2B5EF4-FFF2-40B4-BE49-F238E27FC236}">
                <a16:creationId xmlns:a16="http://schemas.microsoft.com/office/drawing/2014/main" id="{4146ADEB-E8F9-4539-92BE-A29B6722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84" y="4827201"/>
            <a:ext cx="256823" cy="3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364495F-1CF7-4EF7-97EF-B312D728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55" y="4262436"/>
            <a:ext cx="256452" cy="2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22298DC-F0FA-4F42-92BF-7E6A1068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71" y="3109517"/>
            <a:ext cx="284336" cy="3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 photo description available.">
            <a:extLst>
              <a:ext uri="{FF2B5EF4-FFF2-40B4-BE49-F238E27FC236}">
                <a16:creationId xmlns:a16="http://schemas.microsoft.com/office/drawing/2014/main" id="{2904C35C-AA37-475E-AFB0-58C331014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82" y="2568138"/>
            <a:ext cx="284625" cy="28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56139E-2E72-44DA-9275-17DC2DDD4407}"/>
              </a:ext>
            </a:extLst>
          </p:cNvPr>
          <p:cNvSpPr txBox="1"/>
          <p:nvPr/>
        </p:nvSpPr>
        <p:spPr>
          <a:xfrm>
            <a:off x="202431" y="3164226"/>
            <a:ext cx="415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i="0" dirty="0" err="1">
                <a:effectLst/>
                <a:latin typeface="-apple-system"/>
              </a:rPr>
              <a:t>Huarcaya</a:t>
            </a:r>
            <a:r>
              <a:rPr lang="en-US" sz="1800" i="0" dirty="0">
                <a:effectLst/>
                <a:latin typeface="-apple-system"/>
              </a:rPr>
              <a:t> Maldonado, </a:t>
            </a:r>
            <a:r>
              <a:rPr lang="en-US" sz="1800" i="0" dirty="0" err="1">
                <a:effectLst/>
                <a:latin typeface="-apple-system"/>
              </a:rPr>
              <a:t>Jhonatan</a:t>
            </a:r>
            <a:r>
              <a:rPr lang="en-US" sz="1800" i="0" dirty="0">
                <a:effectLst/>
                <a:latin typeface="-apple-system"/>
              </a:rPr>
              <a:t> Albino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0954A-2E63-404D-95E5-6F6E2150580A}"/>
              </a:ext>
            </a:extLst>
          </p:cNvPr>
          <p:cNvSpPr txBox="1"/>
          <p:nvPr/>
        </p:nvSpPr>
        <p:spPr>
          <a:xfrm>
            <a:off x="202431" y="3696256"/>
            <a:ext cx="3847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i="0" dirty="0">
                <a:effectLst/>
                <a:latin typeface="-apple-system"/>
              </a:rPr>
              <a:t>Jacobo Jara, José María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498E4-E51C-49E6-BBA6-CEB08462BA97}"/>
              </a:ext>
            </a:extLst>
          </p:cNvPr>
          <p:cNvSpPr txBox="1"/>
          <p:nvPr/>
        </p:nvSpPr>
        <p:spPr>
          <a:xfrm>
            <a:off x="202431" y="4228286"/>
            <a:ext cx="415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i="0" dirty="0">
                <a:effectLst/>
                <a:latin typeface="-apple-system"/>
              </a:rPr>
              <a:t>Jaime </a:t>
            </a:r>
            <a:r>
              <a:rPr lang="en-US" sz="1800" i="0" dirty="0" err="1">
                <a:effectLst/>
                <a:latin typeface="-apple-system"/>
              </a:rPr>
              <a:t>Alanya</a:t>
            </a:r>
            <a:r>
              <a:rPr lang="en-US" sz="1800" i="0" dirty="0">
                <a:effectLst/>
                <a:latin typeface="-apple-system"/>
              </a:rPr>
              <a:t>, Jesús </a:t>
            </a:r>
            <a:r>
              <a:rPr lang="en-US" sz="1800" i="0" dirty="0" err="1">
                <a:effectLst/>
                <a:latin typeface="-apple-system"/>
              </a:rPr>
              <a:t>Yimfranz</a:t>
            </a:r>
            <a:endParaRPr lang="en-US" sz="1800" i="0" dirty="0">
              <a:effectLst/>
              <a:latin typeface="-apple-syste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4D2DC-68DE-4461-A353-E1E5ACE73262}"/>
              </a:ext>
            </a:extLst>
          </p:cNvPr>
          <p:cNvSpPr txBox="1"/>
          <p:nvPr/>
        </p:nvSpPr>
        <p:spPr>
          <a:xfrm>
            <a:off x="202431" y="4760314"/>
            <a:ext cx="415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i="0" dirty="0">
                <a:effectLst/>
                <a:latin typeface="-apple-system"/>
              </a:rPr>
              <a:t>León Muñoz, Alicia Mercedes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887838-6E69-4880-9E9F-395CD2AC3942}"/>
              </a:ext>
            </a:extLst>
          </p:cNvPr>
          <p:cNvSpPr txBox="1"/>
          <p:nvPr/>
        </p:nvSpPr>
        <p:spPr>
          <a:xfrm>
            <a:off x="6510814" y="949853"/>
            <a:ext cx="43569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err="1">
                <a:solidFill>
                  <a:schemeClr val="bg1"/>
                </a:solidFill>
                <a:effectLst/>
                <a:latin typeface="-apple-system"/>
              </a:rPr>
              <a:t>Repositorio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4B9C0-F20E-4497-90E0-B22282E28096}"/>
              </a:ext>
            </a:extLst>
          </p:cNvPr>
          <p:cNvSpPr txBox="1"/>
          <p:nvPr/>
        </p:nvSpPr>
        <p:spPr>
          <a:xfrm>
            <a:off x="6898494" y="4011431"/>
            <a:ext cx="4586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1F2328"/>
                </a:solidFill>
                <a:effectLst/>
                <a:latin typeface="-apple-system"/>
              </a:rPr>
              <a:t>Estructura de las carpetas</a:t>
            </a:r>
          </a:p>
          <a:p>
            <a:pPr algn="l">
              <a:buFont typeface="+mj-lt"/>
              <a:buAutoNum type="arabicPeriod"/>
            </a:pPr>
            <a:r>
              <a:rPr lang="es-MX" b="0" i="0" u="sng" dirty="0">
                <a:solidFill>
                  <a:srgbClr val="1F2328"/>
                </a:solidFill>
                <a:effectLst/>
                <a:latin typeface="-apple-system"/>
                <a:hlinkClick r:id="rId12" tooltip="1. Elección del Problema.md"/>
              </a:rPr>
              <a:t>📁 Elección del Problema</a:t>
            </a:r>
            <a:endParaRPr lang="es-MX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MX" b="0" i="0" u="sng" dirty="0">
                <a:solidFill>
                  <a:srgbClr val="1F2328"/>
                </a:solidFill>
                <a:effectLst/>
                <a:latin typeface="-apple-system"/>
                <a:hlinkClick r:id="rId13" tooltip="2. Análisis del Problema.md"/>
              </a:rPr>
              <a:t>📁 Análisis del Problema</a:t>
            </a:r>
            <a:endParaRPr lang="es-MX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MX" b="0" i="0" u="sng" dirty="0">
                <a:solidFill>
                  <a:srgbClr val="1F2328"/>
                </a:solidFill>
                <a:effectLst/>
                <a:latin typeface="-apple-system"/>
                <a:hlinkClick r:id="rId14" tooltip="3. Propuesta del Caso de Negocio.md"/>
              </a:rPr>
              <a:t>📁 Propuesta del Caso de Negocio</a:t>
            </a:r>
            <a:endParaRPr lang="es-MX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9A2BC1-9914-499F-9FBF-8A0891DB7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75632"/>
              </p:ext>
            </p:extLst>
          </p:nvPr>
        </p:nvGraphicFramePr>
        <p:xfrm>
          <a:off x="6898494" y="3209569"/>
          <a:ext cx="4267200" cy="91440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54800149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es-PE" u="none" strike="noStrike" dirty="0">
                          <a:effectLst/>
                          <a:hlinkClick r:id="rId15" tooltip="README.md"/>
                        </a:rPr>
                        <a:t>📘</a:t>
                      </a:r>
                      <a:r>
                        <a:rPr lang="en-US" u="none" strike="noStrike" dirty="0">
                          <a:effectLst/>
                          <a:hlinkClick r:id="rId15" tooltip="README.md"/>
                        </a:rPr>
                        <a:t>REPOSITORIO</a:t>
                      </a: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es-PE" u="none" strike="noStrike" dirty="0">
                          <a:effectLst/>
                          <a:hlinkClick r:id="rId15" tooltip="README.md"/>
                        </a:rPr>
                        <a:t>📄</a:t>
                      </a:r>
                      <a:r>
                        <a:rPr lang="en-US" u="none" strike="noStrike" dirty="0">
                          <a:effectLst/>
                          <a:hlinkClick r:id="rId15" tooltip="README.md"/>
                        </a:rPr>
                        <a:t>README.md</a:t>
                      </a:r>
                      <a:endParaRPr lang="en-US" u="none" strike="noStrike" dirty="0">
                        <a:effectLst/>
                      </a:endParaRPr>
                    </a:p>
                    <a:p>
                      <a:pPr marL="342900" indent="-342900" algn="l" fontAlgn="t">
                        <a:buAutoNum type="arabicPeriod"/>
                      </a:pP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9878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365EA15-C185-46FC-ABAF-E21E17E6F6A6}"/>
              </a:ext>
            </a:extLst>
          </p:cNvPr>
          <p:cNvSpPr txBox="1"/>
          <p:nvPr/>
        </p:nvSpPr>
        <p:spPr>
          <a:xfrm>
            <a:off x="6898494" y="2137735"/>
            <a:ext cx="4356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Aplicación de un modelo con machine </a:t>
            </a:r>
            <a:r>
              <a:rPr lang="es-MX" sz="1600" b="1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es-MX" sz="1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para la prevención de conflictos mineros mediante la percepción pública</a:t>
            </a:r>
            <a:r>
              <a:rPr lang="en-US" sz="1600" b="1" i="0" dirty="0">
                <a:solidFill>
                  <a:srgbClr val="002060"/>
                </a:solidFill>
                <a:effectLst/>
                <a:latin typeface="-apple-system"/>
              </a:rPr>
              <a:t> 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1038" name="Picture 14" descr="Qué es Git?">
            <a:extLst>
              <a:ext uri="{FF2B5EF4-FFF2-40B4-BE49-F238E27FC236}">
                <a16:creationId xmlns:a16="http://schemas.microsoft.com/office/drawing/2014/main" id="{30610059-ED20-4C12-96B3-7796F4DE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554" y="5905971"/>
            <a:ext cx="1369332" cy="7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. GitHub Nedir? GitHub; Git yazılımı ile… | by İrem Kömürcü | Medium">
            <a:extLst>
              <a:ext uri="{FF2B5EF4-FFF2-40B4-BE49-F238E27FC236}">
                <a16:creationId xmlns:a16="http://schemas.microsoft.com/office/drawing/2014/main" id="{28CC6E11-FB7F-4D25-B5FD-34CE57DE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30" y="5905971"/>
            <a:ext cx="1864042" cy="6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rabajo en Equipo ▷ Qué es, Ejemplos 2024">
            <a:extLst>
              <a:ext uri="{FF2B5EF4-FFF2-40B4-BE49-F238E27FC236}">
                <a16:creationId xmlns:a16="http://schemas.microsoft.com/office/drawing/2014/main" id="{001F9F99-E4A8-4A27-A8E0-58C83B714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515" y="739659"/>
            <a:ext cx="924760" cy="9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positorio - Iconos gratis de computadora">
            <a:extLst>
              <a:ext uri="{FF2B5EF4-FFF2-40B4-BE49-F238E27FC236}">
                <a16:creationId xmlns:a16="http://schemas.microsoft.com/office/drawing/2014/main" id="{5C9D1792-A784-40C2-B0B5-3528EEB9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886" y="926361"/>
            <a:ext cx="580571" cy="58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8B3DAA-799A-4D8A-94B7-DB63EDDA824A}"/>
              </a:ext>
            </a:extLst>
          </p:cNvPr>
          <p:cNvSpPr/>
          <p:nvPr/>
        </p:nvSpPr>
        <p:spPr>
          <a:xfrm>
            <a:off x="421702" y="1203841"/>
            <a:ext cx="6203579" cy="2017486"/>
          </a:xfrm>
          <a:prstGeom prst="roundRect">
            <a:avLst>
              <a:gd name="adj" fmla="val 803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938B2-491A-4935-A867-0AD9F39BAD1C}"/>
              </a:ext>
            </a:extLst>
          </p:cNvPr>
          <p:cNvSpPr txBox="1"/>
          <p:nvPr/>
        </p:nvSpPr>
        <p:spPr>
          <a:xfrm>
            <a:off x="253217" y="142428"/>
            <a:ext cx="5305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-apple-system"/>
              </a:rPr>
              <a:t>1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-apple-system"/>
              </a:rPr>
              <a:t>. Introducción al proyecto</a:t>
            </a:r>
          </a:p>
        </p:txBody>
      </p:sp>
      <p:pic>
        <p:nvPicPr>
          <p:cNvPr id="2050" name="Picture 2" descr="Alerta - Iconos gratis de señalización">
            <a:extLst>
              <a:ext uri="{FF2B5EF4-FFF2-40B4-BE49-F238E27FC236}">
                <a16:creationId xmlns:a16="http://schemas.microsoft.com/office/drawing/2014/main" id="{5B0F365E-1430-47B5-8D73-B1499937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0269" y="1029670"/>
            <a:ext cx="449697" cy="44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labra clave de página: minería sostenible">
            <a:extLst>
              <a:ext uri="{FF2B5EF4-FFF2-40B4-BE49-F238E27FC236}">
                <a16:creationId xmlns:a16="http://schemas.microsoft.com/office/drawing/2014/main" id="{FD3D3E89-4D17-4FF6-A48B-297EB03B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14" y="1039183"/>
            <a:ext cx="3976126" cy="233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68D158-5AEA-473A-A605-11F47E431BBE}"/>
              </a:ext>
            </a:extLst>
          </p:cNvPr>
          <p:cNvSpPr txBox="1"/>
          <p:nvPr/>
        </p:nvSpPr>
        <p:spPr>
          <a:xfrm>
            <a:off x="529281" y="1406658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Las empresas mineras en Perú enfrentan desafíos críticos, </a:t>
            </a:r>
            <a:r>
              <a:rPr lang="es-MX" sz="1400" b="1" dirty="0">
                <a:solidFill>
                  <a:srgbClr val="C00000"/>
                </a:solidFill>
                <a:latin typeface="-apple-system"/>
              </a:rPr>
              <a:t>especialmente por conflictos sociales derivados de preocupaciones ambientales y desinformación</a:t>
            </a: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. Un ejemplo destacado es Antamina, cuyo uso intensivo del agua ha generado protestas y dañado su reputación. La implementación de machine </a:t>
            </a:r>
            <a:r>
              <a:rPr lang="es-MX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learning</a:t>
            </a: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puede mitigar estos problemas al analizar datos para identificar patrones, permitiendo respuestas proactivas que mejoren la percepción pública y fortalezcan las relaciones con las comunidades locales.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7A26C-BF91-4679-82E6-648ED3EFB82C}"/>
              </a:ext>
            </a:extLst>
          </p:cNvPr>
          <p:cNvSpPr txBox="1"/>
          <p:nvPr/>
        </p:nvSpPr>
        <p:spPr>
          <a:xfrm>
            <a:off x="421702" y="3829057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C00000"/>
                </a:solidFill>
                <a:effectLst/>
                <a:latin typeface="-apple-system"/>
              </a:rPr>
              <a:t>2. Objetivos del proyecto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6911E-43D7-4DB3-87BE-7FEBE7DE4987}"/>
              </a:ext>
            </a:extLst>
          </p:cNvPr>
          <p:cNvSpPr txBox="1"/>
          <p:nvPr/>
        </p:nvSpPr>
        <p:spPr>
          <a:xfrm>
            <a:off x="253217" y="4712678"/>
            <a:ext cx="550212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1F2328"/>
                </a:solidFill>
                <a:effectLst/>
                <a:latin typeface="-apple-system"/>
              </a:rPr>
              <a:t>🎯 </a:t>
            </a:r>
            <a:r>
              <a:rPr lang="es-MX" b="1" i="0" dirty="0">
                <a:solidFill>
                  <a:srgbClr val="1F2328"/>
                </a:solidFill>
                <a:effectLst/>
                <a:latin typeface="-apple-system"/>
              </a:rPr>
              <a:t>Objetivo Principal:</a:t>
            </a:r>
            <a:endParaRPr lang="es-MX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just"/>
            <a:r>
              <a:rPr lang="es-MX" sz="1600" b="0" i="0" dirty="0">
                <a:solidFill>
                  <a:srgbClr val="1F2328"/>
                </a:solidFill>
                <a:effectLst/>
                <a:latin typeface="-apple-system"/>
              </a:rPr>
              <a:t>Detectar tendencias y la polarización en la opinión pública dentro de redes sociales y otras fuentes de </a:t>
            </a:r>
            <a:r>
              <a:rPr lang="es-MX" sz="1600" b="0" i="0" dirty="0" err="1">
                <a:solidFill>
                  <a:srgbClr val="1F2328"/>
                </a:solidFill>
                <a:effectLst/>
                <a:latin typeface="-apple-system"/>
              </a:rPr>
              <a:t>informacion</a:t>
            </a:r>
            <a:r>
              <a:rPr lang="es-MX" sz="1600" b="0" i="0" dirty="0">
                <a:solidFill>
                  <a:srgbClr val="1F2328"/>
                </a:solidFill>
                <a:effectLst/>
                <a:latin typeface="-apple-system"/>
              </a:rPr>
              <a:t> disponibles, orientados a clasificar la percepción pública hacia una empresa minera.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5B0177-8847-4D01-B9EB-B55C2356D221}"/>
              </a:ext>
            </a:extLst>
          </p:cNvPr>
          <p:cNvSpPr txBox="1"/>
          <p:nvPr/>
        </p:nvSpPr>
        <p:spPr>
          <a:xfrm>
            <a:off x="6625281" y="4413832"/>
            <a:ext cx="514501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1F2328"/>
                </a:solidFill>
                <a:effectLst/>
                <a:latin typeface="-apple-system"/>
              </a:rPr>
              <a:t>🎯 </a:t>
            </a:r>
            <a:r>
              <a:rPr lang="es-MX" b="1" i="0" dirty="0">
                <a:solidFill>
                  <a:srgbClr val="1F2328"/>
                </a:solidFill>
                <a:effectLst/>
                <a:latin typeface="-apple-system"/>
              </a:rPr>
              <a:t>Objetivos Secundarios:</a:t>
            </a:r>
            <a:endParaRPr lang="es-MX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MX" sz="1600" b="0" i="0" dirty="0">
                <a:solidFill>
                  <a:srgbClr val="1F2328"/>
                </a:solidFill>
                <a:effectLst/>
                <a:latin typeface="-apple-system"/>
              </a:rPr>
              <a:t>Implementar estrategias para anticipar los conflictos mineros y fortalecer sus relaciones con los grupos de interés y </a:t>
            </a:r>
            <a:r>
              <a:rPr lang="es-MX" sz="1600" b="0" i="0" dirty="0" err="1">
                <a:solidFill>
                  <a:srgbClr val="1F2328"/>
                </a:solidFill>
                <a:effectLst/>
                <a:latin typeface="-apple-system"/>
              </a:rPr>
              <a:t>stakeholders</a:t>
            </a:r>
            <a:r>
              <a:rPr lang="es-MX" sz="1600" b="0" i="0" dirty="0">
                <a:solidFill>
                  <a:srgbClr val="1F2328"/>
                </a:solidFill>
                <a:effectLst/>
                <a:latin typeface="-apple-system"/>
              </a:rPr>
              <a:t> clave.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MX" sz="1600" b="0" i="0" dirty="0">
                <a:solidFill>
                  <a:srgbClr val="1F2328"/>
                </a:solidFill>
                <a:effectLst/>
                <a:latin typeface="-apple-system"/>
              </a:rPr>
              <a:t>Mitigar el impacto económico de potenciales conflictos mineros.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MX" sz="1600" b="0" i="0" dirty="0">
                <a:solidFill>
                  <a:srgbClr val="1F2328"/>
                </a:solidFill>
                <a:effectLst/>
                <a:latin typeface="-apple-system"/>
              </a:rPr>
              <a:t>Identificar las principales demandas de los </a:t>
            </a:r>
            <a:r>
              <a:rPr lang="es-MX" sz="1600" b="0" i="0" dirty="0" err="1">
                <a:solidFill>
                  <a:srgbClr val="1F2328"/>
                </a:solidFill>
                <a:effectLst/>
                <a:latin typeface="-apple-system"/>
              </a:rPr>
              <a:t>stakeholders</a:t>
            </a:r>
            <a:r>
              <a:rPr lang="es-MX" sz="1600" b="0" i="0" dirty="0">
                <a:solidFill>
                  <a:srgbClr val="1F2328"/>
                </a:solidFill>
                <a:effectLst/>
                <a:latin typeface="-apple-system"/>
              </a:rPr>
              <a:t> respecto a las operaciones mineras.</a:t>
            </a:r>
          </a:p>
        </p:txBody>
      </p:sp>
    </p:spTree>
    <p:extLst>
      <p:ext uri="{BB962C8B-B14F-4D97-AF65-F5344CB8AC3E}">
        <p14:creationId xmlns:p14="http://schemas.microsoft.com/office/powerpoint/2010/main" val="31425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32154C-7D9A-47D2-98D5-505D1D57FCE2}"/>
              </a:ext>
            </a:extLst>
          </p:cNvPr>
          <p:cNvSpPr/>
          <p:nvPr/>
        </p:nvSpPr>
        <p:spPr>
          <a:xfrm>
            <a:off x="1633284" y="2593276"/>
            <a:ext cx="9009529" cy="115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8D16-72C7-45BC-A3E2-71397244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016188"/>
            <a:ext cx="4554072" cy="4427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1800" b="0" i="0" u="sng" dirty="0">
                <a:solidFill>
                  <a:srgbClr val="1F2328"/>
                </a:solidFill>
                <a:effectLst/>
                <a:latin typeface="-apple-system"/>
                <a:hlinkClick r:id="rId2" tooltip="1. Elección del Problema.md"/>
              </a:rPr>
              <a:t>1. 📁 Elección del Problema</a:t>
            </a:r>
            <a:endParaRPr lang="es-MX" sz="1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9DF07-C471-4DAF-91D5-DA83AF4A65AD}"/>
              </a:ext>
            </a:extLst>
          </p:cNvPr>
          <p:cNvSpPr/>
          <p:nvPr/>
        </p:nvSpPr>
        <p:spPr>
          <a:xfrm>
            <a:off x="0" y="-1"/>
            <a:ext cx="12192000" cy="8862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1F2328"/>
                </a:solidFill>
                <a:latin typeface="-apple-system"/>
              </a:rPr>
              <a:t>  </a:t>
            </a:r>
            <a:endParaRPr lang="en-US" sz="4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938B2-491A-4935-A867-0AD9F39BAD1C}"/>
              </a:ext>
            </a:extLst>
          </p:cNvPr>
          <p:cNvSpPr txBox="1"/>
          <p:nvPr/>
        </p:nvSpPr>
        <p:spPr>
          <a:xfrm>
            <a:off x="253218" y="142428"/>
            <a:ext cx="697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-apple-system"/>
              </a:rPr>
              <a:t>3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-apple-system"/>
              </a:rPr>
              <a:t>Estructura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 de las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-apple-system"/>
              </a:rPr>
              <a:t>carpetas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9CDFC-11A2-4DD3-8442-DBF2AD0EAD54}"/>
              </a:ext>
            </a:extLst>
          </p:cNvPr>
          <p:cNvSpPr txBox="1"/>
          <p:nvPr/>
        </p:nvSpPr>
        <p:spPr>
          <a:xfrm>
            <a:off x="1062146" y="1827855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Sector: </a:t>
            </a:r>
            <a:r>
              <a:rPr lang="en-US" sz="2800" b="1" i="0" dirty="0" err="1">
                <a:solidFill>
                  <a:srgbClr val="1F2328"/>
                </a:solidFill>
                <a:effectLst/>
                <a:latin typeface="-apple-system"/>
              </a:rPr>
              <a:t>Mineria</a:t>
            </a:r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 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7F7FF-675E-4979-8CCB-D6543DA65D6D}"/>
              </a:ext>
            </a:extLst>
          </p:cNvPr>
          <p:cNvSpPr txBox="1"/>
          <p:nvPr/>
        </p:nvSpPr>
        <p:spPr>
          <a:xfrm>
            <a:off x="1740860" y="2687405"/>
            <a:ext cx="87405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0" i="0" dirty="0">
                <a:solidFill>
                  <a:srgbClr val="636C76"/>
                </a:solidFill>
                <a:effectLst/>
                <a:latin typeface="-apple-system"/>
              </a:rPr>
              <a:t>Desarrollo de modelos de machine </a:t>
            </a:r>
            <a:r>
              <a:rPr lang="es-MX" sz="1400" b="0" i="0" dirty="0" err="1">
                <a:solidFill>
                  <a:srgbClr val="636C76"/>
                </a:solidFill>
                <a:effectLst/>
                <a:latin typeface="-apple-system"/>
              </a:rPr>
              <a:t>learning</a:t>
            </a:r>
            <a:r>
              <a:rPr lang="es-MX" sz="1400" b="0" i="0" dirty="0">
                <a:solidFill>
                  <a:srgbClr val="636C76"/>
                </a:solidFill>
                <a:effectLst/>
                <a:latin typeface="-apple-system"/>
              </a:rPr>
              <a:t> para detectar tendencias y la polarización en la opinión pública dentro de redes sociales y otras fuentes de </a:t>
            </a:r>
            <a:r>
              <a:rPr lang="es-MX" sz="1400" b="0" i="0" dirty="0" err="1">
                <a:solidFill>
                  <a:srgbClr val="636C76"/>
                </a:solidFill>
                <a:effectLst/>
                <a:latin typeface="-apple-system"/>
              </a:rPr>
              <a:t>informacion</a:t>
            </a:r>
            <a:r>
              <a:rPr lang="es-MX" sz="1400" b="0" i="0" dirty="0">
                <a:solidFill>
                  <a:srgbClr val="636C76"/>
                </a:solidFill>
                <a:effectLst/>
                <a:latin typeface="-apple-system"/>
              </a:rPr>
              <a:t> disponibles, orientados a clasificar la percepción pública hacia una empresa minera a fin de que la empresa pueda implementar estrategias para anticipar los conflictos mineros y fortalecer sus relaciones con los grupos de interés y </a:t>
            </a:r>
            <a:r>
              <a:rPr lang="es-MX" sz="1400" b="0" i="0" dirty="0" err="1">
                <a:solidFill>
                  <a:srgbClr val="636C76"/>
                </a:solidFill>
                <a:effectLst/>
                <a:latin typeface="-apple-system"/>
              </a:rPr>
              <a:t>stakeholders</a:t>
            </a:r>
            <a:r>
              <a:rPr lang="es-MX" sz="1400" b="0" i="0" dirty="0">
                <a:solidFill>
                  <a:srgbClr val="636C76"/>
                </a:solidFill>
                <a:effectLst/>
                <a:latin typeface="-apple-system"/>
              </a:rPr>
              <a:t> clave.</a:t>
            </a: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7D40B6-D055-4AA6-9321-AC7921D6D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11770"/>
              </p:ext>
            </p:extLst>
          </p:nvPr>
        </p:nvGraphicFramePr>
        <p:xfrm>
          <a:off x="838200" y="4139715"/>
          <a:ext cx="10515600" cy="17221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776808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7238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922247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401177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456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Categoría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Caso de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uso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Decisión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Incertidumbre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Resultado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080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MX" sz="1400" dirty="0">
                          <a:effectLst/>
                        </a:rPr>
                        <a:t>Imagen, Relaciones Públicas y Responsabilidad Social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dirty="0">
                          <a:effectLst/>
                        </a:rPr>
                        <a:t>Monitoreo de la opinión pública y previsión de conflictos mineros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dirty="0">
                          <a:effectLst/>
                        </a:rPr>
                        <a:t>Accionar el discurso y estrategia de comunicación, marketing u otras (Planes de </a:t>
                      </a:r>
                      <a:r>
                        <a:rPr lang="es-MX" sz="1400" dirty="0" err="1">
                          <a:effectLst/>
                        </a:rPr>
                        <a:t>contigencia</a:t>
                      </a:r>
                      <a:r>
                        <a:rPr lang="es-MX" sz="1400" dirty="0">
                          <a:effectLst/>
                        </a:rPr>
                        <a:t>) o no accionarlas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dirty="0">
                          <a:effectLst/>
                        </a:rPr>
                        <a:t>Variabilidad de la percepción de los </a:t>
                      </a:r>
                      <a:r>
                        <a:rPr lang="es-MX" sz="1400" dirty="0" err="1">
                          <a:effectLst/>
                        </a:rPr>
                        <a:t>stakeholders</a:t>
                      </a:r>
                      <a:r>
                        <a:rPr lang="es-MX" sz="1400" dirty="0">
                          <a:effectLst/>
                        </a:rPr>
                        <a:t> que desencadenen en conflictos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dirty="0">
                          <a:effectLst/>
                        </a:rPr>
                        <a:t>Direccionar la percepción pública a una opinión favorable o neutral, mitigando las pérdidas económicas y posibles conflictos mineros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79955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27FFF4-76B6-415A-8678-25CB5DB3F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171" y="75711"/>
            <a:ext cx="1430439" cy="7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8D16-72C7-45BC-A3E2-71397244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024062"/>
            <a:ext cx="4312023" cy="5754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sng" dirty="0">
                <a:solidFill>
                  <a:srgbClr val="1F2328"/>
                </a:solidFill>
                <a:effectLst/>
                <a:latin typeface="-apple-system"/>
                <a:hlinkClick r:id="rId2" tooltip="2. Análisis del Problema.md"/>
              </a:rPr>
              <a:t>2. 📁 </a:t>
            </a:r>
            <a:r>
              <a:rPr lang="en-US" sz="1800" b="0" i="0" u="sng" dirty="0" err="1">
                <a:solidFill>
                  <a:srgbClr val="1F2328"/>
                </a:solidFill>
                <a:effectLst/>
                <a:latin typeface="-apple-system"/>
                <a:hlinkClick r:id="rId2" tooltip="2. Análisis del Problema.md"/>
              </a:rPr>
              <a:t>Análisis</a:t>
            </a:r>
            <a:r>
              <a:rPr lang="en-US" sz="1800" b="0" i="0" u="sng" dirty="0">
                <a:solidFill>
                  <a:srgbClr val="1F2328"/>
                </a:solidFill>
                <a:effectLst/>
                <a:latin typeface="-apple-system"/>
                <a:hlinkClick r:id="rId2" tooltip="2. Análisis del Problema.md"/>
              </a:rPr>
              <a:t> del </a:t>
            </a:r>
            <a:r>
              <a:rPr lang="en-US" sz="1800" b="0" i="0" u="sng" dirty="0" err="1">
                <a:solidFill>
                  <a:srgbClr val="1F2328"/>
                </a:solidFill>
                <a:effectLst/>
                <a:latin typeface="-apple-system"/>
                <a:hlinkClick r:id="rId2" tooltip="2. Análisis del Problema.md"/>
              </a:rPr>
              <a:t>Problema</a:t>
            </a:r>
            <a:endParaRPr lang="en-US" sz="1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9DF07-C471-4DAF-91D5-DA83AF4A65AD}"/>
              </a:ext>
            </a:extLst>
          </p:cNvPr>
          <p:cNvSpPr/>
          <p:nvPr/>
        </p:nvSpPr>
        <p:spPr>
          <a:xfrm>
            <a:off x="0" y="-1"/>
            <a:ext cx="12192000" cy="8862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1F2328"/>
                </a:solidFill>
                <a:latin typeface="-apple-system"/>
              </a:rPr>
              <a:t>  </a:t>
            </a:r>
            <a:endParaRPr lang="en-US" sz="4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938B2-491A-4935-A867-0AD9F39BAD1C}"/>
              </a:ext>
            </a:extLst>
          </p:cNvPr>
          <p:cNvSpPr txBox="1"/>
          <p:nvPr/>
        </p:nvSpPr>
        <p:spPr>
          <a:xfrm>
            <a:off x="253218" y="142428"/>
            <a:ext cx="697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3.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-apple-system"/>
              </a:rPr>
              <a:t>Estructura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 de las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-apple-system"/>
              </a:rPr>
              <a:t>carpetas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D5A26A-0E4C-4A99-AA73-F9E9D0726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77745"/>
              </p:ext>
            </p:extLst>
          </p:nvPr>
        </p:nvGraphicFramePr>
        <p:xfrm>
          <a:off x="396630" y="1828800"/>
          <a:ext cx="5267410" cy="4795302"/>
        </p:xfrm>
        <a:graphic>
          <a:graphicData uri="http://schemas.openxmlformats.org/drawingml/2006/table">
            <a:tbl>
              <a:tblPr/>
              <a:tblGrid>
                <a:gridCol w="2633705">
                  <a:extLst>
                    <a:ext uri="{9D8B030D-6E8A-4147-A177-3AD203B41FA5}">
                      <a16:colId xmlns:a16="http://schemas.microsoft.com/office/drawing/2014/main" val="2558532667"/>
                    </a:ext>
                  </a:extLst>
                </a:gridCol>
                <a:gridCol w="2633705">
                  <a:extLst>
                    <a:ext uri="{9D8B030D-6E8A-4147-A177-3AD203B41FA5}">
                      <a16:colId xmlns:a16="http://schemas.microsoft.com/office/drawing/2014/main" val="798155338"/>
                    </a:ext>
                  </a:extLst>
                </a:gridCol>
              </a:tblGrid>
              <a:tr h="40908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</a:rPr>
                        <a:t>lemento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026" marR="62026" marT="28627" marB="2862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026" marR="62026" marT="28627" marB="2862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11591"/>
                  </a:ext>
                </a:extLst>
              </a:tr>
              <a:tr h="350414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Decisiones</a:t>
                      </a:r>
                      <a:r>
                        <a:rPr lang="en-US" sz="900" b="1" dirty="0">
                          <a:effectLst/>
                        </a:rPr>
                        <a:t> Clave</a:t>
                      </a:r>
                      <a:endParaRPr lang="en-US" sz="900" dirty="0">
                        <a:effectLst/>
                      </a:endParaRPr>
                    </a:p>
                  </a:txBody>
                  <a:tcPr marL="62026" marR="62026" marT="28627" marB="2862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Determinar cuándo accionar el discurso, así como las estrategias de comunicación, marketing u otras</a:t>
                      </a:r>
                    </a:p>
                  </a:txBody>
                  <a:tcPr marL="62026" marR="62026" marT="28627" marB="2862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13819"/>
                  </a:ext>
                </a:extLst>
              </a:tr>
              <a:tr h="1655404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Métricas</a:t>
                      </a:r>
                      <a:r>
                        <a:rPr lang="en-US" sz="900" b="1" dirty="0">
                          <a:effectLst/>
                        </a:rPr>
                        <a:t> </a:t>
                      </a:r>
                      <a:r>
                        <a:rPr lang="en-US" sz="900" b="1" dirty="0" err="1">
                          <a:effectLst/>
                        </a:rPr>
                        <a:t>Relevantes</a:t>
                      </a:r>
                      <a:endParaRPr lang="en-US" sz="900" dirty="0">
                        <a:effectLst/>
                      </a:endParaRPr>
                    </a:p>
                  </a:txBody>
                  <a:tcPr marL="62026" marR="62026" marT="28627" marB="2862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- </a:t>
                      </a:r>
                      <a:r>
                        <a:rPr lang="es-MX" sz="900" b="1">
                          <a:effectLst/>
                        </a:rPr>
                        <a:t>Sentimiento del Público:</a:t>
                      </a:r>
                      <a:r>
                        <a:rPr lang="es-MX" sz="900">
                          <a:effectLst/>
                        </a:rPr>
                        <a:t> Porcentaje de opiniones positivas, negativas y neutrales de los encuestados y redes sociales</a:t>
                      </a:r>
                      <a:br>
                        <a:rPr lang="es-MX" sz="900">
                          <a:effectLst/>
                        </a:rPr>
                      </a:br>
                      <a:r>
                        <a:rPr lang="es-MX" sz="900">
                          <a:effectLst/>
                        </a:rPr>
                        <a:t>- </a:t>
                      </a:r>
                      <a:r>
                        <a:rPr lang="es-MX" sz="900" b="1">
                          <a:effectLst/>
                        </a:rPr>
                        <a:t>Engagement en Redes Sociales:</a:t>
                      </a:r>
                      <a:r>
                        <a:rPr lang="es-MX" sz="900">
                          <a:effectLst/>
                        </a:rPr>
                        <a:t> Número de likes, compartidos, comentarios, menciones y palabras clave</a:t>
                      </a:r>
                      <a:br>
                        <a:rPr lang="es-MX" sz="900">
                          <a:effectLst/>
                        </a:rPr>
                      </a:br>
                      <a:r>
                        <a:rPr lang="es-MX" sz="900">
                          <a:effectLst/>
                        </a:rPr>
                        <a:t>- </a:t>
                      </a:r>
                      <a:r>
                        <a:rPr lang="es-MX" sz="900" b="1">
                          <a:effectLst/>
                        </a:rPr>
                        <a:t>Incidencia de Conflictos Sociales:</a:t>
                      </a:r>
                      <a:r>
                        <a:rPr lang="es-MX" sz="900">
                          <a:effectLst/>
                        </a:rPr>
                        <a:t> Registro de insidencia de conflictos en un periodo de tiempo</a:t>
                      </a:r>
                      <a:br>
                        <a:rPr lang="es-MX" sz="900">
                          <a:effectLst/>
                        </a:rPr>
                      </a:br>
                      <a:r>
                        <a:rPr lang="es-MX" sz="900">
                          <a:effectLst/>
                        </a:rPr>
                        <a:t>- </a:t>
                      </a:r>
                      <a:r>
                        <a:rPr lang="es-MX" sz="900" b="1">
                          <a:effectLst/>
                        </a:rPr>
                        <a:t>Net Promoter Score (NPS):</a:t>
                      </a:r>
                      <a:r>
                        <a:rPr lang="es-MX" sz="900">
                          <a:effectLst/>
                        </a:rPr>
                        <a:t> Medida de la lealtad de los inversionistas y disposición a recomendar la empresa</a:t>
                      </a:r>
                    </a:p>
                  </a:txBody>
                  <a:tcPr marL="62026" marR="62026" marT="28627" marB="2862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780853"/>
                  </a:ext>
                </a:extLst>
              </a:tr>
              <a:tr h="2380399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Palancas</a:t>
                      </a:r>
                      <a:r>
                        <a:rPr lang="en-US" sz="900" b="1" dirty="0">
                          <a:effectLst/>
                        </a:rPr>
                        <a:t> </a:t>
                      </a:r>
                      <a:r>
                        <a:rPr lang="en-US" sz="900" b="1" dirty="0" err="1">
                          <a:effectLst/>
                        </a:rPr>
                        <a:t>Relevantes</a:t>
                      </a:r>
                      <a:endParaRPr lang="en-US" sz="900" dirty="0">
                        <a:effectLst/>
                      </a:endParaRPr>
                    </a:p>
                  </a:txBody>
                  <a:tcPr marL="62026" marR="62026" marT="28627" marB="2862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- </a:t>
                      </a:r>
                      <a:r>
                        <a:rPr lang="es-MX" sz="900" b="1" dirty="0">
                          <a:effectLst/>
                        </a:rPr>
                        <a:t>Campañas de Comunicación Proactiva:</a:t>
                      </a:r>
                      <a:r>
                        <a:rPr lang="es-MX" sz="900" dirty="0">
                          <a:effectLst/>
                        </a:rPr>
                        <a:t> Publicar posts en redes sociales en torno a la Responsabilidad Social de la empresa</a:t>
                      </a:r>
                      <a:br>
                        <a:rPr lang="es-MX" sz="900" dirty="0">
                          <a:effectLst/>
                        </a:rPr>
                      </a:br>
                      <a:r>
                        <a:rPr lang="es-MX" sz="900" dirty="0">
                          <a:effectLst/>
                        </a:rPr>
                        <a:t>- </a:t>
                      </a:r>
                      <a:r>
                        <a:rPr lang="es-MX" sz="900" b="1" dirty="0">
                          <a:effectLst/>
                        </a:rPr>
                        <a:t>Iniciativas de Responsabilidad Social </a:t>
                      </a:r>
                      <a:r>
                        <a:rPr lang="es-MX" sz="900" b="1" dirty="0" err="1">
                          <a:effectLst/>
                        </a:rPr>
                        <a:t>Coorporativa</a:t>
                      </a:r>
                      <a:r>
                        <a:rPr lang="es-MX" sz="900" b="1" dirty="0">
                          <a:effectLst/>
                        </a:rPr>
                        <a:t> (RSC):</a:t>
                      </a:r>
                      <a:r>
                        <a:rPr lang="es-MX" sz="900" dirty="0">
                          <a:effectLst/>
                        </a:rPr>
                        <a:t> Programas de RSC que propicien que la población visite la mina y verifique su compromiso, los programas de educación que imparte y sus prácticas sostenibles</a:t>
                      </a:r>
                      <a:br>
                        <a:rPr lang="es-MX" sz="900" dirty="0">
                          <a:effectLst/>
                        </a:rPr>
                      </a:br>
                      <a:r>
                        <a:rPr lang="es-MX" sz="900" dirty="0">
                          <a:effectLst/>
                        </a:rPr>
                        <a:t>- </a:t>
                      </a:r>
                      <a:r>
                        <a:rPr lang="es-MX" sz="900" b="1" dirty="0">
                          <a:effectLst/>
                        </a:rPr>
                        <a:t>Monitoreo y Análisis de Datos en Tiempo Real:</a:t>
                      </a:r>
                      <a:r>
                        <a:rPr lang="es-MX" sz="900" dirty="0">
                          <a:effectLst/>
                        </a:rPr>
                        <a:t> Sistemas de monitoreo de redes sociales, plataformas de análisis del sentimiento de manera anticipada</a:t>
                      </a:r>
                      <a:br>
                        <a:rPr lang="es-MX" sz="900" dirty="0">
                          <a:effectLst/>
                        </a:rPr>
                      </a:br>
                      <a:r>
                        <a:rPr lang="es-MX" sz="900" dirty="0">
                          <a:effectLst/>
                        </a:rPr>
                        <a:t>- </a:t>
                      </a:r>
                      <a:r>
                        <a:rPr lang="es-MX" sz="900" b="1" dirty="0">
                          <a:effectLst/>
                        </a:rPr>
                        <a:t>Capacitación y Empoderamiento del Personal:</a:t>
                      </a:r>
                      <a:r>
                        <a:rPr lang="es-MX" sz="900" dirty="0">
                          <a:effectLst/>
                        </a:rPr>
                        <a:t> Brindar programas de capacitación en habilidades de comunicación, manejo de crisis y sensibilización cultural.</a:t>
                      </a:r>
                    </a:p>
                  </a:txBody>
                  <a:tcPr marL="62026" marR="62026" marT="28627" marB="2862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98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F45D1E-8851-4D91-A025-40D8B3BFAF5B}"/>
              </a:ext>
            </a:extLst>
          </p:cNvPr>
          <p:cNvSpPr txBox="1"/>
          <p:nvPr/>
        </p:nvSpPr>
        <p:spPr>
          <a:xfrm>
            <a:off x="6033299" y="1737330"/>
            <a:ext cx="580459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600" b="1" i="0" dirty="0">
                <a:solidFill>
                  <a:srgbClr val="C00000"/>
                </a:solidFill>
                <a:effectLst/>
                <a:latin typeface="-apple-system"/>
              </a:rPr>
              <a:t>Incertidumbre:</a:t>
            </a:r>
          </a:p>
          <a:p>
            <a:pPr algn="l"/>
            <a:endParaRPr lang="es-MX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La minería es una de las actividades económicas con relaciones mas complejas con su entorno. A pesar de que esta pueda contar con estudios de factibilidad bien definidos e incluso con los estudios de impacto ambiental mas completos, esto no garantiza que en el proceso de operación y/o actividades vinculadas se puedan generar impactos mas severos de lo previsto y se manifiesten externalidades negativas no previstas con un impacto considerable.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Es </a:t>
            </a:r>
            <a:r>
              <a:rPr lang="es-MX" sz="1200" b="0" i="0" dirty="0" err="1">
                <a:solidFill>
                  <a:srgbClr val="1F2328"/>
                </a:solidFill>
                <a:effectLst/>
                <a:latin typeface="-apple-system"/>
              </a:rPr>
              <a:t>asi</a:t>
            </a: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 que juegan un rol trascendental la percepción y la opinión pública de los actores sociales involucradas en el entorno de la actividad. Sin embargo, estas percepciones y opiniones públicas pueden cambiar rápidamente debido a eventos imprevistos, noticias, cambios en políticas o campañas de activismo, introduciendo incertidumbre en cómo se puede planificar y responder de manera efectiva, lo que podría ocasionar conflictos sociales que se traducirían en perdidas económicas, sociales y ambientales muy elevadas.</a:t>
            </a:r>
          </a:p>
          <a:p>
            <a:pPr algn="l"/>
            <a:endParaRPr lang="es-MX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s-MX" sz="1600" b="1" dirty="0">
                <a:solidFill>
                  <a:srgbClr val="C00000"/>
                </a:solidFill>
                <a:latin typeface="-apple-system"/>
              </a:rPr>
              <a:t>Resultados Esperados</a:t>
            </a:r>
          </a:p>
          <a:p>
            <a:pPr algn="l"/>
            <a:endParaRPr lang="es-MX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Mejora de la percepción pública, aumento del apoyo comunitario y </a:t>
            </a:r>
            <a:r>
              <a:rPr lang="es-MX" sz="1200" b="0" i="0" dirty="0" err="1">
                <a:solidFill>
                  <a:srgbClr val="1F2328"/>
                </a:solidFill>
                <a:effectLst/>
                <a:latin typeface="-apple-system"/>
              </a:rPr>
              <a:t>reduccion</a:t>
            </a: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 de conflictos.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Apaciguar la conversación negativa y transformarla en neutral en las redes sociales.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Reducción de costos inesperados, mejora de la estabilidad financiera y mitigación de las pérdidas </a:t>
            </a:r>
            <a:r>
              <a:rPr lang="es-MX" sz="1200" b="0" i="0" dirty="0" err="1">
                <a:solidFill>
                  <a:srgbClr val="1F2328"/>
                </a:solidFill>
                <a:effectLst/>
                <a:latin typeface="-apple-system"/>
              </a:rPr>
              <a:t>economicas</a:t>
            </a: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Relaciones más sólidas y confianza reforzada.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MX" sz="1200" b="0" i="0" dirty="0" err="1">
                <a:solidFill>
                  <a:srgbClr val="1F2328"/>
                </a:solidFill>
                <a:effectLst/>
                <a:latin typeface="-apple-system"/>
              </a:rPr>
              <a:t>Stakeholders</a:t>
            </a: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 más satisfechos con la actividad de la empresa.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15953-E3A3-4236-8D15-B84A17A2B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171" y="75711"/>
            <a:ext cx="1430439" cy="7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8D16-72C7-45BC-A3E2-71397244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028693"/>
            <a:ext cx="4619171" cy="46627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1800" b="0" i="0" u="sng" dirty="0">
                <a:solidFill>
                  <a:srgbClr val="1F2328"/>
                </a:solidFill>
                <a:effectLst/>
                <a:latin typeface="-apple-system"/>
                <a:hlinkClick r:id="rId2" tooltip="3. Propuesta del Caso de Negocio.md"/>
              </a:rPr>
              <a:t>3. 📁 Propuesta del Caso de Negocio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9DF07-C471-4DAF-91D5-DA83AF4A65AD}"/>
              </a:ext>
            </a:extLst>
          </p:cNvPr>
          <p:cNvSpPr/>
          <p:nvPr/>
        </p:nvSpPr>
        <p:spPr>
          <a:xfrm>
            <a:off x="0" y="-1"/>
            <a:ext cx="12192000" cy="8862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1F2328"/>
                </a:solidFill>
                <a:latin typeface="-apple-system"/>
              </a:rPr>
              <a:t>  </a:t>
            </a:r>
            <a:endParaRPr lang="en-US" sz="4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938B2-491A-4935-A867-0AD9F39BAD1C}"/>
              </a:ext>
            </a:extLst>
          </p:cNvPr>
          <p:cNvSpPr txBox="1"/>
          <p:nvPr/>
        </p:nvSpPr>
        <p:spPr>
          <a:xfrm>
            <a:off x="253218" y="142428"/>
            <a:ext cx="697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-apple-system"/>
              </a:rPr>
              <a:t>3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-apple-system"/>
              </a:rPr>
              <a:t>Estructura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 de las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-apple-system"/>
              </a:rPr>
              <a:t>carpetas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22555-8ED5-46C4-AE33-B8099FA50CE7}"/>
              </a:ext>
            </a:extLst>
          </p:cNvPr>
          <p:cNvSpPr txBox="1"/>
          <p:nvPr/>
        </p:nvSpPr>
        <p:spPr>
          <a:xfrm>
            <a:off x="339279" y="1637400"/>
            <a:ext cx="59216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400" b="0" i="0" dirty="0">
                <a:solidFill>
                  <a:srgbClr val="1F2328"/>
                </a:solidFill>
                <a:effectLst/>
                <a:latin typeface="-apple-system"/>
              </a:rPr>
              <a:t>Utilizar técnicas de Procesamiento de Lenguaje Natural (NLP) para analizar y monitorear la percepción que se tiene sobre las empresas mineras. Detección de temas de interés en torno a la empresa y clasificación de la polarización conversacional en redes sociales y otras fuentes de </a:t>
            </a:r>
            <a:r>
              <a:rPr lang="es-MX" sz="1400" b="0" i="0" dirty="0" err="1">
                <a:solidFill>
                  <a:srgbClr val="1F2328"/>
                </a:solidFill>
                <a:effectLst/>
                <a:latin typeface="-apple-system"/>
              </a:rPr>
              <a:t>informacion</a:t>
            </a:r>
            <a:r>
              <a:rPr lang="es-MX" sz="1400" b="0" i="0" dirty="0">
                <a:solidFill>
                  <a:srgbClr val="1F2328"/>
                </a:solidFill>
                <a:effectLst/>
                <a:latin typeface="-apple-system"/>
              </a:rPr>
              <a:t>. El modelo clasificaría opiniones en positivas, negativas o neutrales e identificaría temas de interés segmentados por </a:t>
            </a:r>
            <a:r>
              <a:rPr lang="es-MX" sz="1400" b="0" i="0" dirty="0" err="1">
                <a:solidFill>
                  <a:srgbClr val="1F2328"/>
                </a:solidFill>
                <a:effectLst/>
                <a:latin typeface="-apple-system"/>
              </a:rPr>
              <a:t>clusters</a:t>
            </a:r>
            <a:r>
              <a:rPr lang="es-MX" sz="14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C9BFC-E245-447A-AFEC-0B41B73420EA}"/>
              </a:ext>
            </a:extLst>
          </p:cNvPr>
          <p:cNvSpPr txBox="1"/>
          <p:nvPr/>
        </p:nvSpPr>
        <p:spPr>
          <a:xfrm>
            <a:off x="339279" y="3144986"/>
            <a:ext cx="6094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¿</a:t>
            </a:r>
            <a:r>
              <a:rPr lang="en-US" sz="1400" b="1" i="0" dirty="0" err="1">
                <a:solidFill>
                  <a:srgbClr val="1F2328"/>
                </a:solidFill>
                <a:effectLst/>
                <a:latin typeface="-apple-system"/>
              </a:rPr>
              <a:t>Qué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? </a:t>
            </a:r>
            <a:r>
              <a:rPr lang="en-US" sz="1400" b="1" i="0" dirty="0" err="1">
                <a:solidFill>
                  <a:srgbClr val="1F2328"/>
                </a:solidFill>
                <a:effectLst/>
                <a:latin typeface="-apple-system"/>
              </a:rPr>
              <a:t>Entendiendo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 el </a:t>
            </a:r>
            <a:r>
              <a:rPr lang="en-US" sz="1400" b="1" i="0" dirty="0" err="1">
                <a:solidFill>
                  <a:srgbClr val="1F2328"/>
                </a:solidFill>
                <a:effectLst/>
                <a:latin typeface="-apple-system"/>
              </a:rPr>
              <a:t>negocio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C5A12-C18C-4CE7-B5D1-31F0AFA05C74}"/>
              </a:ext>
            </a:extLst>
          </p:cNvPr>
          <p:cNvSpPr txBox="1"/>
          <p:nvPr/>
        </p:nvSpPr>
        <p:spPr>
          <a:xfrm>
            <a:off x="339279" y="3500545"/>
            <a:ext cx="6094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i="0" dirty="0">
                <a:solidFill>
                  <a:srgbClr val="1F2328"/>
                </a:solidFill>
                <a:effectLst/>
                <a:latin typeface="-apple-system"/>
              </a:rPr>
              <a:t>¿Entonces qué?: La esencia de la creación de valor en Ciencia de Datos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F36CE-B114-451A-BBC1-E1C715617FAD}"/>
              </a:ext>
            </a:extLst>
          </p:cNvPr>
          <p:cNvSpPr txBox="1"/>
          <p:nvPr/>
        </p:nvSpPr>
        <p:spPr>
          <a:xfrm>
            <a:off x="6433485" y="998460"/>
            <a:ext cx="531386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1" i="0" dirty="0">
                <a:solidFill>
                  <a:srgbClr val="1F2328"/>
                </a:solidFill>
                <a:effectLst/>
                <a:latin typeface="-apple-system"/>
              </a:rPr>
              <a:t>Suposiciones necesarias: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Los datos recolectados de las redes sociales y otras fuentes de información engloban la mayor parte de la percepción pública y son representativos.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La información recolectada en redes sociales y otras </a:t>
            </a:r>
            <a:r>
              <a:rPr lang="es-MX" sz="1200" b="0" i="0" dirty="0" err="1">
                <a:solidFill>
                  <a:srgbClr val="1F2328"/>
                </a:solidFill>
                <a:effectLst/>
                <a:latin typeface="-apple-system"/>
              </a:rPr>
              <a:t>fuientes</a:t>
            </a: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 de información se actualizan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2D230-D31B-41BD-A58F-271680D62E05}"/>
              </a:ext>
            </a:extLst>
          </p:cNvPr>
          <p:cNvSpPr txBox="1"/>
          <p:nvPr/>
        </p:nvSpPr>
        <p:spPr>
          <a:xfrm>
            <a:off x="339279" y="3886710"/>
            <a:ext cx="6094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i="0" dirty="0">
                <a:solidFill>
                  <a:srgbClr val="1F2328"/>
                </a:solidFill>
                <a:effectLst/>
                <a:latin typeface="-apple-system"/>
              </a:rPr>
              <a:t>¿Y ahora qué?: Ser proactivo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CD38D-8BB1-4C1B-B341-65CCB9872EB9}"/>
              </a:ext>
            </a:extLst>
          </p:cNvPr>
          <p:cNvSpPr txBox="1"/>
          <p:nvPr/>
        </p:nvSpPr>
        <p:spPr>
          <a:xfrm>
            <a:off x="6433485" y="2241129"/>
            <a:ext cx="5313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600" b="1" i="0" dirty="0">
                <a:solidFill>
                  <a:srgbClr val="1F2328"/>
                </a:solidFill>
                <a:effectLst/>
                <a:latin typeface="-apple-system"/>
              </a:rPr>
              <a:t>Métrica principal: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Valor promedio de las incidencias de los conflictos mineros: Número de reportes de incidentes, quejas y denuncias.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7DD493-9983-4D29-AA26-4EF7EBCDAB27}"/>
              </a:ext>
            </a:extLst>
          </p:cNvPr>
          <p:cNvSpPr txBox="1"/>
          <p:nvPr/>
        </p:nvSpPr>
        <p:spPr>
          <a:xfrm>
            <a:off x="6433485" y="2971290"/>
            <a:ext cx="552901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600" b="1" i="0" dirty="0">
                <a:solidFill>
                  <a:srgbClr val="1F2328"/>
                </a:solidFill>
                <a:effectLst/>
                <a:latin typeface="-apple-system"/>
              </a:rPr>
              <a:t>Métricas secundarias: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s-MX" sz="1200" b="0" i="0" dirty="0" err="1">
                <a:solidFill>
                  <a:srgbClr val="1F2328"/>
                </a:solidFill>
                <a:effectLst/>
                <a:latin typeface="-apple-system"/>
              </a:rPr>
              <a:t>Engagement</a:t>
            </a: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 de Redes Sociales: </a:t>
            </a:r>
            <a:r>
              <a:rPr lang="es-MX" sz="1200" b="0" i="0" dirty="0" err="1">
                <a:solidFill>
                  <a:srgbClr val="1F2328"/>
                </a:solidFill>
                <a:effectLst/>
                <a:latin typeface="-apple-system"/>
              </a:rPr>
              <a:t>Interaciones</a:t>
            </a: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 que ocasionan las publicaciones de las empresas mineras en las redes sociales (Número de </a:t>
            </a:r>
            <a:r>
              <a:rPr lang="es-MX" sz="1200" b="0" i="0" dirty="0" err="1">
                <a:solidFill>
                  <a:srgbClr val="1F2328"/>
                </a:solidFill>
                <a:effectLst/>
                <a:latin typeface="-apple-system"/>
              </a:rPr>
              <a:t>likes</a:t>
            </a: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, veces compartidas, comentarios, menciones y número de palabras clave)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Sentimiento de la percepción pública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Net </a:t>
            </a:r>
            <a:r>
              <a:rPr lang="es-MX" sz="1200" b="0" i="0" dirty="0" err="1">
                <a:solidFill>
                  <a:srgbClr val="1F2328"/>
                </a:solidFill>
                <a:effectLst/>
                <a:latin typeface="-apple-system"/>
              </a:rPr>
              <a:t>Promoter</a:t>
            </a:r>
            <a:r>
              <a:rPr lang="es-MX" sz="1200" b="0" i="0" dirty="0">
                <a:solidFill>
                  <a:srgbClr val="1F2328"/>
                </a:solidFill>
                <a:effectLst/>
                <a:latin typeface="-apple-system"/>
              </a:rPr>
              <a:t> Score (NPS)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53AE03-715F-49A1-A27B-06032A8228AB}"/>
              </a:ext>
            </a:extLst>
          </p:cNvPr>
          <p:cNvCxnSpPr/>
          <p:nvPr/>
        </p:nvCxnSpPr>
        <p:spPr>
          <a:xfrm>
            <a:off x="339279" y="4469690"/>
            <a:ext cx="1149413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B344CBE-3904-49A3-87A5-D52AECF2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9" y="4573379"/>
            <a:ext cx="4237456" cy="8283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6266A9-2099-455D-A1EE-D33A4896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19" y="5493242"/>
            <a:ext cx="4237456" cy="117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48864A-A5F7-4240-871E-330EF5205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73" y="4939225"/>
            <a:ext cx="3421777" cy="13328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3F758F4-E432-4718-9BF1-E158ADA15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601" y="5012308"/>
            <a:ext cx="3083811" cy="11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3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79DF07-C471-4DAF-91D5-DA83AF4A65AD}"/>
              </a:ext>
            </a:extLst>
          </p:cNvPr>
          <p:cNvSpPr/>
          <p:nvPr/>
        </p:nvSpPr>
        <p:spPr>
          <a:xfrm>
            <a:off x="0" y="-1"/>
            <a:ext cx="12192000" cy="8862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1F2328"/>
                </a:solidFill>
                <a:latin typeface="-apple-system"/>
              </a:rPr>
              <a:t>  </a:t>
            </a:r>
            <a:endParaRPr lang="en-US" sz="4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938B2-491A-4935-A867-0AD9F39BAD1C}"/>
              </a:ext>
            </a:extLst>
          </p:cNvPr>
          <p:cNvSpPr txBox="1"/>
          <p:nvPr/>
        </p:nvSpPr>
        <p:spPr>
          <a:xfrm>
            <a:off x="253218" y="142428"/>
            <a:ext cx="697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4.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-apple-system"/>
              </a:rPr>
              <a:t>Interacción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 GitHub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76539-6BF5-44D8-A9CA-D93F6352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138185"/>
            <a:ext cx="6369937" cy="2694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3A8B83-F6C0-4686-BD1C-74E2D1D3B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1"/>
          <a:stretch/>
        </p:blipFill>
        <p:spPr>
          <a:xfrm>
            <a:off x="449943" y="3832418"/>
            <a:ext cx="6269651" cy="2694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F8EB64-C88C-4EBB-B192-88F6DE9D7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87" y="2838450"/>
            <a:ext cx="3678470" cy="3355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5FF825-726B-43F6-8141-392230E53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756" y="2095501"/>
            <a:ext cx="2891253" cy="700524"/>
          </a:xfrm>
          <a:prstGeom prst="rect">
            <a:avLst/>
          </a:prstGeom>
        </p:spPr>
      </p:pic>
      <p:pic>
        <p:nvPicPr>
          <p:cNvPr id="16" name="Picture 18" descr="Github. GitHub Nedir? GitHub; Git yazılımı ile… | by İrem Kömürcü | Medium">
            <a:extLst>
              <a:ext uri="{FF2B5EF4-FFF2-40B4-BE49-F238E27FC236}">
                <a16:creationId xmlns:a16="http://schemas.microsoft.com/office/drawing/2014/main" id="{F12BF5D2-D8D9-45F6-871C-02E71A51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955" y="1171419"/>
            <a:ext cx="1864042" cy="6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5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A741D-912D-44E8-9F8A-76D02393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94" y="2742960"/>
            <a:ext cx="2631106" cy="13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1071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Roboto</vt:lpstr>
      <vt:lpstr>Wingdings</vt:lpstr>
      <vt:lpstr>Office Theme</vt:lpstr>
      <vt:lpstr>Programación de especialización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especialización : Ciencia de datos</dc:title>
  <dc:creator>José María Jacobo Jara</dc:creator>
  <cp:lastModifiedBy>José María Jacobo Jara</cp:lastModifiedBy>
  <cp:revision>17</cp:revision>
  <dcterms:created xsi:type="dcterms:W3CDTF">2024-06-29T15:06:17Z</dcterms:created>
  <dcterms:modified xsi:type="dcterms:W3CDTF">2024-06-29T18:29:47Z</dcterms:modified>
</cp:coreProperties>
</file>