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68" r:id="rId2"/>
    <p:sldId id="269" r:id="rId3"/>
    <p:sldId id="271" r:id="rId4"/>
    <p:sldId id="282" r:id="rId5"/>
    <p:sldId id="283" r:id="rId6"/>
    <p:sldId id="284" r:id="rId7"/>
    <p:sldId id="277" r:id="rId8"/>
    <p:sldId id="285" r:id="rId9"/>
    <p:sldId id="278" r:id="rId10"/>
    <p:sldId id="273" r:id="rId11"/>
    <p:sldId id="274" r:id="rId12"/>
    <p:sldId id="276" r:id="rId13"/>
    <p:sldId id="279" r:id="rId14"/>
    <p:sldId id="281" r:id="rId15"/>
    <p:sldId id="280" r:id="rId16"/>
    <p:sldId id="275" r:id="rId17"/>
    <p:sldId id="272" r:id="rId18"/>
  </p:sldIdLst>
  <p:sldSz cx="9144000" cy="6858000" type="screen4x3"/>
  <p:notesSz cx="6797675" cy="9928225"/>
  <p:embeddedFontLs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6EA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53D38-39C9-4157-A2EC-643DDD7ACDB7}">
  <a:tblStyle styleId="{3EA53D38-39C9-4157-A2EC-643DDD7AC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3" y="4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587" y="952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275" y="952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1587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851275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125" tIns="0" rIns="1912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3"/>
          </p:nvPr>
        </p:nvSpPr>
        <p:spPr>
          <a:xfrm>
            <a:off x="1073150" y="860425"/>
            <a:ext cx="46497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8973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1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2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61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7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7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51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87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3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6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0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65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2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6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9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1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73150" y="860425"/>
            <a:ext cx="4649788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31D1A9-E3C6-456B-ABAF-B87513A0B020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4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4"/>
          <p:cNvSpPr>
            <a:spLocks noGrp="1"/>
          </p:cNvSpPr>
          <p:nvPr>
            <p:ph type="dt" sz="half" idx="10"/>
          </p:nvPr>
        </p:nvSpPr>
        <p:spPr>
          <a:xfrm>
            <a:off x="3543299" y="4112122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tx1"/>
                </a:solidFill>
              </a:defRPr>
            </a:lvl1pPr>
          </a:lstStyle>
          <a:p>
            <a:fld id="{1AB11F41-3FA2-4371-B392-76B8BAB6EB19}" type="datetime1">
              <a:rPr lang="ko-KR" altLang="en-US" smtClean="0"/>
              <a:pPr/>
              <a:t>2018-12-19</a:t>
            </a:fld>
            <a:endParaRPr lang="ko-KR" altLang="en-US" dirty="0"/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1081564" y="1482321"/>
            <a:ext cx="6980873" cy="2299335"/>
          </a:xfrm>
        </p:spPr>
        <p:txBody>
          <a:bodyPr>
            <a:normAutofit/>
          </a:bodyPr>
          <a:lstStyle>
            <a:lvl1pPr algn="ctr"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812CFA01-C229-4A27-B6C5-5F85A3E7E8D6}"/>
              </a:ext>
            </a:extLst>
          </p:cNvPr>
          <p:cNvSpPr/>
          <p:nvPr userDrawn="1"/>
        </p:nvSpPr>
        <p:spPr>
          <a:xfrm>
            <a:off x="0" y="6316532"/>
            <a:ext cx="9144000" cy="541468"/>
          </a:xfrm>
          <a:prstGeom prst="rect">
            <a:avLst/>
          </a:prstGeom>
          <a:solidFill>
            <a:srgbClr val="6EAFB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954C118-9B3E-47B1-B987-D8E9B775E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79" y="6404705"/>
            <a:ext cx="665241" cy="3073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14550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B9F22343-77B3-4254-82D9-BDE69A35EA4C}"/>
              </a:ext>
            </a:extLst>
          </p:cNvPr>
          <p:cNvSpPr/>
          <p:nvPr userDrawn="1"/>
        </p:nvSpPr>
        <p:spPr>
          <a:xfrm>
            <a:off x="0" y="6316532"/>
            <a:ext cx="9144000" cy="541468"/>
          </a:xfrm>
          <a:prstGeom prst="rect">
            <a:avLst/>
          </a:prstGeom>
          <a:solidFill>
            <a:srgbClr val="6EAFB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자유형 15"/>
          <p:cNvSpPr/>
          <p:nvPr userDrawn="1"/>
        </p:nvSpPr>
        <p:spPr>
          <a:xfrm flipV="1">
            <a:off x="637940" y="566654"/>
            <a:ext cx="829368" cy="997226"/>
          </a:xfrm>
          <a:custGeom>
            <a:avLst/>
            <a:gdLst>
              <a:gd name="connsiteX0" fmla="*/ 1236138 w 2777068"/>
              <a:gd name="connsiteY0" fmla="*/ 8760 h 2777068"/>
              <a:gd name="connsiteX1" fmla="*/ 1243738 w 2777068"/>
              <a:gd name="connsiteY1" fmla="*/ 7600 h 2777068"/>
              <a:gd name="connsiteX2" fmla="*/ 1236138 w 2777068"/>
              <a:gd name="connsiteY2" fmla="*/ 0 h 2777068"/>
              <a:gd name="connsiteX3" fmla="*/ 2769468 w 2777068"/>
              <a:gd name="connsiteY3" fmla="*/ 1533330 h 2777068"/>
              <a:gd name="connsiteX4" fmla="*/ 2769899 w 2777068"/>
              <a:gd name="connsiteY4" fmla="*/ 1530504 h 2777068"/>
              <a:gd name="connsiteX5" fmla="*/ 2777068 w 2777068"/>
              <a:gd name="connsiteY5" fmla="*/ 1388534 h 2777068"/>
              <a:gd name="connsiteX6" fmla="*/ 1388534 w 2777068"/>
              <a:gd name="connsiteY6" fmla="*/ 0 h 2777068"/>
              <a:gd name="connsiteX7" fmla="*/ 1246565 w 2777068"/>
              <a:gd name="connsiteY7" fmla="*/ 7169 h 2777068"/>
              <a:gd name="connsiteX8" fmla="*/ 1243738 w 2777068"/>
              <a:gd name="connsiteY8" fmla="*/ 7600 h 2777068"/>
              <a:gd name="connsiteX9" fmla="*/ 2768308 w 2777068"/>
              <a:gd name="connsiteY9" fmla="*/ 1540930 h 2777068"/>
              <a:gd name="connsiteX10" fmla="*/ 2777068 w 2777068"/>
              <a:gd name="connsiteY10" fmla="*/ 1540930 h 2777068"/>
              <a:gd name="connsiteX11" fmla="*/ 2769468 w 2777068"/>
              <a:gd name="connsiteY11" fmla="*/ 1533330 h 2777068"/>
              <a:gd name="connsiteX12" fmla="*/ 1388534 w 2777068"/>
              <a:gd name="connsiteY12" fmla="*/ 2777068 h 2777068"/>
              <a:gd name="connsiteX13" fmla="*/ 2748858 w 2777068"/>
              <a:gd name="connsiteY13" fmla="*/ 1668372 h 2777068"/>
              <a:gd name="connsiteX14" fmla="*/ 2768308 w 2777068"/>
              <a:gd name="connsiteY14" fmla="*/ 1540930 h 2777068"/>
              <a:gd name="connsiteX15" fmla="*/ 1236138 w 2777068"/>
              <a:gd name="connsiteY15" fmla="*/ 1540930 h 2777068"/>
              <a:gd name="connsiteX16" fmla="*/ 1236138 w 2777068"/>
              <a:gd name="connsiteY16" fmla="*/ 8760 h 2777068"/>
              <a:gd name="connsiteX17" fmla="*/ 1108696 w 2777068"/>
              <a:gd name="connsiteY17" fmla="*/ 28210 h 2777068"/>
              <a:gd name="connsiteX18" fmla="*/ 0 w 2777068"/>
              <a:gd name="connsiteY18" fmla="*/ 1388534 h 2777068"/>
              <a:gd name="connsiteX19" fmla="*/ 1388534 w 2777068"/>
              <a:gd name="connsiteY19" fmla="*/ 2777068 h 277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77068" h="2777068">
                <a:moveTo>
                  <a:pt x="1236138" y="8760"/>
                </a:moveTo>
                <a:lnTo>
                  <a:pt x="1243738" y="7600"/>
                </a:lnTo>
                <a:lnTo>
                  <a:pt x="1236138" y="0"/>
                </a:lnTo>
                <a:close/>
                <a:moveTo>
                  <a:pt x="2769468" y="1533330"/>
                </a:moveTo>
                <a:lnTo>
                  <a:pt x="2769899" y="1530504"/>
                </a:lnTo>
                <a:cubicBezTo>
                  <a:pt x="2774640" y="1483825"/>
                  <a:pt x="2777068" y="1436463"/>
                  <a:pt x="2777068" y="1388534"/>
                </a:cubicBezTo>
                <a:cubicBezTo>
                  <a:pt x="2777068" y="621668"/>
                  <a:pt x="2155400" y="0"/>
                  <a:pt x="1388534" y="0"/>
                </a:cubicBezTo>
                <a:cubicBezTo>
                  <a:pt x="1340605" y="0"/>
                  <a:pt x="1293243" y="2429"/>
                  <a:pt x="1246565" y="7169"/>
                </a:cubicBezTo>
                <a:lnTo>
                  <a:pt x="1243738" y="7600"/>
                </a:lnTo>
                <a:close/>
                <a:moveTo>
                  <a:pt x="2768308" y="1540930"/>
                </a:moveTo>
                <a:lnTo>
                  <a:pt x="2777068" y="1540930"/>
                </a:lnTo>
                <a:lnTo>
                  <a:pt x="2769468" y="1533330"/>
                </a:lnTo>
                <a:close/>
                <a:moveTo>
                  <a:pt x="1388534" y="2777068"/>
                </a:moveTo>
                <a:cubicBezTo>
                  <a:pt x="2059542" y="2777068"/>
                  <a:pt x="2619382" y="2301104"/>
                  <a:pt x="2748858" y="1668372"/>
                </a:cubicBezTo>
                <a:lnTo>
                  <a:pt x="2768308" y="1540930"/>
                </a:lnTo>
                <a:lnTo>
                  <a:pt x="1236138" y="1540930"/>
                </a:lnTo>
                <a:lnTo>
                  <a:pt x="1236138" y="8760"/>
                </a:lnTo>
                <a:lnTo>
                  <a:pt x="1108696" y="28210"/>
                </a:lnTo>
                <a:cubicBezTo>
                  <a:pt x="475965" y="157686"/>
                  <a:pt x="0" y="717526"/>
                  <a:pt x="0" y="1388534"/>
                </a:cubicBezTo>
                <a:cubicBezTo>
                  <a:pt x="0" y="2155400"/>
                  <a:pt x="621668" y="2777068"/>
                  <a:pt x="1388534" y="2777068"/>
                </a:cubicBezTo>
                <a:close/>
              </a:path>
            </a:pathLst>
          </a:custGeom>
          <a:solidFill>
            <a:srgbClr val="6EA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88992" y="979013"/>
            <a:ext cx="220980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ln w="19050">
                  <a:solidFill>
                    <a:srgbClr val="6EAFBE"/>
                  </a:solidFill>
                </a:ln>
                <a:solidFill>
                  <a:schemeClr val="bg1"/>
                </a:solidFill>
              </a:rPr>
              <a:t>INDEX</a:t>
            </a:r>
            <a:endParaRPr lang="ko-KR" altLang="en-US" sz="2700" b="1" dirty="0">
              <a:ln w="19050">
                <a:solidFill>
                  <a:srgbClr val="6EAFBE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슬라이드 번호 개체 틀 12">
            <a:extLst>
              <a:ext uri="{FF2B5EF4-FFF2-40B4-BE49-F238E27FC236}">
                <a16:creationId xmlns="" xmlns:a16="http://schemas.microsoft.com/office/drawing/2014/main" id="{9EF35123-4810-49DF-B504-5CC39CF8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0870" y="6404705"/>
            <a:ext cx="2057400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fld id="{FE9F29BA-0FC5-4359-AA3D-097E9E2065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954C118-9B3E-47B1-B987-D8E9B775E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79" y="6404705"/>
            <a:ext cx="665241" cy="3073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0139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평행 사변형 6"/>
          <p:cNvSpPr/>
          <p:nvPr userDrawn="1"/>
        </p:nvSpPr>
        <p:spPr>
          <a:xfrm>
            <a:off x="214312" y="400050"/>
            <a:ext cx="1328738" cy="452673"/>
          </a:xfrm>
          <a:prstGeom prst="parallelogram">
            <a:avLst>
              <a:gd name="adj" fmla="val 63258"/>
            </a:avLst>
          </a:prstGeom>
          <a:solidFill>
            <a:srgbClr val="6EA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" y="354331"/>
            <a:ext cx="988236" cy="411215"/>
          </a:xfrm>
          <a:prstGeom prst="rect">
            <a:avLst/>
          </a:prstGeom>
          <a:ln w="9525">
            <a:noFill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1543050" y="852723"/>
            <a:ext cx="7038023" cy="0"/>
          </a:xfrm>
          <a:prstGeom prst="line">
            <a:avLst/>
          </a:prstGeom>
          <a:ln w="57150">
            <a:solidFill>
              <a:srgbClr val="6EAFBE"/>
            </a:solidFill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/>
          <p:cNvSpPr>
            <a:spLocks noGrp="1"/>
          </p:cNvSpPr>
          <p:nvPr>
            <p:ph type="title"/>
          </p:nvPr>
        </p:nvSpPr>
        <p:spPr>
          <a:xfrm>
            <a:off x="1620202" y="147632"/>
            <a:ext cx="6952298" cy="6904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  <p:sp>
        <p:nvSpPr>
          <p:cNvPr id="57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334566" y="1246189"/>
            <a:ext cx="8176022" cy="45942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19ABC88-7DA8-4080-A348-1D83A44576B4}"/>
              </a:ext>
            </a:extLst>
          </p:cNvPr>
          <p:cNvSpPr/>
          <p:nvPr userDrawn="1"/>
        </p:nvSpPr>
        <p:spPr>
          <a:xfrm>
            <a:off x="0" y="6316532"/>
            <a:ext cx="9144000" cy="541468"/>
          </a:xfrm>
          <a:prstGeom prst="rect">
            <a:avLst/>
          </a:prstGeom>
          <a:solidFill>
            <a:srgbClr val="6EAFB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1" name="슬라이드 번호 개체 틀 12">
            <a:extLst>
              <a:ext uri="{FF2B5EF4-FFF2-40B4-BE49-F238E27FC236}">
                <a16:creationId xmlns="" xmlns:a16="http://schemas.microsoft.com/office/drawing/2014/main" id="{6A65D8D3-54FB-4B7D-BB57-41EFED73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0870" y="6404705"/>
            <a:ext cx="2057400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fld id="{FE9F29BA-0FC5-4359-AA3D-097E9E2065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7954C118-9B3E-47B1-B987-D8E9B775E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79" y="6404705"/>
            <a:ext cx="665241" cy="3073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45118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 userDrawn="1"/>
        </p:nvSpPr>
        <p:spPr>
          <a:xfrm flipH="1" flipV="1">
            <a:off x="5118278" y="1362367"/>
            <a:ext cx="1476153" cy="1778887"/>
          </a:xfrm>
          <a:custGeom>
            <a:avLst/>
            <a:gdLst>
              <a:gd name="connsiteX0" fmla="*/ 1236138 w 2777068"/>
              <a:gd name="connsiteY0" fmla="*/ 8760 h 2777068"/>
              <a:gd name="connsiteX1" fmla="*/ 1243738 w 2777068"/>
              <a:gd name="connsiteY1" fmla="*/ 7600 h 2777068"/>
              <a:gd name="connsiteX2" fmla="*/ 1236138 w 2777068"/>
              <a:gd name="connsiteY2" fmla="*/ 0 h 2777068"/>
              <a:gd name="connsiteX3" fmla="*/ 2769468 w 2777068"/>
              <a:gd name="connsiteY3" fmla="*/ 1533330 h 2777068"/>
              <a:gd name="connsiteX4" fmla="*/ 2769899 w 2777068"/>
              <a:gd name="connsiteY4" fmla="*/ 1530504 h 2777068"/>
              <a:gd name="connsiteX5" fmla="*/ 2777068 w 2777068"/>
              <a:gd name="connsiteY5" fmla="*/ 1388534 h 2777068"/>
              <a:gd name="connsiteX6" fmla="*/ 1388534 w 2777068"/>
              <a:gd name="connsiteY6" fmla="*/ 0 h 2777068"/>
              <a:gd name="connsiteX7" fmla="*/ 1246565 w 2777068"/>
              <a:gd name="connsiteY7" fmla="*/ 7169 h 2777068"/>
              <a:gd name="connsiteX8" fmla="*/ 1243738 w 2777068"/>
              <a:gd name="connsiteY8" fmla="*/ 7600 h 2777068"/>
              <a:gd name="connsiteX9" fmla="*/ 2768308 w 2777068"/>
              <a:gd name="connsiteY9" fmla="*/ 1540930 h 2777068"/>
              <a:gd name="connsiteX10" fmla="*/ 2777068 w 2777068"/>
              <a:gd name="connsiteY10" fmla="*/ 1540930 h 2777068"/>
              <a:gd name="connsiteX11" fmla="*/ 2769468 w 2777068"/>
              <a:gd name="connsiteY11" fmla="*/ 1533330 h 2777068"/>
              <a:gd name="connsiteX12" fmla="*/ 1388534 w 2777068"/>
              <a:gd name="connsiteY12" fmla="*/ 2777068 h 2777068"/>
              <a:gd name="connsiteX13" fmla="*/ 2748858 w 2777068"/>
              <a:gd name="connsiteY13" fmla="*/ 1668372 h 2777068"/>
              <a:gd name="connsiteX14" fmla="*/ 2768308 w 2777068"/>
              <a:gd name="connsiteY14" fmla="*/ 1540930 h 2777068"/>
              <a:gd name="connsiteX15" fmla="*/ 1236138 w 2777068"/>
              <a:gd name="connsiteY15" fmla="*/ 1540930 h 2777068"/>
              <a:gd name="connsiteX16" fmla="*/ 1236138 w 2777068"/>
              <a:gd name="connsiteY16" fmla="*/ 8760 h 2777068"/>
              <a:gd name="connsiteX17" fmla="*/ 1108696 w 2777068"/>
              <a:gd name="connsiteY17" fmla="*/ 28210 h 2777068"/>
              <a:gd name="connsiteX18" fmla="*/ 0 w 2777068"/>
              <a:gd name="connsiteY18" fmla="*/ 1388534 h 2777068"/>
              <a:gd name="connsiteX19" fmla="*/ 1388534 w 2777068"/>
              <a:gd name="connsiteY19" fmla="*/ 2777068 h 277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77068" h="2777068">
                <a:moveTo>
                  <a:pt x="1236138" y="8760"/>
                </a:moveTo>
                <a:lnTo>
                  <a:pt x="1243738" y="7600"/>
                </a:lnTo>
                <a:lnTo>
                  <a:pt x="1236138" y="0"/>
                </a:lnTo>
                <a:close/>
                <a:moveTo>
                  <a:pt x="2769468" y="1533330"/>
                </a:moveTo>
                <a:lnTo>
                  <a:pt x="2769899" y="1530504"/>
                </a:lnTo>
                <a:cubicBezTo>
                  <a:pt x="2774640" y="1483825"/>
                  <a:pt x="2777068" y="1436463"/>
                  <a:pt x="2777068" y="1388534"/>
                </a:cubicBezTo>
                <a:cubicBezTo>
                  <a:pt x="2777068" y="621668"/>
                  <a:pt x="2155400" y="0"/>
                  <a:pt x="1388534" y="0"/>
                </a:cubicBezTo>
                <a:cubicBezTo>
                  <a:pt x="1340605" y="0"/>
                  <a:pt x="1293243" y="2429"/>
                  <a:pt x="1246565" y="7169"/>
                </a:cubicBezTo>
                <a:lnTo>
                  <a:pt x="1243738" y="7600"/>
                </a:lnTo>
                <a:close/>
                <a:moveTo>
                  <a:pt x="2768308" y="1540930"/>
                </a:moveTo>
                <a:lnTo>
                  <a:pt x="2777068" y="1540930"/>
                </a:lnTo>
                <a:lnTo>
                  <a:pt x="2769468" y="1533330"/>
                </a:lnTo>
                <a:close/>
                <a:moveTo>
                  <a:pt x="1388534" y="2777068"/>
                </a:moveTo>
                <a:cubicBezTo>
                  <a:pt x="2059542" y="2777068"/>
                  <a:pt x="2619382" y="2301104"/>
                  <a:pt x="2748858" y="1668372"/>
                </a:cubicBezTo>
                <a:lnTo>
                  <a:pt x="2768308" y="1540930"/>
                </a:lnTo>
                <a:lnTo>
                  <a:pt x="1236138" y="1540930"/>
                </a:lnTo>
                <a:lnTo>
                  <a:pt x="1236138" y="8760"/>
                </a:lnTo>
                <a:lnTo>
                  <a:pt x="1108696" y="28210"/>
                </a:lnTo>
                <a:cubicBezTo>
                  <a:pt x="475965" y="157686"/>
                  <a:pt x="0" y="717526"/>
                  <a:pt x="0" y="1388534"/>
                </a:cubicBezTo>
                <a:cubicBezTo>
                  <a:pt x="0" y="2155400"/>
                  <a:pt x="621668" y="2777068"/>
                  <a:pt x="1388534" y="2777068"/>
                </a:cubicBezTo>
                <a:close/>
              </a:path>
            </a:pathLst>
          </a:custGeom>
          <a:solidFill>
            <a:srgbClr val="6EA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629619" y="2251811"/>
            <a:ext cx="3884763" cy="16158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950" b="1" dirty="0">
                <a:ln w="41275">
                  <a:solidFill>
                    <a:srgbClr val="6EAFBE"/>
                  </a:solidFill>
                </a:ln>
                <a:solidFill>
                  <a:schemeClr val="bg1"/>
                </a:solidFill>
              </a:rPr>
              <a:t>THANK YOU</a:t>
            </a:r>
            <a:endParaRPr lang="ko-KR" altLang="en-US" sz="4950" b="1" dirty="0">
              <a:ln w="41275">
                <a:solidFill>
                  <a:srgbClr val="6EAFBE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DA747E8-4020-4806-AF77-28930094DB91}"/>
              </a:ext>
            </a:extLst>
          </p:cNvPr>
          <p:cNvSpPr/>
          <p:nvPr userDrawn="1"/>
        </p:nvSpPr>
        <p:spPr>
          <a:xfrm>
            <a:off x="0" y="6316532"/>
            <a:ext cx="9144000" cy="541468"/>
          </a:xfrm>
          <a:prstGeom prst="rect">
            <a:avLst/>
          </a:prstGeom>
          <a:solidFill>
            <a:srgbClr val="6EAFB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954C118-9B3E-47B1-B987-D8E9B775E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79" y="6404705"/>
            <a:ext cx="665241" cy="3073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6181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  <p:sldLayoutId id="2147483662" r:id="rId11"/>
    <p:sldLayoutId id="2147483663" r:id="rId12"/>
    <p:sldLayoutId id="214748366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01166" y="1585113"/>
            <a:ext cx="8741663" cy="1724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3000" dirty="0" smtClean="0"/>
              <a:t>블록체인 기반 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r>
              <a:rPr lang="ko-KR" altLang="en-US" sz="3000" dirty="0" smtClean="0"/>
              <a:t>국민 청원 및 정책 투표 시스템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5730EB-3E12-4DA5-9480-C6FA0C7C2B1D}"/>
              </a:ext>
            </a:extLst>
          </p:cNvPr>
          <p:cNvSpPr txBox="1"/>
          <p:nvPr/>
        </p:nvSpPr>
        <p:spPr>
          <a:xfrm>
            <a:off x="2902309" y="4124111"/>
            <a:ext cx="3339376" cy="87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err="1" smtClean="0"/>
              <a:t>wEthereum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한도경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송현수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구건모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김철민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0927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2. </a:t>
            </a:r>
            <a:r>
              <a:rPr lang="ko-KR" altLang="en-US" dirty="0" smtClean="0"/>
              <a:t>시스템 요구 정의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37183" y="1188892"/>
            <a:ext cx="5531210" cy="55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요구 명세서 </a:t>
            </a:r>
            <a:endParaRPr lang="en-US" altLang="ko-KR" sz="1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49269"/>
              </p:ext>
            </p:extLst>
          </p:nvPr>
        </p:nvGraphicFramePr>
        <p:xfrm>
          <a:off x="617222" y="1844342"/>
          <a:ext cx="7863838" cy="4226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36932"/>
                <a:gridCol w="736932"/>
                <a:gridCol w="736932"/>
                <a:gridCol w="1104718"/>
                <a:gridCol w="1942414"/>
                <a:gridCol w="2605910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서비스 구분</a:t>
                      </a:r>
                      <a:endParaRPr lang="ko-KR" altLang="en-US" dirty="0"/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방안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서비스명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기능상세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9">
                  <a:txBody>
                    <a:bodyPr/>
                    <a:lstStyle/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 smtClean="0"/>
                    </a:p>
                    <a:p>
                      <a:pPr algn="ctr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 인증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투표 지역 관리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청원 게시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시민의 의견 표출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 smtClean="0"/>
                        <a:t>게시판에 청원 작성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정책 게시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정부가 시민</a:t>
                      </a:r>
                      <a:r>
                        <a:rPr lang="ko-KR" altLang="en-US" baseline="0" dirty="0" smtClean="0"/>
                        <a:t>의견 반영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월별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분기별 지역 정책 게시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게시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청원 랭킹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동의 많은 청원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투표 수 많은 청원 순 정렬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투표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청원 투표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좋은 청원에 대한 </a:t>
                      </a:r>
                      <a:r>
                        <a:rPr lang="ko-KR" altLang="en-US" dirty="0" smtClean="0"/>
                        <a:t>투표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시민들의 투표로 청원에 동의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투표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정책 투표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정책 투표의 주민 참여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월별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분기별 지역 정책 투표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리워딩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리워딩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참여에 대한 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좋은 </a:t>
                      </a:r>
                      <a:r>
                        <a:rPr lang="ko-KR" altLang="en-US" dirty="0" smtClean="0"/>
                        <a:t>청원 글 게시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에 보상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2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청원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정책 </a:t>
                      </a:r>
                      <a:r>
                        <a:rPr lang="ko-KR" altLang="en-US" dirty="0" smtClean="0"/>
                        <a:t>투표에 보상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리워딩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보상</a:t>
                      </a:r>
                      <a:r>
                        <a:rPr lang="ko-KR" altLang="en-US" baseline="0" dirty="0" smtClean="0"/>
                        <a:t> 사용처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 smtClean="0"/>
                        <a:t>상점에서 상품으로 교환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리워딩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인정 받은 사용자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 smtClean="0"/>
                        <a:t>투표 받은 수에 따른 등급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870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 구조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grpSp>
        <p:nvGrpSpPr>
          <p:cNvPr id="33" name="Google Shape;96;p18"/>
          <p:cNvGrpSpPr/>
          <p:nvPr/>
        </p:nvGrpSpPr>
        <p:grpSpPr>
          <a:xfrm>
            <a:off x="537309" y="1680894"/>
            <a:ext cx="8452416" cy="4165706"/>
            <a:chOff x="537309" y="1680894"/>
            <a:chExt cx="8452416" cy="4165706"/>
          </a:xfrm>
        </p:grpSpPr>
        <p:sp>
          <p:nvSpPr>
            <p:cNvPr id="34" name="Google Shape;97;p18"/>
            <p:cNvSpPr/>
            <p:nvPr/>
          </p:nvSpPr>
          <p:spPr>
            <a:xfrm>
              <a:off x="4346000" y="2487064"/>
              <a:ext cx="1521900" cy="1521900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98;p18"/>
            <p:cNvGrpSpPr/>
            <p:nvPr/>
          </p:nvGrpSpPr>
          <p:grpSpPr>
            <a:xfrm>
              <a:off x="4442153" y="2609892"/>
              <a:ext cx="1329593" cy="1276271"/>
              <a:chOff x="547475" y="1343400"/>
              <a:chExt cx="1761050" cy="1690425"/>
            </a:xfrm>
          </p:grpSpPr>
          <p:pic>
            <p:nvPicPr>
              <p:cNvPr id="55" name="Google Shape;99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7475" y="1343400"/>
                <a:ext cx="1761050" cy="12107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" name="Google Shape;100;p18"/>
              <p:cNvSpPr txBox="1"/>
              <p:nvPr/>
            </p:nvSpPr>
            <p:spPr>
              <a:xfrm>
                <a:off x="602550" y="2554125"/>
                <a:ext cx="1650900" cy="47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geth</a:t>
                </a:r>
                <a:endParaRPr/>
              </a:p>
            </p:txBody>
          </p:sp>
        </p:grpSp>
        <p:pic>
          <p:nvPicPr>
            <p:cNvPr id="36" name="Google Shape;10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38275" y="1872298"/>
              <a:ext cx="2751450" cy="27514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" name="Google Shape;102;p18"/>
            <p:cNvGrpSpPr/>
            <p:nvPr/>
          </p:nvGrpSpPr>
          <p:grpSpPr>
            <a:xfrm>
              <a:off x="537309" y="1680894"/>
              <a:ext cx="2298556" cy="1267401"/>
              <a:chOff x="-322114" y="1327513"/>
              <a:chExt cx="2990964" cy="1649187"/>
            </a:xfrm>
          </p:grpSpPr>
          <p:grpSp>
            <p:nvGrpSpPr>
              <p:cNvPr id="49" name="Google Shape;103;p18"/>
              <p:cNvGrpSpPr/>
              <p:nvPr/>
            </p:nvGrpSpPr>
            <p:grpSpPr>
              <a:xfrm>
                <a:off x="-322114" y="1327513"/>
                <a:ext cx="2990964" cy="1649187"/>
                <a:chOff x="416861" y="1514638"/>
                <a:chExt cx="2990964" cy="1649187"/>
              </a:xfrm>
            </p:grpSpPr>
            <p:pic>
              <p:nvPicPr>
                <p:cNvPr id="51" name="Google Shape;104;p18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201050" y="1514638"/>
                  <a:ext cx="1206775" cy="1206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2" name="Google Shape;105;p18"/>
                <p:cNvGrpSpPr/>
                <p:nvPr/>
              </p:nvGrpSpPr>
              <p:grpSpPr>
                <a:xfrm>
                  <a:off x="416861" y="1545343"/>
                  <a:ext cx="1206775" cy="1618482"/>
                  <a:chOff x="533536" y="1901243"/>
                  <a:chExt cx="1206775" cy="1618482"/>
                </a:xfrm>
              </p:grpSpPr>
              <p:pic>
                <p:nvPicPr>
                  <p:cNvPr id="53" name="Google Shape;106;p18"/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533536" y="1901243"/>
                    <a:ext cx="1206775" cy="1206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4" name="Google Shape;107;p18"/>
                  <p:cNvSpPr txBox="1"/>
                  <p:nvPr/>
                </p:nvSpPr>
                <p:spPr>
                  <a:xfrm>
                    <a:off x="627608" y="3065825"/>
                    <a:ext cx="1050300" cy="453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/>
                      <a:t>USER</a:t>
                    </a:r>
                    <a:endParaRPr/>
                  </a:p>
                </p:txBody>
              </p:sp>
            </p:grpSp>
          </p:grpSp>
          <p:sp>
            <p:nvSpPr>
              <p:cNvPr id="50" name="Google Shape;108;p18"/>
              <p:cNvSpPr txBox="1"/>
              <p:nvPr/>
            </p:nvSpPr>
            <p:spPr>
              <a:xfrm>
                <a:off x="1589400" y="2522800"/>
                <a:ext cx="975900" cy="45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Web</a:t>
                </a:r>
                <a:endParaRPr/>
              </a:p>
            </p:txBody>
          </p:sp>
        </p:grpSp>
        <p:grpSp>
          <p:nvGrpSpPr>
            <p:cNvPr id="38" name="Google Shape;109;p18"/>
            <p:cNvGrpSpPr/>
            <p:nvPr/>
          </p:nvGrpSpPr>
          <p:grpSpPr>
            <a:xfrm>
              <a:off x="1094375" y="3345800"/>
              <a:ext cx="5674733" cy="2500800"/>
              <a:chOff x="1053100" y="3242100"/>
              <a:chExt cx="5674733" cy="2500800"/>
            </a:xfrm>
          </p:grpSpPr>
          <p:sp>
            <p:nvSpPr>
              <p:cNvPr id="45" name="Google Shape;110;p18"/>
              <p:cNvSpPr/>
              <p:nvPr/>
            </p:nvSpPr>
            <p:spPr>
              <a:xfrm>
                <a:off x="1053100" y="3242100"/>
                <a:ext cx="2500800" cy="2500800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6" name="Google Shape;111;p1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879047" y="3615722"/>
                <a:ext cx="848913" cy="8489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Google Shape;112;p18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978209" y="4712889"/>
                <a:ext cx="1749624" cy="8296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3;p18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1465200" y="4605875"/>
                <a:ext cx="1749615" cy="6604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9" name="Google Shape;114;p18"/>
            <p:cNvCxnSpPr>
              <a:stCxn id="51" idx="3"/>
              <a:endCxn id="45" idx="7"/>
            </p:cNvCxnSpPr>
            <p:nvPr/>
          </p:nvCxnSpPr>
          <p:spPr>
            <a:xfrm>
              <a:off x="2835865" y="2144597"/>
              <a:ext cx="393000" cy="15675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115;p18"/>
            <p:cNvCxnSpPr>
              <a:stCxn id="51" idx="1"/>
              <a:endCxn id="45" idx="1"/>
            </p:cNvCxnSpPr>
            <p:nvPr/>
          </p:nvCxnSpPr>
          <p:spPr>
            <a:xfrm flipH="1">
              <a:off x="1460558" y="2144597"/>
              <a:ext cx="447900" cy="15675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16;p18"/>
            <p:cNvCxnSpPr>
              <a:stCxn id="48" idx="3"/>
              <a:endCxn id="56" idx="1"/>
            </p:cNvCxnSpPr>
            <p:nvPr/>
          </p:nvCxnSpPr>
          <p:spPr>
            <a:xfrm rot="10800000" flipH="1">
              <a:off x="3256090" y="3705119"/>
              <a:ext cx="1227600" cy="1334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42" name="Google Shape;117;p18"/>
            <p:cNvCxnSpPr>
              <a:stCxn id="34" idx="0"/>
              <a:endCxn id="44" idx="0"/>
            </p:cNvCxnSpPr>
            <p:nvPr/>
          </p:nvCxnSpPr>
          <p:spPr>
            <a:xfrm rot="10800000" flipH="1">
              <a:off x="5106950" y="2408764"/>
              <a:ext cx="1574700" cy="78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19;p18"/>
            <p:cNvCxnSpPr>
              <a:stCxn id="34" idx="5"/>
              <a:endCxn id="44" idx="4"/>
            </p:cNvCxnSpPr>
            <p:nvPr/>
          </p:nvCxnSpPr>
          <p:spPr>
            <a:xfrm rot="10800000" flipH="1">
              <a:off x="5645023" y="3036387"/>
              <a:ext cx="1036800" cy="749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Google Shape;118;p18"/>
            <p:cNvSpPr/>
            <p:nvPr/>
          </p:nvSpPr>
          <p:spPr>
            <a:xfrm>
              <a:off x="6367925" y="2408850"/>
              <a:ext cx="627600" cy="627600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120;p18"/>
          <p:cNvSpPr/>
          <p:nvPr/>
        </p:nvSpPr>
        <p:spPr>
          <a:xfrm>
            <a:off x="357800" y="1527175"/>
            <a:ext cx="2631600" cy="1452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121;p18"/>
          <p:cNvCxnSpPr>
            <a:stCxn id="34" idx="2"/>
            <a:endCxn id="46" idx="3"/>
          </p:cNvCxnSpPr>
          <p:nvPr/>
        </p:nvCxnSpPr>
        <p:spPr>
          <a:xfrm flipH="1">
            <a:off x="2769200" y="3248014"/>
            <a:ext cx="1576800" cy="895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122;p18"/>
          <p:cNvCxnSpPr>
            <a:stCxn id="47" idx="1"/>
            <a:endCxn id="48" idx="3"/>
          </p:cNvCxnSpPr>
          <p:nvPr/>
        </p:nvCxnSpPr>
        <p:spPr>
          <a:xfrm rot="10800000">
            <a:off x="3256084" y="5039705"/>
            <a:ext cx="1763400" cy="191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2290" name="Picture 2" descr="ìë§ì¡´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38" y="1129822"/>
            <a:ext cx="1938862" cy="5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연결선 59"/>
          <p:cNvCxnSpPr/>
          <p:nvPr/>
        </p:nvCxnSpPr>
        <p:spPr>
          <a:xfrm flipH="1">
            <a:off x="4593303" y="1470158"/>
            <a:ext cx="898403" cy="1206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503360" y="1422030"/>
            <a:ext cx="642019" cy="7225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84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75006" y="1101342"/>
            <a:ext cx="721235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청원 게시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</p:txBody>
      </p:sp>
      <p:pic>
        <p:nvPicPr>
          <p:cNvPr id="5124" name="Picture 4" descr="https://lh6.googleusercontent.com/lqCmBuUTXv0qtY2TQK8oN1LBkp8NuXg1-vTECvrsbnsctb_2oGGTX8G2mKxuHyWaS3l6Q-GH_vApP97uylUAlkw2u7frdhBvPdT0MT8Nft5qBqrjbAcI6MYFRBLytYk_eVxPeSddV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25" y="2407945"/>
            <a:ext cx="3959350" cy="242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56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75006" y="1101342"/>
            <a:ext cx="7212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정책 게시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 descr="https://lh3.googleusercontent.com/qsVHixSVW5TAAEYAHqIvJg8QCq4K9puYflfpH-GOTINjyRaSIiuma7Abl0KSgKlpw9GYJIG-8hGvwhmkx8yt5360VGVc96XhtXaBBnBgH2GSuMcVzV628UWZRQwz8fmHiUn_YLuUI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38" y="1809645"/>
            <a:ext cx="4248524" cy="362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433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75006" y="1101342"/>
            <a:ext cx="7212354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청원 투표</a:t>
            </a:r>
            <a:endParaRPr lang="en-US" altLang="ko-KR" sz="1800" dirty="0" smtClean="0">
              <a:solidFill>
                <a:schemeClr val="tx1"/>
              </a:solidFill>
            </a:endParaRPr>
          </a:p>
        </p:txBody>
      </p:sp>
      <p:pic>
        <p:nvPicPr>
          <p:cNvPr id="7170" name="Picture 2" descr="https://lh3.googleusercontent.com/xZPKbWg1C9WDWI4zx27TXKmGUZgvIfC6pO2s5JbnjfsgeuzBJlXB8h0CcHPI2AbC_navlhLH0l-qE6xxre2koHckaAbfg5wquAWiGfZQE2YEM_IPQ1ymh3pnvS0dYqn65DlopBQQ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78" y="1746537"/>
            <a:ext cx="4206244" cy="35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03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75006" y="1101342"/>
            <a:ext cx="7212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정책 투표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solidFill>
                <a:schemeClr val="tx1"/>
              </a:solidFill>
            </a:endParaRPr>
          </a:p>
        </p:txBody>
      </p:sp>
      <p:pic>
        <p:nvPicPr>
          <p:cNvPr id="6148" name="Picture 4" descr="https://lh5.googleusercontent.com/KtYUwwk8ly_pb7FM2VL0Lq7JHVkpQJF_m_XWn048G6IHAzpI-46rklCF1GzlVIctkz-G-1ea07tSjZSQ9XvQSuN3ldO5QP6IK4qnvf6FcKUg1DWz96c2e1NkUzZSYPGiEjKsPq68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59" y="1746840"/>
            <a:ext cx="3425207" cy="374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21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시연 영상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610846" y="1804527"/>
            <a:ext cx="5531210" cy="55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 smtClean="0"/>
              <a:t>시연 영상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77898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B6A6EB12-469E-4BE1-A0C4-6153880C12FD}"/>
              </a:ext>
            </a:extLst>
          </p:cNvPr>
          <p:cNvGrpSpPr/>
          <p:nvPr/>
        </p:nvGrpSpPr>
        <p:grpSpPr>
          <a:xfrm>
            <a:off x="-1607653" y="1426627"/>
            <a:ext cx="1251446" cy="3359905"/>
            <a:chOff x="764764" y="1521775"/>
            <a:chExt cx="1668594" cy="4479873"/>
          </a:xfrm>
        </p:grpSpPr>
        <p:pic>
          <p:nvPicPr>
            <p:cNvPr id="3" name="Picture 6" descr="대시에 대한 이미지 검색결과">
              <a:extLst>
                <a:ext uri="{FF2B5EF4-FFF2-40B4-BE49-F238E27FC236}">
                  <a16:creationId xmlns="" xmlns:a16="http://schemas.microsoft.com/office/drawing/2014/main" id="{380DA9C2-00B9-40AD-83AA-F88F6AE67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312" y="3474998"/>
              <a:ext cx="718133" cy="718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 descr="라이트코인에 대한 이미지 검색결과">
              <a:extLst>
                <a:ext uri="{FF2B5EF4-FFF2-40B4-BE49-F238E27FC236}">
                  <a16:creationId xmlns="" xmlns:a16="http://schemas.microsoft.com/office/drawing/2014/main" id="{2FB002C7-89AB-4BC4-BEAD-0C974A6DC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499" y="3474998"/>
              <a:ext cx="718133" cy="718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0" descr="이더리움 클래식에 대한 이미지 검색결과">
              <a:extLst>
                <a:ext uri="{FF2B5EF4-FFF2-40B4-BE49-F238E27FC236}">
                  <a16:creationId xmlns="" xmlns:a16="http://schemas.microsoft.com/office/drawing/2014/main" id="{A800426C-8985-474F-AA03-BCE98CD37B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66" t="9816" r="25889" b="14220"/>
            <a:stretch/>
          </p:blipFill>
          <p:spPr bwMode="auto">
            <a:xfrm>
              <a:off x="1741694" y="2355502"/>
              <a:ext cx="639745" cy="1028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리플에 대한 이미지 검색결과">
              <a:extLst>
                <a:ext uri="{FF2B5EF4-FFF2-40B4-BE49-F238E27FC236}">
                  <a16:creationId xmlns="" xmlns:a16="http://schemas.microsoft.com/office/drawing/2014/main" id="{B880ED35-2EE0-4A43-8136-50EFBB12A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64" y="5311172"/>
              <a:ext cx="690476" cy="690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 descr="모네로에 대한 이미지 검색결과">
              <a:extLst>
                <a:ext uri="{FF2B5EF4-FFF2-40B4-BE49-F238E27FC236}">
                  <a16:creationId xmlns="" xmlns:a16="http://schemas.microsoft.com/office/drawing/2014/main" id="{0BC0EE64-62B0-4418-9D3B-664510F53D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28" t="10678" r="31028" b="27862"/>
            <a:stretch/>
          </p:blipFill>
          <p:spPr bwMode="auto">
            <a:xfrm>
              <a:off x="764764" y="4365571"/>
              <a:ext cx="776675" cy="77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퀀텀에 대한 이미지 검색결과">
              <a:extLst>
                <a:ext uri="{FF2B5EF4-FFF2-40B4-BE49-F238E27FC236}">
                  <a16:creationId xmlns="" xmlns:a16="http://schemas.microsoft.com/office/drawing/2014/main" id="{8CBC9FAE-8EB0-4BF7-96B5-A29A17B815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08" r="8844"/>
            <a:stretch/>
          </p:blipFill>
          <p:spPr bwMode="auto">
            <a:xfrm>
              <a:off x="1696656" y="4404135"/>
              <a:ext cx="736702" cy="734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8" descr="비트코인 캐시에 대한 이미지 검색결과">
              <a:extLst>
                <a:ext uri="{FF2B5EF4-FFF2-40B4-BE49-F238E27FC236}">
                  <a16:creationId xmlns="" xmlns:a16="http://schemas.microsoft.com/office/drawing/2014/main" id="{D04DEAF0-FE18-4BD5-A0D5-C40778744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777" y="1521775"/>
              <a:ext cx="743581" cy="74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비트코인에 대한 이미지 검색결과">
              <a:extLst>
                <a:ext uri="{FF2B5EF4-FFF2-40B4-BE49-F238E27FC236}">
                  <a16:creationId xmlns="" xmlns:a16="http://schemas.microsoft.com/office/drawing/2014/main" id="{455CB856-6EDD-4947-B752-8B6E4AFFDA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2" t="4472" r="4705" b="5355"/>
            <a:stretch/>
          </p:blipFill>
          <p:spPr bwMode="auto">
            <a:xfrm>
              <a:off x="781312" y="1521775"/>
              <a:ext cx="743581" cy="74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이더리움에 대한 이미지 검색결과">
              <a:extLst>
                <a:ext uri="{FF2B5EF4-FFF2-40B4-BE49-F238E27FC236}">
                  <a16:creationId xmlns="" xmlns:a16="http://schemas.microsoft.com/office/drawing/2014/main" id="{96E886DF-823B-41FF-8F07-20BDC215F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146" y="2437056"/>
              <a:ext cx="525912" cy="865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6" descr="https://t1.daumcdn.net/cfile/tistory/9923593359840EC50A">
            <a:extLst>
              <a:ext uri="{FF2B5EF4-FFF2-40B4-BE49-F238E27FC236}">
                <a16:creationId xmlns="" xmlns:a16="http://schemas.microsoft.com/office/drawing/2014/main" id="{D43F1024-D8DE-4928-B5F3-BDB4BE0A0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4678" y="4268675"/>
            <a:ext cx="759253" cy="88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252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33860" y="2106264"/>
            <a:ext cx="3076280" cy="243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457200">
              <a:lnSpc>
                <a:spcPct val="145000"/>
              </a:lnSpc>
              <a:buFont typeface="+mj-lt"/>
              <a:buAutoNum type="arabicPeriod"/>
              <a:defRPr lang="ko-KR" altLang="en-US"/>
            </a:pPr>
            <a:r>
              <a:rPr lang="ko-KR" altLang="en-US" sz="2100" spc="4" dirty="0" smtClean="0"/>
              <a:t>프로젝트 개요서</a:t>
            </a:r>
            <a:endParaRPr lang="en-US" altLang="ko-KR" sz="2100" spc="4" dirty="0" smtClean="0"/>
          </a:p>
          <a:p>
            <a:pPr marL="800100" lvl="1" indent="-457200">
              <a:lnSpc>
                <a:spcPct val="145000"/>
              </a:lnSpc>
              <a:buFont typeface="+mj-lt"/>
              <a:buAutoNum type="arabicPeriod"/>
              <a:defRPr lang="ko-KR" altLang="en-US"/>
            </a:pPr>
            <a:r>
              <a:rPr lang="ko-KR" altLang="en-US" sz="2100" spc="4" dirty="0" smtClean="0"/>
              <a:t>시스템 요구 정의</a:t>
            </a:r>
            <a:endParaRPr lang="en-US" altLang="ko-KR" sz="2100" spc="4" dirty="0" smtClean="0"/>
          </a:p>
          <a:p>
            <a:pPr marL="800100" lvl="1" indent="-457200">
              <a:lnSpc>
                <a:spcPct val="145000"/>
              </a:lnSpc>
              <a:buFont typeface="+mj-lt"/>
              <a:buAutoNum type="arabicPeriod"/>
              <a:defRPr lang="ko-KR" altLang="en-US"/>
            </a:pPr>
            <a:r>
              <a:rPr lang="ko-KR" altLang="en-US" sz="2100" spc="4" dirty="0" smtClean="0"/>
              <a:t>시스템 구조</a:t>
            </a:r>
            <a:endParaRPr lang="en-US" altLang="ko-KR" sz="2100" spc="4" dirty="0" smtClean="0"/>
          </a:p>
          <a:p>
            <a:pPr marL="800100" lvl="1" indent="-457200">
              <a:lnSpc>
                <a:spcPct val="145000"/>
              </a:lnSpc>
              <a:buFont typeface="+mj-lt"/>
              <a:buAutoNum type="arabicPeriod"/>
              <a:defRPr lang="ko-KR" altLang="en-US"/>
            </a:pPr>
            <a:r>
              <a:rPr lang="ko-KR" altLang="en-US" sz="2100" spc="4" dirty="0" err="1" smtClean="0"/>
              <a:t>플로우</a:t>
            </a:r>
            <a:r>
              <a:rPr lang="ko-KR" altLang="en-US" sz="2100" spc="4" dirty="0" smtClean="0"/>
              <a:t> 차트</a:t>
            </a:r>
            <a:endParaRPr lang="en-US" altLang="ko-KR" sz="2100" spc="4" dirty="0" smtClean="0"/>
          </a:p>
          <a:p>
            <a:pPr marL="800100" lvl="1" indent="-457200">
              <a:lnSpc>
                <a:spcPct val="145000"/>
              </a:lnSpc>
              <a:buFont typeface="+mj-lt"/>
              <a:buAutoNum type="arabicPeriod"/>
              <a:defRPr lang="ko-KR" altLang="en-US"/>
            </a:pPr>
            <a:r>
              <a:rPr lang="ko-KR" altLang="en-US" sz="2100" spc="4" dirty="0" smtClean="0"/>
              <a:t>시연 영상</a:t>
            </a:r>
            <a:endParaRPr lang="en-US" altLang="ko-KR" sz="2100" spc="4" dirty="0"/>
          </a:p>
        </p:txBody>
      </p:sp>
    </p:spTree>
    <p:extLst>
      <p:ext uri="{BB962C8B-B14F-4D97-AF65-F5344CB8AC3E}">
        <p14:creationId xmlns:p14="http://schemas.microsoft.com/office/powerpoint/2010/main" val="340944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개요서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75006" y="1101342"/>
            <a:ext cx="72123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프로젝트 명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0099FF"/>
                </a:solidFill>
              </a:rPr>
              <a:t>춘천</a:t>
            </a:r>
            <a:r>
              <a:rPr lang="en-US" altLang="ko-KR" sz="2800" b="1" dirty="0" smtClean="0">
                <a:solidFill>
                  <a:srgbClr val="0099FF"/>
                </a:solidFill>
              </a:rPr>
              <a:t>, </a:t>
            </a:r>
            <a:r>
              <a:rPr lang="ko-KR" altLang="en-US" sz="2800" b="1" dirty="0" smtClean="0">
                <a:solidFill>
                  <a:schemeClr val="accent5"/>
                </a:solidFill>
              </a:rPr>
              <a:t>시민</a:t>
            </a:r>
            <a:r>
              <a:rPr lang="ko-KR" altLang="en-US" sz="2800" b="1" dirty="0" smtClean="0">
                <a:solidFill>
                  <a:srgbClr val="0099FF"/>
                </a:solidFill>
              </a:rPr>
              <a:t>이 주인입니다</a:t>
            </a:r>
            <a:r>
              <a:rPr lang="en-US" altLang="ko-KR" sz="2800" b="1" dirty="0" smtClean="0">
                <a:solidFill>
                  <a:srgbClr val="0099FF"/>
                </a:solidFill>
              </a:rPr>
              <a:t>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7" y="2255504"/>
            <a:ext cx="7393733" cy="2556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60877" y="4892937"/>
            <a:ext cx="72123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선언합니다</a:t>
            </a:r>
            <a:r>
              <a:rPr lang="en-US" altLang="ko-KR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이제부터 춘천</a:t>
            </a:r>
            <a:r>
              <a:rPr lang="en-US" altLang="ko-KR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시민이 주인입니다</a:t>
            </a:r>
            <a:r>
              <a:rPr lang="en-US" altLang="ko-KR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en-US" altLang="ko-KR" sz="18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춘천시는 시민의 정부임을 선언합니다</a:t>
            </a:r>
            <a:r>
              <a:rPr lang="en-US" altLang="ko-KR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시민이 모든 시정의 중심이고 주체이고 기준입니다</a:t>
            </a:r>
            <a:r>
              <a:rPr lang="en-US" altLang="ko-KR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340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개요서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3" y="1272840"/>
            <a:ext cx="9086850" cy="4622633"/>
          </a:xfrm>
          <a:prstGeom prst="rect">
            <a:avLst/>
          </a:prstGeom>
        </p:spPr>
      </p:pic>
      <p:sp>
        <p:nvSpPr>
          <p:cNvPr id="10" name="구름 모양 설명선 9"/>
          <p:cNvSpPr/>
          <p:nvPr/>
        </p:nvSpPr>
        <p:spPr>
          <a:xfrm>
            <a:off x="2430379" y="1876926"/>
            <a:ext cx="312821" cy="372979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21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개요서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58" y="1255544"/>
            <a:ext cx="3133725" cy="2181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180" y="1303672"/>
            <a:ext cx="3162300" cy="2057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730" y="3782613"/>
            <a:ext cx="4800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67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개요서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75006" y="1101342"/>
            <a:ext cx="72123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프로젝트 명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0099FF"/>
                </a:solidFill>
              </a:rPr>
              <a:t>춘천</a:t>
            </a:r>
            <a:r>
              <a:rPr lang="en-US" altLang="ko-KR" sz="2800" b="1" dirty="0" smtClean="0">
                <a:solidFill>
                  <a:srgbClr val="0099FF"/>
                </a:solidFill>
              </a:rPr>
              <a:t>, </a:t>
            </a:r>
            <a:r>
              <a:rPr lang="ko-KR" altLang="en-US" sz="2800" b="1" dirty="0">
                <a:solidFill>
                  <a:schemeClr val="accent5"/>
                </a:solidFill>
              </a:rPr>
              <a:t>행동하는</a:t>
            </a:r>
            <a:r>
              <a:rPr lang="ko-KR" altLang="en-US" sz="2800" b="1" dirty="0" smtClean="0">
                <a:solidFill>
                  <a:srgbClr val="0099FF"/>
                </a:solidFill>
              </a:rPr>
              <a:t> </a:t>
            </a:r>
            <a:r>
              <a:rPr lang="ko-KR" altLang="en-US" sz="2800" b="1" dirty="0" smtClean="0">
                <a:solidFill>
                  <a:schemeClr val="accent5"/>
                </a:solidFill>
              </a:rPr>
              <a:t>시민</a:t>
            </a:r>
            <a:r>
              <a:rPr lang="ko-KR" altLang="en-US" sz="2800" b="1" dirty="0" smtClean="0">
                <a:solidFill>
                  <a:srgbClr val="0099FF"/>
                </a:solidFill>
              </a:rPr>
              <a:t>이 주인입니다</a:t>
            </a:r>
            <a:r>
              <a:rPr lang="en-US" altLang="ko-KR" sz="2800" b="1" dirty="0" smtClean="0">
                <a:solidFill>
                  <a:srgbClr val="0099FF"/>
                </a:solidFill>
              </a:rPr>
              <a:t>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7" y="2255504"/>
            <a:ext cx="7393733" cy="2556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60877" y="4892937"/>
            <a:ext cx="72123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선언합니다</a:t>
            </a:r>
            <a:r>
              <a:rPr lang="en-US" altLang="ko-KR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이제부터 춘천</a:t>
            </a:r>
            <a:r>
              <a:rPr lang="en-US" altLang="ko-KR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시민이 주인입니다</a:t>
            </a:r>
            <a:r>
              <a:rPr lang="en-US" altLang="ko-KR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en-US" altLang="ko-KR" sz="18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춘천시는 시민의 정부임을 선언합니다</a:t>
            </a:r>
            <a:r>
              <a:rPr lang="en-US" altLang="ko-KR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시민이 모든 시정의 중심이고 주체이고 기준입니다</a:t>
            </a:r>
            <a:r>
              <a:rPr lang="en-US" altLang="ko-KR" sz="1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766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개요서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75006" y="1101342"/>
            <a:ext cx="72123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목표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0818" r="6533"/>
          <a:stretch/>
        </p:blipFill>
        <p:spPr>
          <a:xfrm>
            <a:off x="5716269" y="1879775"/>
            <a:ext cx="2489201" cy="20183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502777" y="3937013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시민 여러분이 주인입니다</a:t>
            </a:r>
            <a:r>
              <a:rPr lang="en-US" altLang="ko-KR" sz="1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r>
              <a:rPr lang="ko-KR" altLang="en-US" sz="1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참여하시면 토큰을 드립니다</a:t>
            </a:r>
            <a:r>
              <a:rPr lang="en-US" altLang="ko-KR" sz="1800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74" y="1258230"/>
            <a:ext cx="1581150" cy="1743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270" y="3096462"/>
            <a:ext cx="1615675" cy="16370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006" y="2561682"/>
            <a:ext cx="1627711" cy="15109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75006" y="4913623"/>
            <a:ext cx="7791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/>
                </a:solidFill>
              </a:rPr>
              <a:t>① 시민들의 의견이 반영될 수 있는 </a:t>
            </a:r>
            <a:r>
              <a:rPr lang="ko-KR" altLang="en-US" sz="2800" b="1" dirty="0" smtClean="0">
                <a:solidFill>
                  <a:schemeClr val="accent5"/>
                </a:solidFill>
              </a:rPr>
              <a:t>플랫폼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 제공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/>
                </a:solidFill>
              </a:rPr>
              <a:t>② 참여에 따른 보상 지급을 통해 </a:t>
            </a:r>
            <a:r>
              <a:rPr lang="ko-KR" altLang="en-US" sz="2800" b="1" dirty="0" smtClean="0">
                <a:solidFill>
                  <a:schemeClr val="accent5"/>
                </a:solidFill>
              </a:rPr>
              <a:t>참여율 증대</a:t>
            </a:r>
            <a:endParaRPr lang="en-US" altLang="ko-KR" sz="2800" b="1" dirty="0" smtClean="0">
              <a:solidFill>
                <a:schemeClr val="accent5"/>
              </a:solidFill>
            </a:endParaRPr>
          </a:p>
        </p:txBody>
      </p:sp>
      <p:pic>
        <p:nvPicPr>
          <p:cNvPr id="3076" name="Picture 4" descr="ëë ì´ëª¨í°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92" y="2024789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86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개요서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75006" y="1101342"/>
            <a:ext cx="72123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기대효과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 smtClean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36377" y="2135618"/>
            <a:ext cx="2938385" cy="2664982"/>
            <a:chOff x="1408196" y="1413724"/>
            <a:chExt cx="5946858" cy="4118486"/>
          </a:xfrm>
        </p:grpSpPr>
        <p:pic>
          <p:nvPicPr>
            <p:cNvPr id="8194" name="Picture 2" descr="ëíë¯¼êµ­ì§ë ì¼ë¬ì¤í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055" y="1413724"/>
              <a:ext cx="2930255" cy="41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8285" y="1542006"/>
              <a:ext cx="1626769" cy="80210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8196" y="3629773"/>
              <a:ext cx="1782725" cy="665497"/>
            </a:xfrm>
            <a:prstGeom prst="rect">
              <a:avLst/>
            </a:prstGeom>
          </p:spPr>
        </p:pic>
        <p:sp>
          <p:nvSpPr>
            <p:cNvPr id="12" name="오른쪽으로 구부러진 화살표 11"/>
            <p:cNvSpPr/>
            <p:nvPr/>
          </p:nvSpPr>
          <p:spPr>
            <a:xfrm rot="2997343">
              <a:off x="3530142" y="970101"/>
              <a:ext cx="709873" cy="2567875"/>
            </a:xfrm>
            <a:prstGeom prst="curved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오른쪽으로 구부러진 화살표 15"/>
            <p:cNvSpPr/>
            <p:nvPr/>
          </p:nvSpPr>
          <p:spPr>
            <a:xfrm rot="13424759">
              <a:off x="4551577" y="2100908"/>
              <a:ext cx="866834" cy="2031368"/>
            </a:xfrm>
            <a:prstGeom prst="curved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12851" y="4914342"/>
            <a:ext cx="428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/>
                </a:solidFill>
              </a:rPr>
              <a:t>다른 지역의 상품권 또는 쿠폰 을 보상으로 제공함으로써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전국경제활성화</a:t>
            </a:r>
            <a:endParaRPr lang="en-US" altLang="ko-KR" sz="2400" b="1" dirty="0" smtClean="0">
              <a:solidFill>
                <a:srgbClr val="0070C0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316860" y="3226482"/>
            <a:ext cx="487280" cy="7168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408" y="2095380"/>
            <a:ext cx="2819081" cy="2701313"/>
          </a:xfrm>
          <a:prstGeom prst="rect">
            <a:avLst/>
          </a:prstGeom>
        </p:spPr>
      </p:pic>
      <p:sp>
        <p:nvSpPr>
          <p:cNvPr id="20" name="오른쪽으로 구부러진 화살표 19"/>
          <p:cNvSpPr/>
          <p:nvPr/>
        </p:nvSpPr>
        <p:spPr>
          <a:xfrm>
            <a:off x="1374006" y="3002726"/>
            <a:ext cx="192506" cy="348915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오른쪽으로 구부러진 화살표 22"/>
          <p:cNvSpPr/>
          <p:nvPr/>
        </p:nvSpPr>
        <p:spPr>
          <a:xfrm rot="17870990">
            <a:off x="1971332" y="3566659"/>
            <a:ext cx="244870" cy="1089022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오른쪽으로 구부러진 화살표 23"/>
          <p:cNvSpPr/>
          <p:nvPr/>
        </p:nvSpPr>
        <p:spPr>
          <a:xfrm rot="10329119">
            <a:off x="1783634" y="3030917"/>
            <a:ext cx="192506" cy="348915"/>
          </a:xfrm>
          <a:prstGeom prst="curvedRight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오른쪽으로 구부러진 화살표 24"/>
          <p:cNvSpPr/>
          <p:nvPr/>
        </p:nvSpPr>
        <p:spPr>
          <a:xfrm rot="7114702">
            <a:off x="2239282" y="3175120"/>
            <a:ext cx="244870" cy="1089022"/>
          </a:xfrm>
          <a:prstGeom prst="curvedRight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오른쪽으로 구부러진 화살표 25"/>
          <p:cNvSpPr/>
          <p:nvPr/>
        </p:nvSpPr>
        <p:spPr>
          <a:xfrm rot="7114702">
            <a:off x="3059261" y="2872594"/>
            <a:ext cx="177082" cy="423449"/>
          </a:xfrm>
          <a:prstGeom prst="curvedRight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오른쪽으로 구부러진 화살표 26"/>
          <p:cNvSpPr/>
          <p:nvPr/>
        </p:nvSpPr>
        <p:spPr>
          <a:xfrm rot="17158475">
            <a:off x="2953315" y="3209099"/>
            <a:ext cx="177082" cy="423449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484" y="3948561"/>
            <a:ext cx="659210" cy="66959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6345" y="4914341"/>
            <a:ext cx="428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/>
                </a:solidFill>
              </a:rPr>
              <a:t>토큰으로 강원 </a:t>
            </a:r>
            <a:r>
              <a:rPr lang="en-US" altLang="ko-KR" sz="2400" b="1" dirty="0" smtClean="0">
                <a:solidFill>
                  <a:schemeClr val="accent5"/>
                </a:solidFill>
              </a:rPr>
              <a:t>FC </a:t>
            </a:r>
            <a:r>
              <a:rPr lang="ko-KR" altLang="en-US" sz="2400" b="1" dirty="0" smtClean="0">
                <a:solidFill>
                  <a:schemeClr val="accent5"/>
                </a:solidFill>
              </a:rPr>
              <a:t>경기</a:t>
            </a:r>
            <a:r>
              <a:rPr lang="en-US" altLang="ko-KR" sz="2400" b="1" dirty="0" smtClean="0">
                <a:solidFill>
                  <a:schemeClr val="accent5"/>
                </a:solidFill>
              </a:rPr>
              <a:t>, </a:t>
            </a:r>
          </a:p>
          <a:p>
            <a:pPr algn="ctr"/>
            <a:r>
              <a:rPr lang="ko-KR" altLang="en-US" sz="2400" b="1" dirty="0" smtClean="0">
                <a:solidFill>
                  <a:schemeClr val="accent5"/>
                </a:solidFill>
              </a:rPr>
              <a:t>강원 관광지 입장 가능</a:t>
            </a:r>
            <a:endParaRPr lang="en-US" altLang="ko-KR" sz="2400" b="1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0070C0"/>
                </a:solidFill>
              </a:rPr>
              <a:t>지역경제활성화</a:t>
            </a:r>
            <a:endParaRPr lang="en-US" altLang="ko-KR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6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개요서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9F29BA-0FC5-4359-AA3D-097E9E2065D7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62822" y="2123418"/>
            <a:ext cx="2448560" cy="2837444"/>
            <a:chOff x="6123940" y="1637767"/>
            <a:chExt cx="2448560" cy="2837444"/>
          </a:xfrm>
        </p:grpSpPr>
        <p:sp>
          <p:nvSpPr>
            <p:cNvPr id="5" name="타원 4"/>
            <p:cNvSpPr/>
            <p:nvPr/>
          </p:nvSpPr>
          <p:spPr>
            <a:xfrm>
              <a:off x="6123940" y="2026651"/>
              <a:ext cx="2448560" cy="24485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97852" y="2281435"/>
              <a:ext cx="150073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/>
                <a:t>청원 게시</a:t>
              </a:r>
              <a:endParaRPr lang="en-US" altLang="ko-KR" sz="2400" dirty="0" smtClean="0"/>
            </a:p>
            <a:p>
              <a:pPr algn="ctr"/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청원 투표</a:t>
              </a:r>
              <a:endParaRPr lang="en-US" altLang="ko-KR" sz="2400" dirty="0" smtClean="0"/>
            </a:p>
            <a:p>
              <a:pPr algn="ctr"/>
              <a:endParaRPr lang="en-US" altLang="ko-KR" sz="2400" dirty="0"/>
            </a:p>
            <a:p>
              <a:pPr algn="ctr"/>
              <a:r>
                <a:rPr lang="ko-KR" altLang="en-US" sz="2400" dirty="0" smtClean="0"/>
                <a:t>정책 투표</a:t>
              </a:r>
              <a:endParaRPr lang="en-US" altLang="ko-KR" sz="24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62160" y="163776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/>
                <a:t>시민 참여</a:t>
              </a:r>
              <a:endParaRPr lang="ko-KR" altLang="en-US" sz="18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373394" y="2112484"/>
            <a:ext cx="2448560" cy="2848378"/>
            <a:chOff x="3238053" y="1626833"/>
            <a:chExt cx="2448560" cy="2848378"/>
          </a:xfrm>
        </p:grpSpPr>
        <p:sp>
          <p:nvSpPr>
            <p:cNvPr id="11" name="타원 10"/>
            <p:cNvSpPr/>
            <p:nvPr/>
          </p:nvSpPr>
          <p:spPr>
            <a:xfrm>
              <a:off x="3238053" y="2026651"/>
              <a:ext cx="2448560" cy="24485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3749" y="16268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err="1" smtClean="0"/>
                <a:t>리워딩</a:t>
              </a:r>
              <a:endParaRPr lang="ko-KR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2222" y="2281435"/>
              <a:ext cx="80021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/>
                <a:t>보상</a:t>
              </a:r>
              <a:endParaRPr lang="en-US" altLang="ko-KR" sz="2400" dirty="0" smtClean="0"/>
            </a:p>
            <a:p>
              <a:pPr algn="ctr"/>
              <a:endParaRPr lang="en-US" altLang="ko-KR" sz="2400" dirty="0"/>
            </a:p>
            <a:p>
              <a:pPr algn="ctr"/>
              <a:r>
                <a:rPr lang="ko-KR" altLang="en-US" sz="2400" dirty="0" smtClean="0"/>
                <a:t>상점</a:t>
              </a:r>
              <a:endParaRPr lang="en-US" altLang="ko-KR" sz="2400" dirty="0" smtClean="0"/>
            </a:p>
            <a:p>
              <a:pPr algn="ctr"/>
              <a:endParaRPr lang="en-US" altLang="ko-KR" sz="2400" dirty="0"/>
            </a:p>
            <a:p>
              <a:pPr algn="ctr"/>
              <a:r>
                <a:rPr lang="ko-KR" altLang="en-US" sz="2400" dirty="0" smtClean="0"/>
                <a:t>등급</a:t>
              </a:r>
              <a:endParaRPr lang="ko-KR" altLang="en-US" sz="2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52251" y="2112484"/>
            <a:ext cx="2448560" cy="2831944"/>
            <a:chOff x="352251" y="1798643"/>
            <a:chExt cx="2448560" cy="2831944"/>
          </a:xfrm>
        </p:grpSpPr>
        <p:sp>
          <p:nvSpPr>
            <p:cNvPr id="14" name="타원 13"/>
            <p:cNvSpPr/>
            <p:nvPr/>
          </p:nvSpPr>
          <p:spPr>
            <a:xfrm>
              <a:off x="352251" y="2182027"/>
              <a:ext cx="2448560" cy="24485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0473" y="179864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/>
                <a:t>부가 기능</a:t>
              </a:r>
              <a:endParaRPr lang="ko-KR" altLang="en-US" sz="18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B3CA0B-5FAA-4A85-8411-E2199F167BC4}"/>
              </a:ext>
            </a:extLst>
          </p:cNvPr>
          <p:cNvSpPr txBox="1"/>
          <p:nvPr/>
        </p:nvSpPr>
        <p:spPr>
          <a:xfrm>
            <a:off x="875006" y="1101342"/>
            <a:ext cx="72123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기능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719" y="2767086"/>
            <a:ext cx="1500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로그인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정책 게시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청원 랭킹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9012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366</Words>
  <Application>Microsoft Office PowerPoint</Application>
  <PresentationFormat>화면 슬라이드 쇼(4:3)</PresentationFormat>
  <Paragraphs>156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Times New Roman</vt:lpstr>
      <vt:lpstr>Arial</vt:lpstr>
      <vt:lpstr>Proxima Nova</vt:lpstr>
      <vt:lpstr>맑은 고딕</vt:lpstr>
      <vt:lpstr>궁서</vt:lpstr>
      <vt:lpstr>Spearmint</vt:lpstr>
      <vt:lpstr>블록체인 기반  국민 청원 및 정책 투표 시스템</vt:lpstr>
      <vt:lpstr>PowerPoint 프레젠테이션</vt:lpstr>
      <vt:lpstr>1. 프로젝트 개요서</vt:lpstr>
      <vt:lpstr>1. 프로젝트 개요서</vt:lpstr>
      <vt:lpstr>1. 프로젝트 개요서</vt:lpstr>
      <vt:lpstr>1. 프로젝트 개요서</vt:lpstr>
      <vt:lpstr>1. 프로젝트 개요서</vt:lpstr>
      <vt:lpstr>1. 프로젝트 개요서</vt:lpstr>
      <vt:lpstr>1. 프로젝트 개요서</vt:lpstr>
      <vt:lpstr>2. 시스템 요구 정의</vt:lpstr>
      <vt:lpstr>3. 시스템 구조</vt:lpstr>
      <vt:lpstr>4. 플로우 차트</vt:lpstr>
      <vt:lpstr>4. 플로우 차트</vt:lpstr>
      <vt:lpstr>4. 플로우 차트</vt:lpstr>
      <vt:lpstr>4. 플로우 차트</vt:lpstr>
      <vt:lpstr>5. 시연 영상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Ji Won Bang</cp:lastModifiedBy>
  <cp:revision>57</cp:revision>
  <dcterms:modified xsi:type="dcterms:W3CDTF">2018-12-20T03:37:23Z</dcterms:modified>
</cp:coreProperties>
</file>