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99" r:id="rId2"/>
    <p:sldId id="400" r:id="rId3"/>
    <p:sldId id="408" r:id="rId4"/>
    <p:sldId id="409" r:id="rId5"/>
    <p:sldId id="410" r:id="rId6"/>
    <p:sldId id="411" r:id="rId7"/>
    <p:sldId id="412" r:id="rId8"/>
    <p:sldId id="416" r:id="rId9"/>
    <p:sldId id="413" r:id="rId10"/>
    <p:sldId id="414" r:id="rId11"/>
    <p:sldId id="401" r:id="rId12"/>
    <p:sldId id="402" r:id="rId13"/>
    <p:sldId id="426" r:id="rId14"/>
    <p:sldId id="427" r:id="rId15"/>
    <p:sldId id="403" r:id="rId16"/>
    <p:sldId id="404" r:id="rId17"/>
    <p:sldId id="405" r:id="rId18"/>
    <p:sldId id="406" r:id="rId19"/>
    <p:sldId id="407" r:id="rId20"/>
    <p:sldId id="417" r:id="rId21"/>
    <p:sldId id="418" r:id="rId22"/>
    <p:sldId id="419" r:id="rId23"/>
    <p:sldId id="449" r:id="rId24"/>
    <p:sldId id="443" r:id="rId25"/>
    <p:sldId id="424" r:id="rId26"/>
    <p:sldId id="425" r:id="rId27"/>
    <p:sldId id="422" r:id="rId28"/>
    <p:sldId id="423" r:id="rId29"/>
    <p:sldId id="444" r:id="rId30"/>
    <p:sldId id="428" r:id="rId31"/>
    <p:sldId id="429" r:id="rId32"/>
    <p:sldId id="430" r:id="rId33"/>
    <p:sldId id="432" r:id="rId34"/>
    <p:sldId id="431" r:id="rId35"/>
    <p:sldId id="446" r:id="rId36"/>
    <p:sldId id="420" r:id="rId37"/>
    <p:sldId id="421" r:id="rId38"/>
    <p:sldId id="448" r:id="rId39"/>
    <p:sldId id="433" r:id="rId40"/>
    <p:sldId id="434" r:id="rId41"/>
    <p:sldId id="435" r:id="rId42"/>
    <p:sldId id="436" r:id="rId43"/>
    <p:sldId id="437" r:id="rId44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  <p:cmAuthor id="2" name="USER" initials="U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C1E3F"/>
    <a:srgbClr val="FFD04B"/>
    <a:srgbClr val="FFD45B"/>
    <a:srgbClr val="FFCE43"/>
    <a:srgbClr val="FFC425"/>
    <a:srgbClr val="FFD357"/>
    <a:srgbClr val="0F2D5B"/>
    <a:srgbClr val="000066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4" autoAdjust="0"/>
    <p:restoredTop sz="86857" autoAdjust="0"/>
  </p:normalViewPr>
  <p:slideViewPr>
    <p:cSldViewPr>
      <p:cViewPr varScale="1">
        <p:scale>
          <a:sx n="80" d="100"/>
          <a:sy n="80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92" d="100"/>
          <a:sy n="92" d="100"/>
        </p:scale>
        <p:origin x="-3570" y="-108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819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E3BF7-95AA-4767-98EF-CA5FE1B32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3911-A31E-496F-9209-D544C1641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8655F-B15F-4CA3-8197-C19AFAF4C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70E-CB80-42F9-B39F-5DCA0C668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80802-53BC-46F7-B211-EAFFA42F8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3FF24-3D8E-45C7-BF06-0BF871E26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76200" y="5791200"/>
            <a:ext cx="6477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/>
          <p:nvPr userDrawn="1"/>
        </p:nvSpPr>
        <p:spPr>
          <a:xfrm>
            <a:off x="5867400" y="56388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56CB-6536-4E1C-9223-76461D26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9263-0EB6-4CD7-ABAC-15E0972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A7E01-4E69-47AE-8CC5-4F4A738F2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096000"/>
            <a:ext cx="8229600" cy="0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https://encrypted-tbn3.gstatic.com/images?q=tbn:ANd9GcSpG64rjsWwX2E46jgMLskBt5hvRHcWBzU8WO8ONzFr8DWAj1u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86051"/>
            <a:ext cx="1571394" cy="5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Tahoma" pitchFamily="34" charset="0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Force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Third Law: Action-Reaction Pairs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bodies interact via a force, then the force on one body is equal in magnitude and opposite in direction to the force acting on the other body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61" y="2819400"/>
            <a:ext cx="620008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15" y="4419601"/>
            <a:ext cx="2443772" cy="9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B3FF24-3D8E-45C7-BF06-0BF871E264F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929" y="1066800"/>
            <a:ext cx="1523871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33400" y="1143000"/>
            <a:ext cx="2802721" cy="2233674"/>
            <a:chOff x="533400" y="1447800"/>
            <a:chExt cx="2802721" cy="22336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447800"/>
              <a:ext cx="2802721" cy="132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677" y="2948049"/>
              <a:ext cx="357188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676400" y="2667000"/>
              <a:ext cx="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943600" y="1143000"/>
            <a:ext cx="936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F.B.D</a:t>
            </a:r>
            <a:endParaRPr lang="en-US" sz="24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38" y="3491139"/>
            <a:ext cx="3879640" cy="176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5410200"/>
            <a:ext cx="5054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is at rest (a=0)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 No total external forces (N = mg)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73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and Reaction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2971800" cy="375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81000" y="1158255"/>
            <a:ext cx="6433849" cy="670545"/>
            <a:chOff x="381000" y="1158255"/>
            <a:chExt cx="6433849" cy="670545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219200"/>
              <a:ext cx="32004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755" y="1158255"/>
              <a:ext cx="3127094" cy="670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203770" y="3581400"/>
            <a:ext cx="2416230" cy="2083999"/>
            <a:chOff x="6781800" y="4343400"/>
            <a:chExt cx="1905000" cy="1643063"/>
          </a:xfrm>
        </p:grpSpPr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4343400"/>
              <a:ext cx="1281914" cy="164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6781800" y="5257800"/>
              <a:ext cx="1905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54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Push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12875" y="1981200"/>
            <a:ext cx="6130925" cy="2819400"/>
            <a:chOff x="762000" y="1600200"/>
            <a:chExt cx="6130925" cy="2819400"/>
          </a:xfrm>
        </p:grpSpPr>
        <p:pic>
          <p:nvPicPr>
            <p:cNvPr id="14344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926" y="2987675"/>
              <a:ext cx="838674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9900" y="2139950"/>
              <a:ext cx="1343025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00200"/>
              <a:ext cx="3962400" cy="2513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3657600"/>
              <a:ext cx="773043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82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Push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90925"/>
            <a:ext cx="127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787545"/>
            <a:ext cx="3581399" cy="96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57750"/>
            <a:ext cx="13144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10150"/>
            <a:ext cx="17811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7" y="5257800"/>
            <a:ext cx="39481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1857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219200"/>
            <a:ext cx="2446079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9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Pull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200400"/>
            <a:ext cx="44386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4100513" cy="146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724400" y="3581400"/>
            <a:ext cx="838200" cy="533400"/>
            <a:chOff x="5562600" y="2971800"/>
            <a:chExt cx="838200" cy="5334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562600" y="3505200"/>
              <a:ext cx="838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715000" y="2971800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20288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56575"/>
            <a:ext cx="8310563" cy="31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4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13239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6305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91200"/>
            <a:ext cx="8572500" cy="86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22669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02" y="3200400"/>
            <a:ext cx="48863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9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21240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57288"/>
            <a:ext cx="21145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" y="2884951"/>
            <a:ext cx="8205788" cy="107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67175"/>
            <a:ext cx="20193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55" y="4092422"/>
            <a:ext cx="16383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05" y="4349596"/>
            <a:ext cx="20478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5185693"/>
            <a:ext cx="1931765" cy="141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Inertial Reference Frame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95400"/>
            <a:ext cx="50863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1" y="1752600"/>
            <a:ext cx="28860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7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Newton’s First Law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1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no force acts on a body, it will remain at rest or maintain uniform motion;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force is applied to a body, it will change its state of motion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490ED-5ACF-487C-814D-659D931C1E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Inertial </a:t>
            </a:r>
            <a:r>
              <a:rPr lang="en-US" dirty="0"/>
              <a:t>Reference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934200" cy="67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1"/>
            <a:ext cx="367756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04035"/>
            <a:ext cx="2695575" cy="79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4995863" cy="1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0"/>
            <a:ext cx="5531644" cy="12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2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Non Inertial Reference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066800"/>
            <a:ext cx="2438400" cy="62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31756"/>
            <a:ext cx="2819400" cy="98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286000"/>
            <a:ext cx="7239000" cy="12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63081"/>
            <a:ext cx="6710363" cy="116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5" y="4800600"/>
            <a:ext cx="3581400" cy="69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67000" y="5486400"/>
            <a:ext cx="5614988" cy="1279863"/>
            <a:chOff x="2667000" y="5486400"/>
            <a:chExt cx="5614988" cy="1279863"/>
          </a:xfrm>
        </p:grpSpPr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486400"/>
              <a:ext cx="5614988" cy="71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6096001"/>
              <a:ext cx="2971800" cy="67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65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Non Inertial Reference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3546"/>
            <a:ext cx="6400800" cy="162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00992"/>
            <a:ext cx="6096000" cy="166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3228836"/>
            <a:ext cx="2905126" cy="53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46" y="6114313"/>
            <a:ext cx="3156854" cy="58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429000" y="1562100"/>
            <a:ext cx="1295400" cy="647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4572000"/>
            <a:ext cx="1295400" cy="647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 and the Right Hand Turn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 students of physics do not believe in centripetal ("inwards") forces. Even after completion of a thorough physics course, such students will still incorrectly believe that an object moving in a circle experiences an outward </a:t>
            </a:r>
            <a:r>
              <a:rPr lang="en-US" sz="2000" dirty="0" smtClean="0"/>
              <a:t>force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car is turning to the right due to the </a:t>
            </a:r>
            <a:r>
              <a:rPr lang="en-US" sz="2000" i="1" dirty="0"/>
              <a:t>inward force</a:t>
            </a:r>
            <a:r>
              <a:rPr lang="en-US" sz="2000" dirty="0"/>
              <a:t>, yet you </a:t>
            </a:r>
            <a:r>
              <a:rPr lang="en-US" sz="2000" i="1" dirty="0"/>
              <a:t>feel</a:t>
            </a:r>
            <a:r>
              <a:rPr lang="en-US" sz="2000" dirty="0"/>
              <a:t> as though you are being forced leftward or outward. In actuality, the car is beginning its turning motion (to the right) while you continue in a straight line path. 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098" name="Picture 2" descr="http://www.physicsclassroom.com/mmedia/circmot/rh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2295524"/>
            <a:ext cx="7723496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57600" y="6096000"/>
            <a:ext cx="5029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http://www.physicsclassroom.com/mmedia/circmot/rht.cfm</a:t>
            </a:r>
          </a:p>
        </p:txBody>
      </p:sp>
    </p:spTree>
    <p:extLst>
      <p:ext uri="{BB962C8B-B14F-4D97-AF65-F5344CB8AC3E}">
        <p14:creationId xmlns:p14="http://schemas.microsoft.com/office/powerpoint/2010/main" val="17562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66800"/>
            <a:ext cx="7772400" cy="1362075"/>
          </a:xfrm>
        </p:spPr>
        <p:txBody>
          <a:bodyPr/>
          <a:lstStyle/>
          <a:p>
            <a:r>
              <a:rPr lang="en-US" dirty="0" smtClean="0"/>
              <a:t>What is Weight?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099" name="Picture 3" descr="C:\Users\Seungchul\Documents\GomPlayer\Capture\8.01 Lecture 07 — Weight_ Perceived Gravity_ and Weightlessness.mp4_000066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1460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68897"/>
            <a:ext cx="2028825" cy="35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54644"/>
            <a:ext cx="638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40462"/>
            <a:ext cx="1494572" cy="130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448" y="4477820"/>
            <a:ext cx="2743200" cy="76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02309"/>
            <a:ext cx="1123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28800"/>
            <a:ext cx="12668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79935"/>
            <a:ext cx="628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1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146483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95400"/>
            <a:ext cx="4484176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08485"/>
            <a:ext cx="4467124" cy="121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0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Weight with an accelerated Elevator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9" y="1447800"/>
            <a:ext cx="25241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9" y="3892334"/>
            <a:ext cx="762000" cy="62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91" y="3923813"/>
            <a:ext cx="3254919" cy="15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895976"/>
            <a:ext cx="2209800" cy="62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17" y="2166063"/>
            <a:ext cx="742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16" y="2195243"/>
            <a:ext cx="11049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52575"/>
            <a:ext cx="12001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193" y="1060481"/>
            <a:ext cx="10763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1676400"/>
            <a:ext cx="7334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05050"/>
            <a:ext cx="23526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– Weight </a:t>
            </a:r>
            <a:r>
              <a:rPr lang="en-US" sz="2800" dirty="0" smtClean="0"/>
              <a:t>Seen from an Accelerated Elevator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5347363"/>
            <a:ext cx="4129088" cy="132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8" y="1752600"/>
            <a:ext cx="12858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508" y="2483594"/>
            <a:ext cx="590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8096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96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66800"/>
            <a:ext cx="7772400" cy="1362075"/>
          </a:xfrm>
        </p:spPr>
        <p:txBody>
          <a:bodyPr/>
          <a:lstStyle/>
          <a:p>
            <a:r>
              <a:rPr lang="en-US" dirty="0" smtClean="0"/>
              <a:t>What is Weight in Tension?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146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5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Mass is different from 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25" y="1219200"/>
            <a:ext cx="2671950" cy="10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590800"/>
            <a:ext cx="2707574" cy="19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1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Pulleys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54" y="1066800"/>
            <a:ext cx="41814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0686"/>
            <a:ext cx="65627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5562600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35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on a String is Uniform (?)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467600" cy="99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3638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4572000"/>
            <a:ext cx="3495675" cy="179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394639"/>
            <a:ext cx="3976687" cy="107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Pulley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1"/>
            <a:ext cx="3657600" cy="18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02" y="1726760"/>
            <a:ext cx="4755498" cy="320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56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Pulley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79" y="1143000"/>
            <a:ext cx="5710442" cy="49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2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Pulley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402168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184170" cy="33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216572"/>
            <a:ext cx="7772400" cy="1362075"/>
          </a:xfrm>
        </p:spPr>
        <p:txBody>
          <a:bodyPr/>
          <a:lstStyle/>
          <a:p>
            <a:r>
              <a:rPr lang="en-US" dirty="0" smtClean="0"/>
              <a:t>Force in a Circular Motion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146" name="Picture 2" descr="C:\Users\Seungchul\Documents\GomPlayer\Capture\8.01 Lecture 07 — Weight_ Perceived Gravity_ and Weightlessness.mp4_0012772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03" y="250934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Inertial Circular Frame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060719"/>
            <a:ext cx="3000375" cy="301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8" y="3171020"/>
            <a:ext cx="876300" cy="78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81917"/>
            <a:ext cx="2262186" cy="91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670" y="3944382"/>
            <a:ext cx="2224791" cy="177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5911465"/>
            <a:ext cx="2733675" cy="71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886200"/>
            <a:ext cx="252413" cy="183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7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Non Inertial Circular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7723">
            <a:off x="4601029" y="4687597"/>
            <a:ext cx="4152900" cy="102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31" y="5791200"/>
            <a:ext cx="6749596" cy="101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90302"/>
            <a:ext cx="3018557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29" y="2690813"/>
            <a:ext cx="28765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18557"/>
            <a:ext cx="14097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990600"/>
            <a:ext cx="7772400" cy="1362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170" name="Picture 2" descr="C:\Users\Seungchul\Documents\GomPlayer\Capture\8.01 Lecture 07 — Weight_ Perceived Gravity_ and Weightlessness.mp4_0027008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95277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9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68013"/>
            <a:ext cx="3810000" cy="352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Force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5010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400300"/>
            <a:ext cx="11811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00300"/>
            <a:ext cx="23145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7" y="4419600"/>
            <a:ext cx="3733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9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1"/>
            <a:ext cx="598135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0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34274" cy="37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6662738" cy="11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3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car at rest on a level surface. We can conclude that the downward gravitational pull of Earth on the car and upward contact force of Earth on it are equal and opposite </a:t>
            </a:r>
            <a:r>
              <a:rPr lang="en-US" dirty="0" smtClean="0"/>
              <a:t>because</a:t>
            </a:r>
          </a:p>
          <a:p>
            <a:endParaRPr lang="en-US" dirty="0"/>
          </a:p>
          <a:p>
            <a:pPr marL="687388" lvl="1" indent="-457200">
              <a:buFont typeface="+mj-lt"/>
              <a:buAutoNum type="arabicPeriod"/>
            </a:pPr>
            <a:r>
              <a:rPr lang="en-US" dirty="0"/>
              <a:t>The two forces from an interaction pair</a:t>
            </a:r>
          </a:p>
          <a:p>
            <a:pPr marL="687388" lvl="1" indent="-457200">
              <a:buFont typeface="+mj-lt"/>
              <a:buAutoNum type="arabicPeriod"/>
            </a:pPr>
            <a:r>
              <a:rPr lang="en-US" dirty="0"/>
              <a:t>The net force on the car is zero</a:t>
            </a:r>
          </a:p>
          <a:p>
            <a:pPr marL="687388" lvl="1" indent="-457200">
              <a:buFont typeface="+mj-lt"/>
              <a:buAutoNum type="arabicPeriod"/>
            </a:pPr>
            <a:r>
              <a:rPr lang="en-US" dirty="0"/>
              <a:t>Neither of the above</a:t>
            </a:r>
          </a:p>
          <a:p>
            <a:pPr marL="687388" lvl="1" indent="-457200">
              <a:buFont typeface="+mj-lt"/>
              <a:buAutoNum type="arabicPeriod"/>
            </a:pPr>
            <a:r>
              <a:rPr lang="en-US" dirty="0"/>
              <a:t>Unsure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body of mass m is suspended from a spring with spring constant k in configuration (a) and the spring is stretched 0.1m. If two identical bodies of mass m/2 are suspended from a spring with the same spring constant k in configuration (b), how much will the spring stretch? Explain your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3333750"/>
            <a:ext cx="34385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3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4233863" cy="361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81" y="923925"/>
            <a:ext cx="1162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62570"/>
            <a:ext cx="5005388" cy="76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42934"/>
              </p:ext>
            </p:extLst>
          </p:nvPr>
        </p:nvGraphicFramePr>
        <p:xfrm>
          <a:off x="6269037" y="4267200"/>
          <a:ext cx="21129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6" imgW="507960" imgH="215640" progId="Equation.DSMT4">
                  <p:embed/>
                </p:oleObj>
              </mc:Choice>
              <mc:Fallback>
                <p:oleObj name="Equation" r:id="rId6" imgW="50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69037" y="4267200"/>
                        <a:ext cx="2112963" cy="898525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1403" y="3810000"/>
            <a:ext cx="2180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Newton’s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Law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21908" y="5867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Mass 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34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Force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1"/>
            <a:ext cx="3962400" cy="73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29" y="2200915"/>
            <a:ext cx="5220195" cy="138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42" y="4419600"/>
            <a:ext cx="3057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15933"/>
            <a:ext cx="3238500" cy="248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9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0765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07" y="3048000"/>
            <a:ext cx="4103750" cy="301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4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419600" cy="160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4" y="3202465"/>
            <a:ext cx="1524000" cy="62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6" y="3886200"/>
            <a:ext cx="1909763" cy="126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64656"/>
            <a:ext cx="44767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90553"/>
            <a:ext cx="2514600" cy="7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297" y="3886200"/>
            <a:ext cx="1307452" cy="171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33" y="5173130"/>
            <a:ext cx="2096764" cy="140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0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7232"/>
            <a:ext cx="8248652" cy="113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Gravitational Force Near the Earth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" y="990600"/>
            <a:ext cx="8315326" cy="868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12477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19437"/>
            <a:ext cx="186212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77049"/>
            <a:ext cx="1752600" cy="223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75808"/>
            <a:ext cx="657225" cy="214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257800"/>
            <a:ext cx="2176477" cy="15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5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82662</TotalTime>
  <Words>453</Words>
  <Application>Microsoft Office PowerPoint</Application>
  <PresentationFormat>On-screen Show (4:3)</PresentationFormat>
  <Paragraphs>122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Force</vt:lpstr>
      <vt:lpstr>Newton’s First Law</vt:lpstr>
      <vt:lpstr>Force</vt:lpstr>
      <vt:lpstr>Same Force</vt:lpstr>
      <vt:lpstr>Same Mass</vt:lpstr>
      <vt:lpstr>Free Body Force Diagram</vt:lpstr>
      <vt:lpstr>Spring Force</vt:lpstr>
      <vt:lpstr>Spring Force</vt:lpstr>
      <vt:lpstr>Gravitational Force Near the Earth</vt:lpstr>
      <vt:lpstr>Newton’s Third Law: Action-Reaction Pairs</vt:lpstr>
      <vt:lpstr>Example</vt:lpstr>
      <vt:lpstr>Action and Reaction</vt:lpstr>
      <vt:lpstr>Example – Push </vt:lpstr>
      <vt:lpstr>Example – Push </vt:lpstr>
      <vt:lpstr>Example – Pull  </vt:lpstr>
      <vt:lpstr>Example – Pull</vt:lpstr>
      <vt:lpstr>Example – Pull</vt:lpstr>
      <vt:lpstr>Example – Pull</vt:lpstr>
      <vt:lpstr>Example – Inertial Reference Frame</vt:lpstr>
      <vt:lpstr>Example – Inertial Reference Frame</vt:lpstr>
      <vt:lpstr>Example – Non Inertial Reference Frame</vt:lpstr>
      <vt:lpstr>Example – Non Inertial Reference Frame</vt:lpstr>
      <vt:lpstr>Inertia and the Right Hand Turn</vt:lpstr>
      <vt:lpstr>What is Weight?</vt:lpstr>
      <vt:lpstr>Weight</vt:lpstr>
      <vt:lpstr>Weight</vt:lpstr>
      <vt:lpstr>Example – Weight with an accelerated Elevator</vt:lpstr>
      <vt:lpstr>Example – Weight Seen from an Accelerated Elevator</vt:lpstr>
      <vt:lpstr>What is Weight in Tension?</vt:lpstr>
      <vt:lpstr>Problems with Pulleys</vt:lpstr>
      <vt:lpstr>Tension on a String is Uniform (?)</vt:lpstr>
      <vt:lpstr>Example – Pulley </vt:lpstr>
      <vt:lpstr>Example – Pulley </vt:lpstr>
      <vt:lpstr>Example – Pulley </vt:lpstr>
      <vt:lpstr>Force in a Circular Motion</vt:lpstr>
      <vt:lpstr>Example – Inertial Circular Frame</vt:lpstr>
      <vt:lpstr>Example – Non Inertial Circular Frame</vt:lpstr>
      <vt:lpstr>PowerPoint Presentation</vt:lpstr>
      <vt:lpstr>Example </vt:lpstr>
      <vt:lpstr>Example </vt:lpstr>
      <vt:lpstr>Question</vt:lpstr>
      <vt:lpstr>Question 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Seungchul Lee</cp:lastModifiedBy>
  <cp:revision>2291</cp:revision>
  <cp:lastPrinted>2012-12-16T04:26:32Z</cp:lastPrinted>
  <dcterms:created xsi:type="dcterms:W3CDTF">2011-05-26T12:07:40Z</dcterms:created>
  <dcterms:modified xsi:type="dcterms:W3CDTF">2014-03-25T01:14:24Z</dcterms:modified>
</cp:coreProperties>
</file>