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53"/>
    <a:srgbClr val="30B7C0"/>
    <a:srgbClr val="000066"/>
    <a:srgbClr val="FFCE43"/>
    <a:srgbClr val="FFD04B"/>
    <a:srgbClr val="0F2D5B"/>
    <a:srgbClr val="0000FF"/>
    <a:srgbClr val="7C1E3F"/>
    <a:srgbClr val="FFD45B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86881" autoAdjust="0"/>
  </p:normalViewPr>
  <p:slideViewPr>
    <p:cSldViewPr>
      <p:cViewPr varScale="1">
        <p:scale>
          <a:sx n="101" d="100"/>
          <a:sy n="101" d="100"/>
        </p:scale>
        <p:origin x="19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18" y="-12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76200" y="5791200"/>
            <a:ext cx="647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/>
          <p:nvPr userDrawn="1"/>
        </p:nvSpPr>
        <p:spPr>
          <a:xfrm>
            <a:off x="5867400" y="5638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56CB-6536-4E1C-9223-76461D26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  <p:sldLayoutId id="214748367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59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62.pn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71.png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5.png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79.wmf"/><Relationship Id="rId4" Type="http://schemas.openxmlformats.org/officeDocument/2006/relationships/image" Target="../media/image81.png"/><Relationship Id="rId9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png"/><Relationship Id="rId11" Type="http://schemas.openxmlformats.org/officeDocument/2006/relationships/image" Target="../media/image88.wmf"/><Relationship Id="rId5" Type="http://schemas.openxmlformats.org/officeDocument/2006/relationships/image" Target="../media/image91.png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7.png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20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119.wmf"/><Relationship Id="rId4" Type="http://schemas.openxmlformats.org/officeDocument/2006/relationships/image" Target="../media/image121.png"/><Relationship Id="rId9" Type="http://schemas.openxmlformats.org/officeDocument/2006/relationships/oleObject" Target="../embeddings/oleObject4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4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3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35.png"/><Relationship Id="rId10" Type="http://schemas.openxmlformats.org/officeDocument/2006/relationships/image" Target="../media/image31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Force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Third Law: Action-Reaction Pairs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bodies interact via a force, then the force on one body is equal in magnitude and opposite in direction to the force acting on the other body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61" y="2819400"/>
            <a:ext cx="620008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15" y="4419601"/>
            <a:ext cx="2443772" cy="9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8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B3FF24-3D8E-45C7-BF06-0BF871E264F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929" y="1066800"/>
            <a:ext cx="1523871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33400" y="1143000"/>
            <a:ext cx="2802721" cy="2233674"/>
            <a:chOff x="533400" y="1447800"/>
            <a:chExt cx="2802721" cy="22336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447800"/>
              <a:ext cx="2802721" cy="132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77" y="2948049"/>
              <a:ext cx="357188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676400" y="2667000"/>
              <a:ext cx="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943600" y="1143000"/>
            <a:ext cx="936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F.B.D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420814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is at rest (a=0)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No total external forces (N = mg)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520332"/>
              </p:ext>
            </p:extLst>
          </p:nvPr>
        </p:nvGraphicFramePr>
        <p:xfrm>
          <a:off x="4343400" y="3581400"/>
          <a:ext cx="4495800" cy="155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6" imgW="3085920" imgH="1066680" progId="Equation.DSMT4">
                  <p:embed/>
                </p:oleObj>
              </mc:Choice>
              <mc:Fallback>
                <p:oleObj name="Equation" r:id="rId6" imgW="308592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3400" y="3581400"/>
                        <a:ext cx="4495800" cy="1554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9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and Reaction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2971800" cy="375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203770" y="3581400"/>
            <a:ext cx="2416230" cy="2083999"/>
            <a:chOff x="6781800" y="4343400"/>
            <a:chExt cx="1905000" cy="1643063"/>
          </a:xfrm>
        </p:grpSpPr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4343400"/>
              <a:ext cx="1281914" cy="164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6781800" y="5257800"/>
              <a:ext cx="1905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990600" y="12192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&amp; Reaction forces between two objects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Push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12875" y="1981200"/>
            <a:ext cx="6130925" cy="2819400"/>
            <a:chOff x="762000" y="1600200"/>
            <a:chExt cx="6130925" cy="2819400"/>
          </a:xfrm>
        </p:grpSpPr>
        <p:pic>
          <p:nvPicPr>
            <p:cNvPr id="14344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926" y="2987675"/>
              <a:ext cx="838674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900" y="2139950"/>
              <a:ext cx="1343025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00200"/>
              <a:ext cx="3962400" cy="2513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3657600"/>
              <a:ext cx="773043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97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Push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787545"/>
            <a:ext cx="3581399" cy="96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10150"/>
            <a:ext cx="17811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219200"/>
            <a:ext cx="2446079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505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1752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81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454028"/>
              </p:ext>
            </p:extLst>
          </p:nvPr>
        </p:nvGraphicFramePr>
        <p:xfrm>
          <a:off x="4724400" y="5257800"/>
          <a:ext cx="390898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6" imgW="2044440" imgH="431640" progId="Equation.DSMT4">
                  <p:embed/>
                </p:oleObj>
              </mc:Choice>
              <mc:Fallback>
                <p:oleObj name="Equation" r:id="rId6" imgW="2044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24400" y="5257800"/>
                        <a:ext cx="390898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Pull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200400"/>
            <a:ext cx="44386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24400" y="3581400"/>
            <a:ext cx="838200" cy="533400"/>
            <a:chOff x="5562600" y="2971800"/>
            <a:chExt cx="838200" cy="5334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562600" y="3505200"/>
              <a:ext cx="83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715000" y="2971800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</a:t>
              </a:r>
              <a:endParaRPr lang="en-US" sz="28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2000" y="137160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is pulling a string with force F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 all forces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0" y="15240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38400"/>
            <a:ext cx="5076825" cy="1171575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894919"/>
              </p:ext>
            </p:extLst>
          </p:nvPr>
        </p:nvGraphicFramePr>
        <p:xfrm>
          <a:off x="1092200" y="4114800"/>
          <a:ext cx="69881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4" imgW="4267080" imgH="736560" progId="Equation.DSMT4">
                  <p:embed/>
                </p:oleObj>
              </mc:Choice>
              <mc:Fallback>
                <p:oleObj name="Equation" r:id="rId4" imgW="4267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2200" y="4114800"/>
                        <a:ext cx="6988175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0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22669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10668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104449"/>
              </p:ext>
            </p:extLst>
          </p:nvPr>
        </p:nvGraphicFramePr>
        <p:xfrm>
          <a:off x="1828800" y="2057400"/>
          <a:ext cx="5422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4" imgW="3098520" imgH="304560" progId="Equation.DSMT4">
                  <p:embed/>
                </p:oleObj>
              </mc:Choice>
              <mc:Fallback>
                <p:oleObj name="Equation" r:id="rId4" imgW="3098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057400"/>
                        <a:ext cx="54229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032266"/>
              </p:ext>
            </p:extLst>
          </p:nvPr>
        </p:nvGraphicFramePr>
        <p:xfrm>
          <a:off x="4114800" y="3352800"/>
          <a:ext cx="3960586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6" imgW="1879560" imgH="711000" progId="Equation.DSMT4">
                  <p:embed/>
                </p:oleObj>
              </mc:Choice>
              <mc:Fallback>
                <p:oleObj name="Equation" r:id="rId6" imgW="1879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3352800"/>
                        <a:ext cx="3960586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6626"/>
              </p:ext>
            </p:extLst>
          </p:nvPr>
        </p:nvGraphicFramePr>
        <p:xfrm>
          <a:off x="28575" y="5257800"/>
          <a:ext cx="9067800" cy="51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8" imgW="5981400" imgH="342720" progId="Equation.DSMT4">
                  <p:embed/>
                </p:oleObj>
              </mc:Choice>
              <mc:Fallback>
                <p:oleObj name="Equation" r:id="rId8" imgW="5981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575" y="5257800"/>
                        <a:ext cx="9067800" cy="51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4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57288"/>
            <a:ext cx="2114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5185693"/>
            <a:ext cx="1931765" cy="141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1447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Guy A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167838"/>
              </p:ext>
            </p:extLst>
          </p:nvPr>
        </p:nvGraphicFramePr>
        <p:xfrm>
          <a:off x="228600" y="2971800"/>
          <a:ext cx="86058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5" imgW="5676840" imgH="342720" progId="Equation.DSMT4">
                  <p:embed/>
                </p:oleObj>
              </mc:Choice>
              <mc:Fallback>
                <p:oleObj name="Equation" r:id="rId5" imgW="5676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971800"/>
                        <a:ext cx="8605837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39474"/>
              </p:ext>
            </p:extLst>
          </p:nvPr>
        </p:nvGraphicFramePr>
        <p:xfrm>
          <a:off x="1219200" y="4343400"/>
          <a:ext cx="1447800" cy="71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7" imgW="672840" imgH="330120" progId="Equation.DSMT4">
                  <p:embed/>
                </p:oleObj>
              </mc:Choice>
              <mc:Fallback>
                <p:oleObj name="Equation" r:id="rId7" imgW="672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343400"/>
                        <a:ext cx="1447800" cy="710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4343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ko-KR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4343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Friction</a:t>
            </a:r>
            <a:endParaRPr lang="ko-KR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Inertial Reference 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95400"/>
            <a:ext cx="50863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1" y="1752600"/>
            <a:ext cx="28860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9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Newton’s First Law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1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no force acts on a body, it will remain at rest or maintain uniform motion;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force is applied to a body, it will change its state of motion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490ED-5ACF-487C-814D-659D931C1E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Inertial </a:t>
            </a:r>
            <a:r>
              <a:rPr lang="en-US" dirty="0"/>
              <a:t>Reference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4995863" cy="1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0"/>
            <a:ext cx="5531644" cy="12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1219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 of view (A reference)</a:t>
            </a:r>
            <a:endParaRPr lang="ko-KR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2098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: at rest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: moves with +a</a:t>
            </a:r>
            <a:endParaRPr lang="ko-KR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02698"/>
              </p:ext>
            </p:extLst>
          </p:nvPr>
        </p:nvGraphicFramePr>
        <p:xfrm>
          <a:off x="5715000" y="2514600"/>
          <a:ext cx="211666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5" imgW="1587240" imgH="342720" progId="Equation.DSMT4">
                  <p:embed/>
                </p:oleObj>
              </mc:Choice>
              <mc:Fallback>
                <p:oleObj name="Equation" r:id="rId5" imgW="1587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0" y="2514600"/>
                        <a:ext cx="211666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35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Non Inertial Reference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286000"/>
            <a:ext cx="7239000" cy="12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63081"/>
            <a:ext cx="6710363" cy="116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295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point of view</a:t>
            </a:r>
            <a:endParaRPr lang="ko-KR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02637"/>
              </p:ext>
            </p:extLst>
          </p:nvPr>
        </p:nvGraphicFramePr>
        <p:xfrm>
          <a:off x="4114800" y="1295400"/>
          <a:ext cx="259221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5" imgW="2120760" imgH="685800" progId="Equation.DSMT4">
                  <p:embed/>
                </p:oleObj>
              </mc:Choice>
              <mc:Fallback>
                <p:oleObj name="Equation" r:id="rId5" imgW="2120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1295400"/>
                        <a:ext cx="259221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4953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Law is wrong ?</a:t>
            </a:r>
            <a:endParaRPr lang="ko-KR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213194"/>
              </p:ext>
            </p:extLst>
          </p:nvPr>
        </p:nvGraphicFramePr>
        <p:xfrm>
          <a:off x="1905000" y="5562600"/>
          <a:ext cx="567478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7" imgW="4863960" imgH="685800" progId="Equation.DSMT4">
                  <p:embed/>
                </p:oleObj>
              </mc:Choice>
              <mc:Fallback>
                <p:oleObj name="Equation" r:id="rId7" imgW="48639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5562600"/>
                        <a:ext cx="5674783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6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Non Inertial Reference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3546"/>
            <a:ext cx="6400800" cy="162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00992"/>
            <a:ext cx="6096000" cy="166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429000" y="1562100"/>
            <a:ext cx="1295400" cy="647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4572000"/>
            <a:ext cx="1295400" cy="647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704329"/>
              </p:ext>
            </p:extLst>
          </p:nvPr>
        </p:nvGraphicFramePr>
        <p:xfrm>
          <a:off x="3276600" y="3200400"/>
          <a:ext cx="2700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3200400"/>
                        <a:ext cx="27003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265599"/>
              </p:ext>
            </p:extLst>
          </p:nvPr>
        </p:nvGraphicFramePr>
        <p:xfrm>
          <a:off x="3657600" y="6096000"/>
          <a:ext cx="2371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7" imgW="1054080" imgH="203040" progId="Equation.DSMT4">
                  <p:embed/>
                </p:oleObj>
              </mc:Choice>
              <mc:Fallback>
                <p:oleObj name="Equation" r:id="rId7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6096000"/>
                        <a:ext cx="23717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0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 and the Right Hand Turn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students of physics do not believe in centripetal ("inwards") forces. Even after completion of a thorough physics course, such students will still incorrectly believe that an object moving in a circle experiences an outward </a:t>
            </a:r>
            <a:r>
              <a:rPr lang="en-US" sz="2000" dirty="0" smtClean="0"/>
              <a:t>force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car is turning to the right due to the </a:t>
            </a:r>
            <a:r>
              <a:rPr lang="en-US" sz="2000" i="1" dirty="0"/>
              <a:t>inward force</a:t>
            </a:r>
            <a:r>
              <a:rPr lang="en-US" sz="2000" dirty="0"/>
              <a:t>, yet you </a:t>
            </a:r>
            <a:r>
              <a:rPr lang="en-US" sz="2000" i="1" dirty="0"/>
              <a:t>feel</a:t>
            </a:r>
            <a:r>
              <a:rPr lang="en-US" sz="2000" dirty="0"/>
              <a:t> as though you are being forced leftward or outward. In actuality, the car is beginning its turning motion (to the right) while you continue in a straight line path.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098" name="Picture 2" descr="http://www.physicsclassroom.com/mmedia/circmot/rh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2295524"/>
            <a:ext cx="7723496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57600" y="6096000"/>
            <a:ext cx="502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http://www.physicsclassroom.com/mmedia/circmot/rht.cfm</a:t>
            </a:r>
          </a:p>
        </p:txBody>
      </p:sp>
    </p:spTree>
    <p:extLst>
      <p:ext uri="{BB962C8B-B14F-4D97-AF65-F5344CB8AC3E}">
        <p14:creationId xmlns:p14="http://schemas.microsoft.com/office/powerpoint/2010/main" val="22410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66800"/>
            <a:ext cx="7772400" cy="1362075"/>
          </a:xfrm>
        </p:spPr>
        <p:txBody>
          <a:bodyPr/>
          <a:lstStyle/>
          <a:p>
            <a:r>
              <a:rPr lang="en-US" dirty="0" smtClean="0"/>
              <a:t>What is Weight?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099" name="Picture 3" descr="C:\Users\Seungchul\Documents\GomPlayer\Capture\8.01 Lecture 07 — Weight_ Perceived Gravity_ and Weightlessness.mp4_000066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146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8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68897"/>
            <a:ext cx="2028825" cy="35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54644"/>
            <a:ext cx="638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40462"/>
            <a:ext cx="1494572" cy="130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02309"/>
            <a:ext cx="1123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28800"/>
            <a:ext cx="12668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79935"/>
            <a:ext cx="628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372020"/>
              </p:ext>
            </p:extLst>
          </p:nvPr>
        </p:nvGraphicFramePr>
        <p:xfrm>
          <a:off x="5943600" y="4495800"/>
          <a:ext cx="272288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9" imgW="850680" imgH="190440" progId="Equation.DSMT4">
                  <p:embed/>
                </p:oleObj>
              </mc:Choice>
              <mc:Fallback>
                <p:oleObj name="Equation" r:id="rId9" imgW="850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3600" y="4495800"/>
                        <a:ext cx="272288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2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146483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14478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is compressed by </a:t>
            </a:r>
            <a:r>
              <a:rPr lang="en-US" altLang="ko-K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62782"/>
              </p:ext>
            </p:extLst>
          </p:nvPr>
        </p:nvGraphicFramePr>
        <p:xfrm>
          <a:off x="4572000" y="2209800"/>
          <a:ext cx="1602154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4" imgW="507960" imgH="164880" progId="Equation.DSMT4">
                  <p:embed/>
                </p:oleObj>
              </mc:Choice>
              <mc:Fallback>
                <p:oleObj name="Equation" r:id="rId4" imgW="5079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2209800"/>
                        <a:ext cx="1602154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38862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= Normal force</a:t>
            </a:r>
          </a:p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on a scale</a:t>
            </a:r>
            <a:endParaRPr lang="ko-KR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Weight with an accelerated Elevator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9" y="1447800"/>
            <a:ext cx="25241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9" y="3892334"/>
            <a:ext cx="762000" cy="62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17" y="2166063"/>
            <a:ext cx="742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16" y="2195243"/>
            <a:ext cx="11049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52575"/>
            <a:ext cx="12001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193" y="1060481"/>
            <a:ext cx="10763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676400"/>
            <a:ext cx="7334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17519"/>
              </p:ext>
            </p:extLst>
          </p:nvPr>
        </p:nvGraphicFramePr>
        <p:xfrm>
          <a:off x="5334000" y="4267200"/>
          <a:ext cx="304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10" imgW="1193760" imgH="596880" progId="Equation.DSMT4">
                  <p:embed/>
                </p:oleObj>
              </mc:Choice>
              <mc:Fallback>
                <p:oleObj name="Equation" r:id="rId10" imgW="119376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0" y="4267200"/>
                        <a:ext cx="304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52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05050"/>
            <a:ext cx="23526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– Weight </a:t>
            </a:r>
            <a:r>
              <a:rPr lang="en-US" sz="2800" dirty="0" smtClean="0"/>
              <a:t>Seen from an Accelerated Elevator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8" y="1752600"/>
            <a:ext cx="12858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508" y="2483594"/>
            <a:ext cx="590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8096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025160"/>
              </p:ext>
            </p:extLst>
          </p:nvPr>
        </p:nvGraphicFramePr>
        <p:xfrm>
          <a:off x="2819400" y="5181600"/>
          <a:ext cx="391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7" imgW="977760" imgH="190440" progId="Equation.DSMT4">
                  <p:embed/>
                </p:oleObj>
              </mc:Choice>
              <mc:Fallback>
                <p:oleObj name="Equation" r:id="rId7" imgW="977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5181600"/>
                        <a:ext cx="39116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4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66800"/>
            <a:ext cx="7772400" cy="1362075"/>
          </a:xfrm>
        </p:spPr>
        <p:txBody>
          <a:bodyPr/>
          <a:lstStyle/>
          <a:p>
            <a:r>
              <a:rPr lang="en-US" dirty="0" smtClean="0"/>
              <a:t>What is Weight in Tension?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146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6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Mass is different from 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4749"/>
              </p:ext>
            </p:extLst>
          </p:nvPr>
        </p:nvGraphicFramePr>
        <p:xfrm>
          <a:off x="3657600" y="16002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3" imgW="660240" imgH="330120" progId="Equation.DSMT4">
                  <p:embed/>
                </p:oleObj>
              </mc:Choice>
              <mc:Fallback>
                <p:oleObj name="Equation" r:id="rId3" imgW="660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00200"/>
                        <a:ext cx="167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213706"/>
              </p:ext>
            </p:extLst>
          </p:nvPr>
        </p:nvGraphicFramePr>
        <p:xfrm>
          <a:off x="3352800" y="2743200"/>
          <a:ext cx="2438400" cy="63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5" imgW="927000" imgH="241200" progId="Equation.DSMT4">
                  <p:embed/>
                </p:oleObj>
              </mc:Choice>
              <mc:Fallback>
                <p:oleObj name="Equation" r:id="rId5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2743200"/>
                        <a:ext cx="2438400" cy="634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34290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      ↑</a:t>
            </a:r>
            <a:endParaRPr lang="en-US" altLang="ko-KR" sz="2400" dirty="0" smtClean="0"/>
          </a:p>
          <a:p>
            <a:r>
              <a:rPr lang="en-US" altLang="ko-KR" sz="2400" dirty="0" smtClean="0"/>
              <a:t>Constant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62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Pulleys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54" y="1066800"/>
            <a:ext cx="41814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038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Ignore (mass, moment of inertia) of a pulley</a:t>
            </a:r>
            <a:endParaRPr lang="ko-KR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only change directions</a:t>
            </a:r>
            <a:endParaRPr lang="ko-KR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on a String is Uniform (?)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295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a small piece of string segment</a:t>
            </a:r>
            <a:endParaRPr lang="ko-KR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81209"/>
              </p:ext>
            </p:extLst>
          </p:nvPr>
        </p:nvGraphicFramePr>
        <p:xfrm>
          <a:off x="1371600" y="4953000"/>
          <a:ext cx="2133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4" imgW="711000" imgH="419040" progId="Equation.DSMT4">
                  <p:embed/>
                </p:oleObj>
              </mc:Choice>
              <mc:Fallback>
                <p:oleObj name="Equation" r:id="rId4" imgW="711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4953000"/>
                        <a:ext cx="2133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8600" y="5105400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might have almost   	infinite acceleration</a:t>
            </a:r>
            <a:endParaRPr lang="ko-KR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Pulley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1"/>
            <a:ext cx="3657600" cy="18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02" y="1726760"/>
            <a:ext cx="4755498" cy="320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0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Pulley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79" y="1143000"/>
            <a:ext cx="5710442" cy="49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2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Pulley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402168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184170" cy="33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216572"/>
            <a:ext cx="7772400" cy="1362075"/>
          </a:xfrm>
        </p:spPr>
        <p:txBody>
          <a:bodyPr/>
          <a:lstStyle/>
          <a:p>
            <a:r>
              <a:rPr lang="en-US" dirty="0" smtClean="0"/>
              <a:t>Force in a Circular Motion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146" name="Picture 2" descr="C:\Users\Seungchul\Documents\GomPlayer\Capture\8.01 Lecture 07 — Weight_ Perceived Gravity_ and Weightlessness.mp4_0012772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03" y="250934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1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Inertial Circular 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060719"/>
            <a:ext cx="3000375" cy="301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8" y="3171020"/>
            <a:ext cx="876300" cy="78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81917"/>
            <a:ext cx="2262186" cy="91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670" y="3944382"/>
            <a:ext cx="2224791" cy="177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886200"/>
            <a:ext cx="252413" cy="183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542019"/>
              </p:ext>
            </p:extLst>
          </p:nvPr>
        </p:nvGraphicFramePr>
        <p:xfrm>
          <a:off x="5105400" y="5867400"/>
          <a:ext cx="19507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8" imgW="609480" imgH="190440" progId="Equation.DSMT4">
                  <p:embed/>
                </p:oleObj>
              </mc:Choice>
              <mc:Fallback>
                <p:oleObj name="Equation" r:id="rId8" imgW="609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05400" y="5867400"/>
                        <a:ext cx="195072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88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Non Inertial Circular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90302"/>
            <a:ext cx="3018557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29" y="2690813"/>
            <a:ext cx="28765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06668"/>
              </p:ext>
            </p:extLst>
          </p:nvPr>
        </p:nvGraphicFramePr>
        <p:xfrm>
          <a:off x="7391400" y="335280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5" imgW="330120" imgH="164880" progId="Equation.DSMT4">
                  <p:embed/>
                </p:oleObj>
              </mc:Choice>
              <mc:Fallback>
                <p:oleObj name="Equation" r:id="rId5" imgW="330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1400" y="3352800"/>
                        <a:ext cx="1219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29180"/>
              </p:ext>
            </p:extLst>
          </p:nvPr>
        </p:nvGraphicFramePr>
        <p:xfrm>
          <a:off x="4114800" y="4572000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7" imgW="1079280" imgH="190440" progId="Equation.DSMT4">
                  <p:embed/>
                </p:oleObj>
              </mc:Choice>
              <mc:Fallback>
                <p:oleObj name="Equation" r:id="rId7" imgW="1079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4572000"/>
                        <a:ext cx="3886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663806"/>
              </p:ext>
            </p:extLst>
          </p:nvPr>
        </p:nvGraphicFramePr>
        <p:xfrm>
          <a:off x="1371600" y="5638800"/>
          <a:ext cx="6667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9" imgW="2222280" imgH="228600" progId="Equation.DSMT4">
                  <p:embed/>
                </p:oleObj>
              </mc:Choice>
              <mc:Fallback>
                <p:oleObj name="Equation" r:id="rId9" imgW="222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5638800"/>
                        <a:ext cx="6667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0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990600"/>
            <a:ext cx="7772400" cy="1362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170" name="Picture 2" descr="C:\Users\Seungchul\Documents\GomPlayer\Capture\8.01 Lecture 07 — Weight_ Perceived Gravity_ and Weightlessness.mp4_0027008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95277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68013"/>
            <a:ext cx="3810000" cy="352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1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Force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5010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400300"/>
            <a:ext cx="11811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162379"/>
              </p:ext>
            </p:extLst>
          </p:nvPr>
        </p:nvGraphicFramePr>
        <p:xfrm>
          <a:off x="6019800" y="2286000"/>
          <a:ext cx="666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5" imgW="266400" imgH="330120" progId="Equation.DSMT4">
                  <p:embed/>
                </p:oleObj>
              </mc:Choice>
              <mc:Fallback>
                <p:oleObj name="Equation" r:id="rId5" imgW="266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9800" y="2286000"/>
                        <a:ext cx="6667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03085"/>
              </p:ext>
            </p:extLst>
          </p:nvPr>
        </p:nvGraphicFramePr>
        <p:xfrm>
          <a:off x="5988050" y="3124200"/>
          <a:ext cx="730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7" imgW="291960" imgH="330120" progId="Equation.DSMT4">
                  <p:embed/>
                </p:oleObj>
              </mc:Choice>
              <mc:Fallback>
                <p:oleObj name="Equation" r:id="rId7" imgW="291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8050" y="3124200"/>
                        <a:ext cx="7302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962001"/>
              </p:ext>
            </p:extLst>
          </p:nvPr>
        </p:nvGraphicFramePr>
        <p:xfrm>
          <a:off x="7302500" y="2286000"/>
          <a:ext cx="539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9" imgW="215640" imgH="330120" progId="Equation.DSMT4">
                  <p:embed/>
                </p:oleObj>
              </mc:Choice>
              <mc:Fallback>
                <p:oleObj name="Equation" r:id="rId9" imgW="215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02500" y="2286000"/>
                        <a:ext cx="5397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866220"/>
              </p:ext>
            </p:extLst>
          </p:nvPr>
        </p:nvGraphicFramePr>
        <p:xfrm>
          <a:off x="7270750" y="3124200"/>
          <a:ext cx="603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11" imgW="241200" imgH="330120" progId="Equation.DSMT4">
                  <p:embed/>
                </p:oleObj>
              </mc:Choice>
              <mc:Fallback>
                <p:oleObj name="Equation" r:id="rId11" imgW="241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70750" y="3124200"/>
                        <a:ext cx="6032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030387"/>
              </p:ext>
            </p:extLst>
          </p:nvPr>
        </p:nvGraphicFramePr>
        <p:xfrm>
          <a:off x="5257800" y="4495800"/>
          <a:ext cx="2971800" cy="81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quation" r:id="rId13" imgW="1206360" imgH="330120" progId="Equation.DSMT4">
                  <p:embed/>
                </p:oleObj>
              </mc:Choice>
              <mc:Fallback>
                <p:oleObj name="Equation" r:id="rId13" imgW="1206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0" y="4495800"/>
                        <a:ext cx="2971800" cy="813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2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1"/>
            <a:ext cx="598135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9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34274" cy="37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455798"/>
              </p:ext>
            </p:extLst>
          </p:nvPr>
        </p:nvGraphicFramePr>
        <p:xfrm>
          <a:off x="2362200" y="5334000"/>
          <a:ext cx="451757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4" imgW="1054080" imgH="177480" progId="Equation.DSMT4">
                  <p:embed/>
                </p:oleObj>
              </mc:Choice>
              <mc:Fallback>
                <p:oleObj name="Equation" r:id="rId4" imgW="1054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5334000"/>
                        <a:ext cx="451757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3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car at rest on a level surface. We can conclude that the downward gravitational pull of Earth on the car and upward contact force of Earth on it are equal and opposite </a:t>
            </a:r>
            <a:r>
              <a:rPr lang="en-US" dirty="0" smtClean="0"/>
              <a:t>because</a:t>
            </a:r>
          </a:p>
          <a:p>
            <a:endParaRPr lang="en-US" dirty="0"/>
          </a:p>
          <a:p>
            <a:pPr marL="687388" lvl="1" indent="-457200">
              <a:buFont typeface="+mj-lt"/>
              <a:buAutoNum type="arabicPeriod"/>
            </a:pPr>
            <a:r>
              <a:rPr lang="en-US" dirty="0"/>
              <a:t>The two forces from an interaction pair</a:t>
            </a:r>
          </a:p>
          <a:p>
            <a:pPr marL="687388" lvl="1" indent="-457200">
              <a:buFont typeface="+mj-lt"/>
              <a:buAutoNum type="arabicPeriod"/>
            </a:pPr>
            <a:r>
              <a:rPr lang="en-US" dirty="0"/>
              <a:t>The net force on the car is zero</a:t>
            </a:r>
          </a:p>
          <a:p>
            <a:pPr marL="687388" lvl="1" indent="-457200">
              <a:buFont typeface="+mj-lt"/>
              <a:buAutoNum type="arabicPeriod"/>
            </a:pPr>
            <a:r>
              <a:rPr lang="en-US" dirty="0"/>
              <a:t>Neither of the above</a:t>
            </a:r>
          </a:p>
          <a:p>
            <a:pPr marL="687388" lvl="1" indent="-457200">
              <a:buFont typeface="+mj-lt"/>
              <a:buAutoNum type="arabicPeriod"/>
            </a:pPr>
            <a:r>
              <a:rPr lang="en-US" dirty="0"/>
              <a:t>Unsure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body of mass m is suspended from a spring with spring constant k in configuration (a) and the spring is stretched 0.1m. If two identical bodies of mass m/2 are suspended from a spring with the same spring constant k in configuration (b), how much will the spring stretch? Explain your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3333750"/>
            <a:ext cx="34385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277478"/>
              </p:ext>
            </p:extLst>
          </p:nvPr>
        </p:nvGraphicFramePr>
        <p:xfrm>
          <a:off x="6269037" y="4267200"/>
          <a:ext cx="21129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" name="Equation" r:id="rId3" imgW="507960" imgH="215640" progId="Equation.DSMT4">
                  <p:embed/>
                </p:oleObj>
              </mc:Choice>
              <mc:Fallback>
                <p:oleObj name="Equation" r:id="rId3" imgW="50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9037" y="4267200"/>
                        <a:ext cx="2112963" cy="898525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1403" y="3810000"/>
            <a:ext cx="205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ea typeface="-윤고딕320" panose="02030504000101010101" pitchFamily="18" charset="-127"/>
                <a:cs typeface="Times New Roman" panose="02020603050405020304" pitchFamily="18" charset="0"/>
              </a:rPr>
              <a:t>Newton’s 2</a:t>
            </a:r>
            <a:r>
              <a:rPr lang="en-US" sz="2000" baseline="30000" dirty="0" smtClean="0">
                <a:latin typeface="Times New Roman" panose="02020603050405020304" pitchFamily="18" charset="0"/>
                <a:ea typeface="-윤고딕320" panose="02030504000101010101" pitchFamily="18" charset="-127"/>
                <a:cs typeface="Times New Roman" panose="02020603050405020304" pitchFamily="18" charset="0"/>
              </a:rPr>
              <a:t>nd</a:t>
            </a:r>
            <a:r>
              <a:rPr lang="en-US" sz="2000" dirty="0" smtClean="0">
                <a:latin typeface="Times New Roman" panose="02020603050405020304" pitchFamily="18" charset="0"/>
                <a:ea typeface="-윤고딕320" panose="02030504000101010101" pitchFamily="18" charset="-127"/>
                <a:cs typeface="Times New Roman" panose="02020603050405020304" pitchFamily="18" charset="0"/>
              </a:rPr>
              <a:t> Law</a:t>
            </a:r>
            <a:endParaRPr lang="en-US" sz="2000" dirty="0">
              <a:latin typeface="Times New Roman" panose="02020603050405020304" pitchFamily="18" charset="0"/>
              <a:ea typeface="-윤고딕320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65527"/>
              </p:ext>
            </p:extLst>
          </p:nvPr>
        </p:nvGraphicFramePr>
        <p:xfrm>
          <a:off x="914400" y="2057400"/>
          <a:ext cx="533400" cy="72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Equation" r:id="rId5" imgW="241200" imgH="330120" progId="Equation.DSMT4">
                  <p:embed/>
                </p:oleObj>
              </mc:Choice>
              <mc:Fallback>
                <p:oleObj name="Equation" r:id="rId5" imgW="241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533400" cy="729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649708"/>
              </p:ext>
            </p:extLst>
          </p:nvPr>
        </p:nvGraphicFramePr>
        <p:xfrm>
          <a:off x="887413" y="2895600"/>
          <a:ext cx="5889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" name="Equation" r:id="rId7" imgW="266400" imgH="330120" progId="Equation.DSMT4">
                  <p:embed/>
                </p:oleObj>
              </mc:Choice>
              <mc:Fallback>
                <p:oleObj name="Equation" r:id="rId7" imgW="266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7413" y="2895600"/>
                        <a:ext cx="58896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427506"/>
              </p:ext>
            </p:extLst>
          </p:nvPr>
        </p:nvGraphicFramePr>
        <p:xfrm>
          <a:off x="2895600" y="1981200"/>
          <a:ext cx="4778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" name="Equation" r:id="rId9" imgW="215640" imgH="330120" progId="Equation.DSMT4">
                  <p:embed/>
                </p:oleObj>
              </mc:Choice>
              <mc:Fallback>
                <p:oleObj name="Equation" r:id="rId9" imgW="215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5600" y="1981200"/>
                        <a:ext cx="477837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813944"/>
              </p:ext>
            </p:extLst>
          </p:nvPr>
        </p:nvGraphicFramePr>
        <p:xfrm>
          <a:off x="2895600" y="2819400"/>
          <a:ext cx="533400" cy="72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name="Equation" r:id="rId11" imgW="241200" imgH="330120" progId="Equation.DSMT4">
                  <p:embed/>
                </p:oleObj>
              </mc:Choice>
              <mc:Fallback>
                <p:oleObj name="Equation" r:id="rId11" imgW="241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5600" y="2819400"/>
                        <a:ext cx="533400" cy="729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36997"/>
              </p:ext>
            </p:extLst>
          </p:nvPr>
        </p:nvGraphicFramePr>
        <p:xfrm>
          <a:off x="2057400" y="3733800"/>
          <a:ext cx="19651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Equation" r:id="rId13" imgW="88560" imgH="241200" progId="Equation.DSMT4">
                  <p:embed/>
                </p:oleObj>
              </mc:Choice>
              <mc:Fallback>
                <p:oleObj name="Equation" r:id="rId13" imgW="88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7400" y="3733800"/>
                        <a:ext cx="196516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8402"/>
              </p:ext>
            </p:extLst>
          </p:nvPr>
        </p:nvGraphicFramePr>
        <p:xfrm>
          <a:off x="1066800" y="4419600"/>
          <a:ext cx="246140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15" imgW="1358640" imgH="672840" progId="Equation.DSMT4">
                  <p:embed/>
                </p:oleObj>
              </mc:Choice>
              <mc:Fallback>
                <p:oleObj name="Equation" r:id="rId15" imgW="135864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66800" y="4419600"/>
                        <a:ext cx="246140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13876"/>
              </p:ext>
            </p:extLst>
          </p:nvPr>
        </p:nvGraphicFramePr>
        <p:xfrm>
          <a:off x="1981200" y="13716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17" imgW="228600" imgH="190440" progId="Equation.DSMT4">
                  <p:embed/>
                </p:oleObj>
              </mc:Choice>
              <mc:Fallback>
                <p:oleObj name="Equation" r:id="rId17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81200" y="1371600"/>
                        <a:ext cx="533400" cy="44450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71600" y="5791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ea typeface="-윤고딕330" panose="02030504000101010101" pitchFamily="18" charset="-127"/>
                <a:cs typeface="Times New Roman" panose="02020603050405020304" pitchFamily="18" charset="0"/>
              </a:rPr>
              <a:t>Mass is resistance to rate of change of velocity</a:t>
            </a:r>
            <a:endParaRPr lang="ko-KR" altLang="en-US" sz="2400" dirty="0">
              <a:latin typeface="Times New Roman" panose="02020603050405020304" pitchFamily="18" charset="0"/>
              <a:ea typeface="-윤고딕330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Force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15933"/>
            <a:ext cx="3238500" cy="248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2192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 is a vector concept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9" y="1981200"/>
            <a:ext cx="6324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force is a vector sum of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forces acting on the body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03164"/>
              </p:ext>
            </p:extLst>
          </p:nvPr>
        </p:nvGraphicFramePr>
        <p:xfrm>
          <a:off x="5638800" y="4648200"/>
          <a:ext cx="199136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4" imgW="1066680" imgH="571320" progId="Equation.DSMT4">
                  <p:embed/>
                </p:oleObj>
              </mc:Choice>
              <mc:Fallback>
                <p:oleObj name="Equation" r:id="rId4" imgW="10666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4648200"/>
                        <a:ext cx="199136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5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0"/>
            <a:ext cx="4103750" cy="301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2820"/>
              </p:ext>
            </p:extLst>
          </p:nvPr>
        </p:nvGraphicFramePr>
        <p:xfrm>
          <a:off x="3276600" y="1371600"/>
          <a:ext cx="259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1371600"/>
                        <a:ext cx="25908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1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419600" cy="160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600"/>
            <a:ext cx="44767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29718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F.B.D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944"/>
              </p:ext>
            </p:extLst>
          </p:nvPr>
        </p:nvGraphicFramePr>
        <p:xfrm>
          <a:off x="1971675" y="46482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1675" y="4648200"/>
                        <a:ext cx="129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075" y="3886200"/>
            <a:ext cx="1638300" cy="66675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864758"/>
              </p:ext>
            </p:extLst>
          </p:nvPr>
        </p:nvGraphicFramePr>
        <p:xfrm>
          <a:off x="7000875" y="4648200"/>
          <a:ext cx="304800" cy="32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00875" y="4648200"/>
                        <a:ext cx="304800" cy="326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0675" y="3733800"/>
            <a:ext cx="1619250" cy="12858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61753"/>
              </p:ext>
            </p:extLst>
          </p:nvPr>
        </p:nvGraphicFramePr>
        <p:xfrm>
          <a:off x="3733800" y="5486400"/>
          <a:ext cx="1752600" cy="107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11" imgW="990360" imgH="609480" progId="Equation.DSMT4">
                  <p:embed/>
                </p:oleObj>
              </mc:Choice>
              <mc:Fallback>
                <p:oleObj name="Equation" r:id="rId11" imgW="9903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3800" y="5486400"/>
                        <a:ext cx="1752600" cy="1078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29200" y="28194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Kinematics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Gravitational Force Near the Earth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12477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19437"/>
            <a:ext cx="186212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77049"/>
            <a:ext cx="1752600" cy="223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75808"/>
            <a:ext cx="657225" cy="214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48541"/>
              </p:ext>
            </p:extLst>
          </p:nvPr>
        </p:nvGraphicFramePr>
        <p:xfrm>
          <a:off x="914400" y="1143000"/>
          <a:ext cx="738857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7" imgW="4749480" imgH="342720" progId="Equation.DSMT4">
                  <p:embed/>
                </p:oleObj>
              </mc:Choice>
              <mc:Fallback>
                <p:oleObj name="Equation" r:id="rId7" imgW="474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8857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86648"/>
              </p:ext>
            </p:extLst>
          </p:nvPr>
        </p:nvGraphicFramePr>
        <p:xfrm>
          <a:off x="685801" y="2067312"/>
          <a:ext cx="7543799" cy="49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9" imgW="4686120" imgH="304560" progId="Equation.DSMT4">
                  <p:embed/>
                </p:oleObj>
              </mc:Choice>
              <mc:Fallback>
                <p:oleObj name="Equation" r:id="rId9" imgW="4686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1" y="2067312"/>
                        <a:ext cx="7543799" cy="490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296431"/>
              </p:ext>
            </p:extLst>
          </p:nvPr>
        </p:nvGraphicFramePr>
        <p:xfrm>
          <a:off x="3810000" y="5334000"/>
          <a:ext cx="1533281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11" imgW="927000" imgH="660240" progId="Equation.DSMT4">
                  <p:embed/>
                </p:oleObj>
              </mc:Choice>
              <mc:Fallback>
                <p:oleObj name="Equation" r:id="rId11" imgW="9270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0000" y="5334000"/>
                        <a:ext cx="1533281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1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85194</TotalTime>
  <Words>575</Words>
  <Application>Microsoft Office PowerPoint</Application>
  <PresentationFormat>On-screen Show (4:3)</PresentationFormat>
  <Paragraphs>152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Yoon 윤고딕 540_TT</vt:lpstr>
      <vt:lpstr>맑은 고딕</vt:lpstr>
      <vt:lpstr>-윤고딕320</vt:lpstr>
      <vt:lpstr>-윤고딕330</vt:lpstr>
      <vt:lpstr>Arial</vt:lpstr>
      <vt:lpstr>Calibri</vt:lpstr>
      <vt:lpstr>Tahoma</vt:lpstr>
      <vt:lpstr>Times New Roman</vt:lpstr>
      <vt:lpstr>Wingdings</vt:lpstr>
      <vt:lpstr>Office Theme</vt:lpstr>
      <vt:lpstr>Equation</vt:lpstr>
      <vt:lpstr>MathType 6.0 Equation</vt:lpstr>
      <vt:lpstr>Force</vt:lpstr>
      <vt:lpstr>Newton’s First Law</vt:lpstr>
      <vt:lpstr>Force</vt:lpstr>
      <vt:lpstr>Same Force</vt:lpstr>
      <vt:lpstr>Same Mass</vt:lpstr>
      <vt:lpstr>Free Body Force Diagram</vt:lpstr>
      <vt:lpstr>Spring Force</vt:lpstr>
      <vt:lpstr>Spring Force</vt:lpstr>
      <vt:lpstr>Gravitational Force Near the Earth</vt:lpstr>
      <vt:lpstr>Newton’s Third Law: Action-Reaction Pairs</vt:lpstr>
      <vt:lpstr>Example</vt:lpstr>
      <vt:lpstr>Action and Reaction</vt:lpstr>
      <vt:lpstr>Example – Push </vt:lpstr>
      <vt:lpstr>Example – Push </vt:lpstr>
      <vt:lpstr>Example – Pull  </vt:lpstr>
      <vt:lpstr>Example – Pull</vt:lpstr>
      <vt:lpstr>Example – Pull</vt:lpstr>
      <vt:lpstr>Example – Pull</vt:lpstr>
      <vt:lpstr>Example – Inertial Reference Frame</vt:lpstr>
      <vt:lpstr>Example – Inertial Reference Frame</vt:lpstr>
      <vt:lpstr>Example – Non Inertial Reference Frame</vt:lpstr>
      <vt:lpstr>Example – Non Inertial Reference Frame</vt:lpstr>
      <vt:lpstr>Inertia and the Right Hand Turn</vt:lpstr>
      <vt:lpstr>What is Weight?</vt:lpstr>
      <vt:lpstr>Weight</vt:lpstr>
      <vt:lpstr>Weight</vt:lpstr>
      <vt:lpstr>Example – Weight with an accelerated Elevator</vt:lpstr>
      <vt:lpstr>Example – Weight Seen from an Accelerated Elevator</vt:lpstr>
      <vt:lpstr>What is Weight in Tension?</vt:lpstr>
      <vt:lpstr>Problems with Pulleys</vt:lpstr>
      <vt:lpstr>Tension on a String is Uniform (?)</vt:lpstr>
      <vt:lpstr>Example – Pulley </vt:lpstr>
      <vt:lpstr>Example – Pulley </vt:lpstr>
      <vt:lpstr>Example – Pulley </vt:lpstr>
      <vt:lpstr>Force in a Circular Motion</vt:lpstr>
      <vt:lpstr>Example – Inertial Circular Frame</vt:lpstr>
      <vt:lpstr>Example – Non Inertial Circular Frame</vt:lpstr>
      <vt:lpstr>PowerPoint Presentation</vt:lpstr>
      <vt:lpstr>Example </vt:lpstr>
      <vt:lpstr>Example </vt:lpstr>
      <vt:lpstr>Question</vt:lpstr>
      <vt:lpstr>Question 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김희창</cp:lastModifiedBy>
  <cp:revision>2535</cp:revision>
  <cp:lastPrinted>2012-12-16T04:26:32Z</cp:lastPrinted>
  <dcterms:created xsi:type="dcterms:W3CDTF">2011-05-26T12:07:40Z</dcterms:created>
  <dcterms:modified xsi:type="dcterms:W3CDTF">2016-01-04T10:46:38Z</dcterms:modified>
</cp:coreProperties>
</file>