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0" r:id="rId4"/>
    <p:sldId id="259" r:id="rId5"/>
    <p:sldId id="257" r:id="rId6"/>
    <p:sldId id="261" r:id="rId7"/>
    <p:sldId id="258" r:id="rId8"/>
    <p:sldId id="263" r:id="rId9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3"/>
    <a:srgbClr val="30B7C0"/>
    <a:srgbClr val="000066"/>
    <a:srgbClr val="FFCE43"/>
    <a:srgbClr val="FFD04B"/>
    <a:srgbClr val="0F2D5B"/>
    <a:srgbClr val="0000FF"/>
    <a:srgbClr val="7C1E3F"/>
    <a:srgbClr val="FFD45B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857" autoAdjust="0"/>
  </p:normalViewPr>
  <p:slideViewPr>
    <p:cSldViewPr>
      <p:cViewPr varScale="1">
        <p:scale>
          <a:sx n="62" d="100"/>
          <a:sy n="62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18" y="-12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 smtClean="0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Week 3 In-Class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06 Structural</a:t>
            </a:r>
          </a:p>
        </p:txBody>
      </p:sp>
    </p:spTree>
    <p:extLst>
      <p:ext uri="{BB962C8B-B14F-4D97-AF65-F5344CB8AC3E}">
        <p14:creationId xmlns:p14="http://schemas.microsoft.com/office/powerpoint/2010/main" val="3423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 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Roller and pin connection</a:t>
            </a:r>
          </a:p>
          <a:p>
            <a:pPr lvl="1"/>
            <a:r>
              <a:rPr lang="en-US" altLang="ko-KR" dirty="0" smtClean="0"/>
              <a:t>Think of reaction force</a:t>
            </a:r>
          </a:p>
          <a:p>
            <a:r>
              <a:rPr lang="en-US" altLang="ko-KR" dirty="0" smtClean="0"/>
              <a:t>Symmetric </a:t>
            </a:r>
          </a:p>
          <a:p>
            <a:r>
              <a:rPr lang="en-US" altLang="ko-KR" dirty="0" smtClean="0"/>
              <a:t>Linear system </a:t>
            </a:r>
          </a:p>
          <a:p>
            <a:pPr lvl="1"/>
            <a:r>
              <a:rPr lang="en-US" altLang="ko-KR" dirty="0" smtClean="0"/>
              <a:t>Superposition</a:t>
            </a:r>
          </a:p>
          <a:p>
            <a:r>
              <a:rPr lang="en-US" altLang="ko-KR" dirty="0" smtClean="0"/>
              <a:t>Set the object of interest first</a:t>
            </a:r>
          </a:p>
          <a:p>
            <a:pPr lvl="1"/>
            <a:r>
              <a:rPr lang="en-US" altLang="ko-KR" dirty="0" smtClean="0"/>
              <a:t>i.e., set your subsystem first</a:t>
            </a:r>
          </a:p>
          <a:p>
            <a:pPr lvl="1"/>
            <a:r>
              <a:rPr lang="en-US" altLang="ko-KR" dirty="0" smtClean="0"/>
              <a:t>Apply equilibrium equations</a:t>
            </a:r>
          </a:p>
          <a:p>
            <a:pPr lvl="1"/>
            <a:r>
              <a:rPr lang="en-US" altLang="ko-KR" dirty="0" smtClean="0"/>
              <a:t>Action and reaction force pairs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922623" y="1313744"/>
            <a:ext cx="3510618" cy="4516213"/>
            <a:chOff x="236478" y="852079"/>
            <a:chExt cx="3510618" cy="4516213"/>
          </a:xfrm>
        </p:grpSpPr>
        <p:sp>
          <p:nvSpPr>
            <p:cNvPr id="5" name="모서리가 둥근 직사각형 18"/>
            <p:cNvSpPr/>
            <p:nvPr/>
          </p:nvSpPr>
          <p:spPr>
            <a:xfrm>
              <a:off x="486361" y="3393989"/>
              <a:ext cx="377928" cy="53666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19"/>
            <p:cNvCxnSpPr/>
            <p:nvPr/>
          </p:nvCxnSpPr>
          <p:spPr>
            <a:xfrm flipH="1">
              <a:off x="461648" y="4194089"/>
              <a:ext cx="4273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6"/>
            <p:cNvSpPr/>
            <p:nvPr/>
          </p:nvSpPr>
          <p:spPr>
            <a:xfrm>
              <a:off x="3100475" y="3384464"/>
              <a:ext cx="377928" cy="8001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681676" y="2082901"/>
              <a:ext cx="2556213" cy="1445981"/>
            </a:xfrm>
            <a:prstGeom prst="triangl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14"/>
            <p:cNvCxnSpPr/>
            <p:nvPr/>
          </p:nvCxnSpPr>
          <p:spPr>
            <a:xfrm flipH="1">
              <a:off x="3075762" y="4184564"/>
              <a:ext cx="4273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20"/>
            <p:cNvSpPr/>
            <p:nvPr/>
          </p:nvSpPr>
          <p:spPr>
            <a:xfrm>
              <a:off x="445516" y="3930650"/>
              <a:ext cx="213677" cy="2174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21"/>
            <p:cNvSpPr/>
            <p:nvPr/>
          </p:nvSpPr>
          <p:spPr>
            <a:xfrm>
              <a:off x="681676" y="3930650"/>
              <a:ext cx="213677" cy="2174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513" y="3550275"/>
              <a:ext cx="743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Roller</a:t>
              </a:r>
              <a:endParaRPr lang="ko-KR" alt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478" y="4365240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Ground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42297" y="4391667"/>
              <a:ext cx="90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Ground</a:t>
              </a:r>
              <a:endParaRPr lang="ko-KR" altLang="en-US" b="1" dirty="0"/>
            </a:p>
          </p:txBody>
        </p:sp>
        <p:cxnSp>
          <p:nvCxnSpPr>
            <p:cNvPr id="15" name="직선 연결선 29"/>
            <p:cNvCxnSpPr/>
            <p:nvPr/>
          </p:nvCxnSpPr>
          <p:spPr>
            <a:xfrm flipH="1">
              <a:off x="495454" y="4230258"/>
              <a:ext cx="142824" cy="227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30"/>
            <p:cNvCxnSpPr/>
            <p:nvPr/>
          </p:nvCxnSpPr>
          <p:spPr>
            <a:xfrm flipH="1">
              <a:off x="659193" y="4221997"/>
              <a:ext cx="162873" cy="245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38"/>
            <p:cNvCxnSpPr/>
            <p:nvPr/>
          </p:nvCxnSpPr>
          <p:spPr>
            <a:xfrm flipH="1">
              <a:off x="3095065" y="4228994"/>
              <a:ext cx="142824" cy="2272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39"/>
            <p:cNvCxnSpPr/>
            <p:nvPr/>
          </p:nvCxnSpPr>
          <p:spPr>
            <a:xfrm flipH="1">
              <a:off x="3258804" y="4220733"/>
              <a:ext cx="162873" cy="245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76443" y="3503138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 smtClean="0"/>
                <a:t>Single</a:t>
              </a:r>
            </a:p>
            <a:p>
              <a:pPr algn="r"/>
              <a:r>
                <a:rPr lang="en-US" altLang="ko-KR" b="1" dirty="0" smtClean="0"/>
                <a:t>smooth pin</a:t>
              </a:r>
              <a:endParaRPr lang="ko-KR" altLang="en-US" b="1" dirty="0"/>
            </a:p>
          </p:txBody>
        </p:sp>
        <p:sp>
          <p:nvSpPr>
            <p:cNvPr id="20" name="타원 41"/>
            <p:cNvSpPr/>
            <p:nvPr/>
          </p:nvSpPr>
          <p:spPr>
            <a:xfrm>
              <a:off x="1847716" y="1930141"/>
              <a:ext cx="252000" cy="25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44"/>
            <p:cNvSpPr/>
            <p:nvPr/>
          </p:nvSpPr>
          <p:spPr>
            <a:xfrm>
              <a:off x="547030" y="3415029"/>
              <a:ext cx="252000" cy="25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45"/>
            <p:cNvSpPr/>
            <p:nvPr/>
          </p:nvSpPr>
          <p:spPr>
            <a:xfrm>
              <a:off x="3154518" y="3410980"/>
              <a:ext cx="252000" cy="252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49"/>
            <p:cNvCxnSpPr/>
            <p:nvPr/>
          </p:nvCxnSpPr>
          <p:spPr>
            <a:xfrm>
              <a:off x="3513357" y="2036830"/>
              <a:ext cx="1857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53"/>
            <p:cNvCxnSpPr/>
            <p:nvPr/>
          </p:nvCxnSpPr>
          <p:spPr>
            <a:xfrm flipH="1">
              <a:off x="683563" y="4831631"/>
              <a:ext cx="3562" cy="536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55"/>
            <p:cNvCxnSpPr/>
            <p:nvPr/>
          </p:nvCxnSpPr>
          <p:spPr>
            <a:xfrm flipH="1">
              <a:off x="3596055" y="2054595"/>
              <a:ext cx="8425" cy="145652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56"/>
            <p:cNvCxnSpPr/>
            <p:nvPr/>
          </p:nvCxnSpPr>
          <p:spPr>
            <a:xfrm>
              <a:off x="2189061" y="2041438"/>
              <a:ext cx="123261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55949" y="2413632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4m</a:t>
              </a:r>
              <a:endParaRPr lang="ko-KR" altLang="en-US" sz="2400" b="1" dirty="0"/>
            </a:p>
          </p:txBody>
        </p:sp>
        <p:sp>
          <p:nvSpPr>
            <p:cNvPr id="28" name="오른쪽 화살표 66"/>
            <p:cNvSpPr/>
            <p:nvPr/>
          </p:nvSpPr>
          <p:spPr>
            <a:xfrm rot="5400000">
              <a:off x="1674734" y="1432222"/>
              <a:ext cx="610694" cy="2798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67"/>
            <p:cNvCxnSpPr/>
            <p:nvPr/>
          </p:nvCxnSpPr>
          <p:spPr>
            <a:xfrm flipV="1">
              <a:off x="714192" y="5189994"/>
              <a:ext cx="1231553" cy="368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2"/>
            <p:cNvCxnSpPr/>
            <p:nvPr/>
          </p:nvCxnSpPr>
          <p:spPr>
            <a:xfrm flipH="1">
              <a:off x="3294115" y="4831631"/>
              <a:ext cx="3562" cy="536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43779" y="4798399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3m</a:t>
              </a:r>
              <a:endParaRPr lang="ko-KR" altLang="en-US" sz="24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02648" y="852079"/>
              <a:ext cx="542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4N</a:t>
              </a:r>
              <a:endParaRPr lang="ko-KR" altLang="en-US" sz="2400" b="1" dirty="0"/>
            </a:p>
          </p:txBody>
        </p:sp>
        <p:cxnSp>
          <p:nvCxnSpPr>
            <p:cNvPr id="33" name="직선 연결선 77"/>
            <p:cNvCxnSpPr/>
            <p:nvPr/>
          </p:nvCxnSpPr>
          <p:spPr>
            <a:xfrm flipH="1">
              <a:off x="1963508" y="4831631"/>
              <a:ext cx="3562" cy="5366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3131" y="4788399"/>
              <a:ext cx="590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3m</a:t>
              </a:r>
              <a:endParaRPr lang="ko-KR" altLang="en-US" sz="2400" b="1" dirty="0"/>
            </a:p>
          </p:txBody>
        </p:sp>
        <p:cxnSp>
          <p:nvCxnSpPr>
            <p:cNvPr id="35" name="직선 화살표 연결선 80"/>
            <p:cNvCxnSpPr/>
            <p:nvPr/>
          </p:nvCxnSpPr>
          <p:spPr>
            <a:xfrm flipV="1">
              <a:off x="1996801" y="5189994"/>
              <a:ext cx="1231553" cy="368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81"/>
            <p:cNvCxnSpPr/>
            <p:nvPr/>
          </p:nvCxnSpPr>
          <p:spPr>
            <a:xfrm flipH="1">
              <a:off x="1960628" y="2192926"/>
              <a:ext cx="3562" cy="25378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9570" y="304796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</a:t>
              </a:r>
              <a:endParaRPr lang="ko-KR" alt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3033" y="305192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B</a:t>
              </a:r>
              <a:endParaRPr lang="ko-KR" alt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74460" y="1707387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C</a:t>
              </a:r>
              <a:endParaRPr lang="ko-KR" altLang="en-US" sz="2000" b="1" dirty="0"/>
            </a:p>
          </p:txBody>
        </p:sp>
        <p:sp>
          <p:nvSpPr>
            <p:cNvPr id="40" name="오른쪽 화살표 90"/>
            <p:cNvSpPr/>
            <p:nvPr/>
          </p:nvSpPr>
          <p:spPr>
            <a:xfrm>
              <a:off x="1130762" y="1916191"/>
              <a:ext cx="610694" cy="279899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5904" y="183349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i="1" dirty="0" smtClean="0"/>
                <a:t>P</a:t>
              </a:r>
              <a:endParaRPr lang="ko-KR" altLang="en-US" sz="2400" b="1" i="1" dirty="0"/>
            </a:p>
          </p:txBody>
        </p:sp>
        <p:cxnSp>
          <p:nvCxnSpPr>
            <p:cNvPr id="42" name="직선 연결선 95"/>
            <p:cNvCxnSpPr/>
            <p:nvPr/>
          </p:nvCxnSpPr>
          <p:spPr>
            <a:xfrm>
              <a:off x="3511966" y="3528882"/>
              <a:ext cx="1857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1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Tension and </a:t>
            </a:r>
            <a:r>
              <a:rPr lang="en-US" altLang="ko-KR" dirty="0" smtClean="0"/>
              <a:t>Compression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06" y="2286000"/>
            <a:ext cx="29973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Sign</a:t>
            </a:r>
            <a:r>
              <a:rPr lang="en-US" altLang="ko-KR" baseline="0" dirty="0" smtClean="0"/>
              <a:t> of force vector on bar element</a:t>
            </a:r>
          </a:p>
          <a:p>
            <a:r>
              <a:rPr lang="en-US" altLang="ko-KR" dirty="0"/>
              <a:t>Sign of force vector on </a:t>
            </a:r>
            <a:r>
              <a:rPr lang="en-US" altLang="ko-KR" dirty="0" smtClean="0"/>
              <a:t>pin 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3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of Joints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Determine the force in each member of the truss </a:t>
            </a:r>
            <a:r>
              <a:rPr lang="en-US" altLang="ko-KR" dirty="0" smtClean="0"/>
              <a:t>and </a:t>
            </a:r>
            <a:r>
              <a:rPr lang="en-US" altLang="ko-KR" dirty="0"/>
              <a:t>indicate whether the members are in tension or compression.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200275"/>
            <a:ext cx="3819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 of Section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Determine the force in members GE, GC, and BC of the </a:t>
            </a:r>
            <a:r>
              <a:rPr lang="en-US" altLang="ko-KR" dirty="0" smtClean="0"/>
              <a:t>truss. </a:t>
            </a:r>
            <a:r>
              <a:rPr lang="en-US" altLang="ko-KR" dirty="0"/>
              <a:t>Indicate whether the members are in tension </a:t>
            </a:r>
            <a:r>
              <a:rPr lang="en-US" altLang="ko-KR" dirty="0" smtClean="0"/>
              <a:t>or compression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456935"/>
            <a:ext cx="5429250" cy="293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31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Two Force Member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Determine the horizontal and vertical components of force which </a:t>
            </a:r>
            <a:r>
              <a:rPr lang="en-US" altLang="ko-KR" dirty="0" smtClean="0"/>
              <a:t>the pin </a:t>
            </a:r>
            <a:r>
              <a:rPr lang="en-US" altLang="ko-KR" dirty="0"/>
              <a:t>at C exerts on member BC of the </a:t>
            </a:r>
            <a:r>
              <a:rPr lang="en-US" altLang="ko-KR" dirty="0" smtClean="0"/>
              <a:t>frame</a:t>
            </a:r>
          </a:p>
          <a:p>
            <a:pPr lvl="1"/>
            <a:r>
              <a:rPr lang="en-US" altLang="ko-KR" dirty="0" smtClean="0"/>
              <a:t>Think of reaction force vectors in pin A and pin C</a:t>
            </a:r>
          </a:p>
          <a:p>
            <a:pPr lvl="1"/>
            <a:r>
              <a:rPr lang="en-US" altLang="ko-KR" dirty="0" smtClean="0"/>
              <a:t>It will simplify your calculation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847975"/>
            <a:ext cx="41433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4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Zero-Force Members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7239000" cy="196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5" y="1219200"/>
            <a:ext cx="2996494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16004"/>
            <a:ext cx="2557463" cy="16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89915"/>
            <a:ext cx="5943600" cy="427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84905</TotalTime>
  <Words>170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Week 3 In-Class</vt:lpstr>
      <vt:lpstr>Quiz Recap</vt:lpstr>
      <vt:lpstr>Tension and Compression</vt:lpstr>
      <vt:lpstr>Method of Joints</vt:lpstr>
      <vt:lpstr>Method of Section</vt:lpstr>
      <vt:lpstr>Two Force Member</vt:lpstr>
      <vt:lpstr>Zero-Force Members</vt:lpstr>
      <vt:lpstr>Excercise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USER1407</cp:lastModifiedBy>
  <cp:revision>2514</cp:revision>
  <cp:lastPrinted>2012-12-16T04:26:32Z</cp:lastPrinted>
  <dcterms:created xsi:type="dcterms:W3CDTF">2011-05-26T12:07:40Z</dcterms:created>
  <dcterms:modified xsi:type="dcterms:W3CDTF">2015-09-24T06:02:36Z</dcterms:modified>
</cp:coreProperties>
</file>