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99" r:id="rId2"/>
    <p:sldId id="400" r:id="rId3"/>
    <p:sldId id="401" r:id="rId4"/>
    <p:sldId id="404" r:id="rId5"/>
    <p:sldId id="406" r:id="rId6"/>
    <p:sldId id="407" r:id="rId7"/>
    <p:sldId id="408" r:id="rId8"/>
    <p:sldId id="409" r:id="rId9"/>
    <p:sldId id="410" r:id="rId10"/>
    <p:sldId id="415" r:id="rId11"/>
    <p:sldId id="411" r:id="rId12"/>
    <p:sldId id="412" r:id="rId13"/>
    <p:sldId id="403" r:id="rId14"/>
  </p:sldIdLst>
  <p:sldSz cx="9144000" cy="6858000" type="screen4x3"/>
  <p:notesSz cx="6950075" cy="91678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7">
          <p15:clr>
            <a:srgbClr val="A4A3A4"/>
          </p15:clr>
        </p15:guide>
        <p15:guide id="2" pos="218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ungchul.Lee" initials="SCL" lastIdx="6" clrIdx="0"/>
  <p:cmAuthor id="1" name="Seungchul.Lee" initials="S" lastIdx="13" clrIdx="1"/>
  <p:cmAuthor id="2" name="USER" initials="U" lastIdx="3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7C1E3F"/>
    <a:srgbClr val="FFD04B"/>
    <a:srgbClr val="FFD45B"/>
    <a:srgbClr val="FFCE43"/>
    <a:srgbClr val="FFC425"/>
    <a:srgbClr val="FFD357"/>
    <a:srgbClr val="0F2D5B"/>
    <a:srgbClr val="000066"/>
    <a:srgbClr val="FF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84" autoAdjust="0"/>
    <p:restoredTop sz="86857" autoAdjust="0"/>
  </p:normalViewPr>
  <p:slideViewPr>
    <p:cSldViewPr>
      <p:cViewPr varScale="1">
        <p:scale>
          <a:sx n="102" d="100"/>
          <a:sy n="102" d="100"/>
        </p:scale>
        <p:origin x="-159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570" y="-108"/>
      </p:cViewPr>
      <p:guideLst>
        <p:guide orient="horz" pos="2887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0D0B8B8-2221-4EED-8CB4-6BADB3F95A5B}" type="datetimeFigureOut">
              <a:rPr lang="en-US"/>
              <a:pPr>
                <a:defRPr/>
              </a:pPr>
              <a:t>4/3/2014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07831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07831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9AA0B7F-777E-4B9C-9F74-297CB5DA0C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482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C2F077D-FFBB-4D82-9DE6-6E97A2E5237B}" type="datetimeFigureOut">
              <a:rPr lang="en-US"/>
              <a:pPr>
                <a:defRPr/>
              </a:pPr>
              <a:t>4/3/2014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87388"/>
            <a:ext cx="4584700" cy="3438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092" tIns="46046" rIns="92092" bIns="46046" rtlCol="0" anchor="ctr"/>
          <a:lstStyle/>
          <a:p>
            <a:pPr lvl="0"/>
            <a:r>
              <a:rPr lang="en-US" noProof="0" dirty="0" err="1" smtClean="0"/>
              <a:t>tl</a:t>
            </a:r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54712"/>
            <a:ext cx="5560060" cy="4125516"/>
          </a:xfrm>
          <a:prstGeom prst="rect">
            <a:avLst/>
          </a:prstGeom>
        </p:spPr>
        <p:txBody>
          <a:bodyPr vert="horz" lIns="92092" tIns="46046" rIns="92092" bIns="46046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07831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07831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79D72F8-A79B-4CF2-AB9B-7F40CBA1FC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909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2819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E3BF7-95AA-4767-98EF-CA5FE1B328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CE3911-A31E-496F-9209-D544C1641B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8655F-B15F-4CA3-8197-C19AFAF4CB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81E1D-4466-42A8-BA65-3179228B59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667000"/>
            <a:ext cx="7772400" cy="1362075"/>
          </a:xfrm>
        </p:spPr>
        <p:txBody>
          <a:bodyPr anchor="ctr" anchorCtr="0">
            <a:normAutofit/>
          </a:bodyPr>
          <a:lstStyle>
            <a:lvl1pPr algn="ctr">
              <a:defRPr lang="en-US" sz="4000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490ED-5ACF-487C-814D-659D931C1E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4770E-CB80-42F9-B39F-5DCA0C668A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B80802-53BC-46F7-B211-EAFFA42F80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B3FF24-3D8E-45C7-BF06-0BF871E264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/>
          <p:nvPr userDrawn="1"/>
        </p:nvSpPr>
        <p:spPr>
          <a:xfrm>
            <a:off x="76200" y="5791200"/>
            <a:ext cx="64770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6"/>
          <p:cNvSpPr/>
          <p:nvPr userDrawn="1"/>
        </p:nvSpPr>
        <p:spPr>
          <a:xfrm>
            <a:off x="5867400" y="5638800"/>
            <a:ext cx="30480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A956CB-6536-4E1C-9223-76461D2649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79263-0EB6-4CD7-ABAC-15E0972C0A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4A7E01-4E69-47AE-8CC5-4F4A738F2E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5A0BC68-6592-4A37-A10F-783C4B3C96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096000"/>
            <a:ext cx="8229600" cy="0"/>
          </a:xfrm>
          <a:prstGeom prst="line">
            <a:avLst/>
          </a:prstGeom>
          <a:ln w="28575">
            <a:solidFill>
              <a:srgbClr val="7C1E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914400"/>
            <a:ext cx="8229600" cy="1588"/>
          </a:xfrm>
          <a:prstGeom prst="line">
            <a:avLst/>
          </a:prstGeom>
          <a:ln w="28575">
            <a:solidFill>
              <a:srgbClr val="7C1E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602" name="Picture 2" descr="https://encrypted-tbn3.gstatic.com/images?q=tbn:ANd9GcSpG64rjsWwX2E46jgMLskBt5hvRHcWBzU8WO8ONzFr8DWAj1uD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186051"/>
            <a:ext cx="1571394" cy="595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0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Tahoma" pitchFamily="34" charset="0"/>
          <a:cs typeface="Tahom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0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461963" indent="-23018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682625" indent="-2206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914400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146175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Work and Energy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F81E1D-4466-42A8-BA65-3179228B59C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14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Energy in Gravity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1008606"/>
            <a:ext cx="5410200" cy="627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09663"/>
            <a:ext cx="2356625" cy="231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752600"/>
            <a:ext cx="5410200" cy="1400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668" y="3238500"/>
            <a:ext cx="5750044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031" y="5101350"/>
            <a:ext cx="4114800" cy="175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3693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Energy in Spring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12192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123" y="1757115"/>
            <a:ext cx="3926277" cy="1900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3431577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7962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Energy in Spring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990600"/>
            <a:ext cx="6019800" cy="1618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599" y="2667000"/>
            <a:ext cx="4314825" cy="2253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996334"/>
            <a:ext cx="4251402" cy="1861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9" y="1066800"/>
            <a:ext cx="2795531" cy="1753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3485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Done by Friction Force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4638675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3590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Done by Force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490ED-5ACF-487C-814D-659D931C1E6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536257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828800"/>
            <a:ext cx="240982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25" y="4114800"/>
            <a:ext cx="4398687" cy="1572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070762"/>
            <a:ext cx="3276600" cy="1993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7285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Indicate All Work Done by Each Force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05000"/>
            <a:ext cx="6096000" cy="4107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3363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62087"/>
            <a:ext cx="543877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0874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Work-Energy Theorem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6800"/>
            <a:ext cx="192760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1" y="990600"/>
            <a:ext cx="3276600" cy="1567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14600"/>
            <a:ext cx="394031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23" y="4486274"/>
            <a:ext cx="419100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848" y="6210300"/>
            <a:ext cx="28479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639" y="3638550"/>
            <a:ext cx="3360361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866" y="5731339"/>
            <a:ext cx="3101906" cy="73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1637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Work-Energy Theorem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2514600" cy="1075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170676"/>
            <a:ext cx="28956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280213"/>
            <a:ext cx="1081088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57069"/>
            <a:ext cx="3048000" cy="1096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438897"/>
            <a:ext cx="2531678" cy="1133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438897"/>
            <a:ext cx="4049656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533" y="3876861"/>
            <a:ext cx="350667" cy="314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" y="5715000"/>
            <a:ext cx="3700463" cy="879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2316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Work-Energy </a:t>
            </a:r>
            <a:r>
              <a:rPr lang="en-US" dirty="0" smtClean="0"/>
              <a:t>Theorem with Non-constant Force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1037365"/>
            <a:ext cx="4572000" cy="586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066800"/>
            <a:ext cx="297238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2209800"/>
            <a:ext cx="2822439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95800"/>
            <a:ext cx="3194886" cy="1418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796" y="2462212"/>
            <a:ext cx="2607725" cy="195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989" y="4953000"/>
            <a:ext cx="1748611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633" y="5715000"/>
            <a:ext cx="2896967" cy="399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762" y="3733800"/>
            <a:ext cx="1900238" cy="47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612" y="4285850"/>
            <a:ext cx="1576388" cy="45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9985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Energy and Conservation </a:t>
            </a:r>
            <a:r>
              <a:rPr lang="en-US" smtClean="0"/>
              <a:t>of Energy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82130"/>
            <a:ext cx="2698199" cy="584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929"/>
            <a:ext cx="3456918" cy="520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5244456"/>
            <a:ext cx="3690196" cy="76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51" y="3505200"/>
            <a:ext cx="1828800" cy="1053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200400" y="2133600"/>
            <a:ext cx="2614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: Potential Energy</a:t>
            </a:r>
            <a:endParaRPr lang="en-US" sz="24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168256"/>
            <a:ext cx="3642755" cy="665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352800" y="2789872"/>
            <a:ext cx="38523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Exists only when F(x) is a function x</a:t>
            </a:r>
          </a:p>
          <a:p>
            <a:endParaRPr lang="en-US" dirty="0" smtClean="0"/>
          </a:p>
          <a:p>
            <a:r>
              <a:rPr lang="en-US" dirty="0" smtClean="0"/>
              <a:t>Gravity, spring force</a:t>
            </a:r>
          </a:p>
          <a:p>
            <a:endParaRPr lang="en-US" dirty="0" smtClean="0"/>
          </a:p>
          <a:p>
            <a:r>
              <a:rPr lang="en-US" dirty="0" smtClean="0"/>
              <a:t>What about friction ?</a:t>
            </a:r>
            <a:endParaRPr lang="en-US"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032" y="2104301"/>
            <a:ext cx="3373968" cy="6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139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Energy in </a:t>
            </a:r>
            <a:r>
              <a:rPr lang="en-US" dirty="0" smtClean="0"/>
              <a:t>Gravity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14097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824037"/>
            <a:ext cx="436245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2618"/>
            <a:ext cx="2356625" cy="231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7140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82706</TotalTime>
  <Words>83</Words>
  <Application>Microsoft Office PowerPoint</Application>
  <PresentationFormat>On-screen Show (4:3)</PresentationFormat>
  <Paragraphs>31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Work and Energy</vt:lpstr>
      <vt:lpstr>Work Done by Force</vt:lpstr>
      <vt:lpstr>Indicate All Work Done by Each Force</vt:lpstr>
      <vt:lpstr>PowerPoint Presentation</vt:lpstr>
      <vt:lpstr>Work-Energy Theorem</vt:lpstr>
      <vt:lpstr>Work-Energy Theorem</vt:lpstr>
      <vt:lpstr>Work-Energy Theorem with Non-constant Force </vt:lpstr>
      <vt:lpstr>Potential Energy and Conservation of Energy </vt:lpstr>
      <vt:lpstr>Potential Energy in Gravity</vt:lpstr>
      <vt:lpstr>Potential Energy in Gravity</vt:lpstr>
      <vt:lpstr>Potential Energy in Spring</vt:lpstr>
      <vt:lpstr>Potential Energy in Spring</vt:lpstr>
      <vt:lpstr>Work Done by Friction Force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Seungchul.Lee</dc:creator>
  <cp:lastModifiedBy>UNIST</cp:lastModifiedBy>
  <cp:revision>2290</cp:revision>
  <cp:lastPrinted>2012-12-16T04:26:32Z</cp:lastPrinted>
  <dcterms:created xsi:type="dcterms:W3CDTF">2011-05-26T12:07:40Z</dcterms:created>
  <dcterms:modified xsi:type="dcterms:W3CDTF">2014-04-03T01:14:23Z</dcterms:modified>
</cp:coreProperties>
</file>