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99" r:id="rId2"/>
    <p:sldId id="411" r:id="rId3"/>
    <p:sldId id="413" r:id="rId4"/>
    <p:sldId id="415" r:id="rId5"/>
    <p:sldId id="416" r:id="rId6"/>
    <p:sldId id="427" r:id="rId7"/>
    <p:sldId id="418" r:id="rId8"/>
    <p:sldId id="419" r:id="rId9"/>
    <p:sldId id="420" r:id="rId10"/>
    <p:sldId id="421" r:id="rId11"/>
    <p:sldId id="431" r:id="rId12"/>
    <p:sldId id="422" r:id="rId13"/>
    <p:sldId id="423" r:id="rId14"/>
    <p:sldId id="424" r:id="rId15"/>
    <p:sldId id="425" r:id="rId16"/>
    <p:sldId id="430" r:id="rId17"/>
    <p:sldId id="428" r:id="rId18"/>
    <p:sldId id="429" r:id="rId19"/>
  </p:sldIdLst>
  <p:sldSz cx="9144000" cy="6858000" type="screen4x3"/>
  <p:notesSz cx="6950075" cy="9167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7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chul.Lee" initials="SCL" lastIdx="6" clrIdx="0"/>
  <p:cmAuthor id="1" name="Seungchul.Lee" initials="S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C1E3F"/>
    <a:srgbClr val="FFD04B"/>
    <a:srgbClr val="FFD45B"/>
    <a:srgbClr val="FFCE43"/>
    <a:srgbClr val="FFC425"/>
    <a:srgbClr val="FFD357"/>
    <a:srgbClr val="0F2D5B"/>
    <a:srgbClr val="000066"/>
    <a:srgbClr val="FF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4" autoAdjust="0"/>
    <p:restoredTop sz="86857" autoAdjust="0"/>
  </p:normalViewPr>
  <p:slideViewPr>
    <p:cSldViewPr>
      <p:cViewPr varScale="1">
        <p:scale>
          <a:sx n="80" d="100"/>
          <a:sy n="80" d="100"/>
        </p:scale>
        <p:origin x="-8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2130"/>
    </p:cViewPr>
  </p:sorterViewPr>
  <p:notesViewPr>
    <p:cSldViewPr>
      <p:cViewPr varScale="1">
        <p:scale>
          <a:sx n="92" d="100"/>
          <a:sy n="92" d="100"/>
        </p:scale>
        <p:origin x="-3570" y="-108"/>
      </p:cViewPr>
      <p:guideLst>
        <p:guide orient="horz" pos="2887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0D0B8B8-2221-4EED-8CB4-6BADB3F95A5B}" type="datetimeFigureOut">
              <a:rPr lang="en-US"/>
              <a:pPr>
                <a:defRPr/>
              </a:pPr>
              <a:t>3/14/2014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9AA0B7F-777E-4B9C-9F74-297CB5DA0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82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2F077D-FFBB-4D82-9DE6-6E97A2E5237B}" type="datetimeFigureOut">
              <a:rPr lang="en-US"/>
              <a:pPr>
                <a:defRPr/>
              </a:pPr>
              <a:t>3/14/2014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87388"/>
            <a:ext cx="4584700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2" tIns="46046" rIns="92092" bIns="46046" rtlCol="0" anchor="ctr"/>
          <a:lstStyle/>
          <a:p>
            <a:pPr lvl="0"/>
            <a:r>
              <a:rPr lang="en-US" noProof="0" dirty="0" err="1" smtClean="0"/>
              <a:t>tl</a:t>
            </a:r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54712"/>
            <a:ext cx="5560060" cy="4125516"/>
          </a:xfrm>
          <a:prstGeom prst="rect">
            <a:avLst/>
          </a:prstGeom>
        </p:spPr>
        <p:txBody>
          <a:bodyPr vert="horz" lIns="92092" tIns="46046" rIns="92092" bIns="4604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9D72F8-A79B-4CF2-AB9B-7F40CBA1F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09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819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E3BF7-95AA-4767-98EF-CA5FE1B32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E3911-A31E-496F-9209-D544C1641B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8655F-B15F-4CA3-8197-C19AFAF4C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81E1D-4466-42A8-BA65-3179228B59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67000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lang="en-US" sz="4000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90ED-5ACF-487C-814D-659D931C1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4770E-CB80-42F9-B39F-5DCA0C668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80802-53BC-46F7-B211-EAFFA42F8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3FF24-3D8E-45C7-BF06-0BF871E26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76200" y="5791200"/>
            <a:ext cx="6477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6"/>
          <p:cNvSpPr/>
          <p:nvPr userDrawn="1"/>
        </p:nvSpPr>
        <p:spPr>
          <a:xfrm>
            <a:off x="5867400" y="5638800"/>
            <a:ext cx="3048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956CB-6536-4E1C-9223-76461D264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79263-0EB6-4CD7-ABAC-15E0972C0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A7E01-4E69-47AE-8CC5-4F4A738F2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A0BC68-6592-4A37-A10F-783C4B3C96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096000"/>
            <a:ext cx="8229600" cy="0"/>
          </a:xfrm>
          <a:prstGeom prst="line">
            <a:avLst/>
          </a:prstGeom>
          <a:ln w="28575">
            <a:solidFill>
              <a:srgbClr val="7C1E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914400"/>
            <a:ext cx="8229600" cy="1588"/>
          </a:xfrm>
          <a:prstGeom prst="line">
            <a:avLst/>
          </a:prstGeom>
          <a:ln w="28575">
            <a:solidFill>
              <a:srgbClr val="7C1E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2" name="Picture 2" descr="https://encrypted-tbn3.gstatic.com/images?q=tbn:ANd9GcSpG64rjsWwX2E46jgMLskBt5hvRHcWBzU8WO8ONzFr8DWAj1u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86051"/>
            <a:ext cx="1571394" cy="59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Tahoma" pitchFamily="34" charset="0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461963" indent="-2301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82625" indent="-2206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914400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Complex Number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356" y="1219200"/>
            <a:ext cx="3142244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 Multiplying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13978" b="-37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2667000" cy="98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193300"/>
            <a:ext cx="1246750" cy="708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0" y="2088526"/>
            <a:ext cx="1622191" cy="86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927081"/>
            <a:ext cx="16764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0"/>
            <a:ext cx="3733800" cy="28313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05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1" y="1371600"/>
            <a:ext cx="4422779" cy="3949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219200"/>
            <a:ext cx="39576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14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Dividing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3978" b="-37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1"/>
            <a:ext cx="3733800" cy="1630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3013075"/>
            <a:ext cx="3581400" cy="1457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4800600"/>
            <a:ext cx="4146550" cy="8090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19200"/>
            <a:ext cx="3624263" cy="319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250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Motion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00125"/>
            <a:ext cx="66675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25431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0"/>
            <a:ext cx="27622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3429000"/>
            <a:ext cx="33432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5181600"/>
            <a:ext cx="2972508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841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 in Circular Motion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400175"/>
            <a:ext cx="561022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007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Acceleration in Circular Motion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24574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1143000"/>
            <a:ext cx="38957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3619500" cy="1857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31249"/>
            <a:ext cx="3962400" cy="364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303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Motion Represented </a:t>
            </a:r>
            <a:r>
              <a:rPr lang="en-US" smtClean="0"/>
              <a:t>by Vectors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7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Product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6248400" cy="4121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5791200"/>
            <a:ext cx="6242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Why do we need to know the cross product?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80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Representation in Circular Motion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2957512" cy="330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43000"/>
            <a:ext cx="3757598" cy="3164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76801"/>
            <a:ext cx="284049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95564" y="4419600"/>
            <a:ext cx="5719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How to represent </a:t>
            </a:r>
            <a:r>
              <a:rPr lang="en-US" sz="2000" i="1" dirty="0" smtClean="0">
                <a:solidFill>
                  <a:srgbClr val="FF0000"/>
                </a:solidFill>
              </a:rPr>
              <a:t>v</a:t>
            </a:r>
            <a:r>
              <a:rPr lang="en-US" sz="2000" dirty="0" smtClean="0">
                <a:solidFill>
                  <a:srgbClr val="FF0000"/>
                </a:solidFill>
              </a:rPr>
              <a:t> and </a:t>
            </a:r>
            <a:r>
              <a:rPr lang="en-US" sz="2000" i="1" dirty="0" smtClean="0">
                <a:solidFill>
                  <a:srgbClr val="FF0000"/>
                </a:solidFill>
              </a:rPr>
              <a:t>a</a:t>
            </a:r>
            <a:r>
              <a:rPr lang="en-US" sz="2000" dirty="0" smtClean="0">
                <a:solidFill>
                  <a:srgbClr val="FF0000"/>
                </a:solidFill>
              </a:rPr>
              <a:t> in a cross product form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7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219201"/>
            <a:ext cx="3657600" cy="14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56124"/>
            <a:ext cx="3514725" cy="137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142769"/>
            <a:ext cx="3810000" cy="141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152" y="3399347"/>
            <a:ext cx="4172248" cy="2555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01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Complex Numbers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4495800" cy="194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343400"/>
            <a:ext cx="605409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743" y="1066800"/>
            <a:ext cx="406885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72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07732" cy="563562"/>
          </a:xfrm>
        </p:spPr>
        <p:txBody>
          <a:bodyPr/>
          <a:lstStyle/>
          <a:p>
            <a:r>
              <a:rPr lang="en-US" dirty="0" smtClean="0"/>
              <a:t>Complex Exponential Function (Euler’s Formula)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3276600" cy="320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066800"/>
            <a:ext cx="2793207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98" y="4229100"/>
            <a:ext cx="3447202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011261"/>
            <a:ext cx="5407332" cy="95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09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Multiplying/Dividing Complex Numbers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279698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29000"/>
            <a:ext cx="5334000" cy="88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76306"/>
            <a:ext cx="4572000" cy="94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314265"/>
            <a:ext cx="4724400" cy="1473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84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Motion Represented by Complex Number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Geometrical Meaning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𝜽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t="-12903" b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53816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432435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199" y="2667000"/>
            <a:ext cx="4373201" cy="12692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305586"/>
            <a:ext cx="3209926" cy="9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86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Geometrical Meaning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𝒊</m:t>
                        </m:r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𝝎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𝒕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t="-12903" b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048000"/>
            <a:ext cx="405765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4742751" cy="210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58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52" y="1107322"/>
            <a:ext cx="4267200" cy="72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50138"/>
            <a:ext cx="4361425" cy="346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077" y="5662612"/>
            <a:ext cx="1743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69723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" y="1143000"/>
            <a:ext cx="387096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1935"/>
            <a:ext cx="3886200" cy="366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91" y="5757862"/>
            <a:ext cx="1676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74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81865</TotalTime>
  <Words>105</Words>
  <Application>Microsoft Office PowerPoint</Application>
  <PresentationFormat>On-screen Show (4:3)</PresentationFormat>
  <Paragraphs>37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Complex Number</vt:lpstr>
      <vt:lpstr>Complex Number</vt:lpstr>
      <vt:lpstr>Adding Complex Numbers</vt:lpstr>
      <vt:lpstr>Complex Exponential Function (Euler’s Formula)</vt:lpstr>
      <vt:lpstr>Multiplying/Dividing Complex Numbers</vt:lpstr>
      <vt:lpstr>Circular Motion Represented by Complex Number</vt:lpstr>
      <vt:lpstr>Geometrical Meaning of e^iθ</vt:lpstr>
      <vt:lpstr>Geometrical Meaning of e^iωt</vt:lpstr>
      <vt:lpstr>PowerPoint Presentation</vt:lpstr>
      <vt:lpstr>i Multiplying</vt:lpstr>
      <vt:lpstr>Example</vt:lpstr>
      <vt:lpstr>i Dividing</vt:lpstr>
      <vt:lpstr>Circular Motion</vt:lpstr>
      <vt:lpstr>Velocity in Circular Motion</vt:lpstr>
      <vt:lpstr>Acceleration in Circular Motion</vt:lpstr>
      <vt:lpstr>Circular Motion Represented by Vectors</vt:lpstr>
      <vt:lpstr>Cross Product</vt:lpstr>
      <vt:lpstr>Vector Representation in Circular Motion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Seungchul.Lee</dc:creator>
  <cp:lastModifiedBy>Seungchul Lee</cp:lastModifiedBy>
  <cp:revision>2248</cp:revision>
  <cp:lastPrinted>2012-12-16T04:26:32Z</cp:lastPrinted>
  <dcterms:created xsi:type="dcterms:W3CDTF">2011-05-26T12:07:40Z</dcterms:created>
  <dcterms:modified xsi:type="dcterms:W3CDTF">2014-03-14T04:58:26Z</dcterms:modified>
</cp:coreProperties>
</file>