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e6392ef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e6392ef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efd0a915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efd0a915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e6392ef2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e6392ef2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e6392ef2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e6392ef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0efd0a915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0efd0a915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0efd0a915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0efd0a915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 Auburn / USDA Updates</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t>
            </a:r>
            <a:r>
              <a:rPr lang="en"/>
              <a:t>31 October 2024 </a:t>
            </a: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(motivation)</a:t>
            </a:r>
            <a:endParaRPr/>
          </a:p>
        </p:txBody>
      </p:sp>
      <p:sp>
        <p:nvSpPr>
          <p:cNvPr id="61" name="Google Shape;61;p1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Instead of labeling each individual second, we could instead just find where transitions occur and then label sections as a whole. This is closer to how people label waveforms.</a:t>
            </a:r>
            <a:endParaRPr/>
          </a:p>
          <a:p>
            <a:pPr indent="-317500" lvl="0" marL="457200" rtl="0" algn="l">
              <a:spcBef>
                <a:spcPts val="0"/>
              </a:spcBef>
              <a:spcAft>
                <a:spcPts val="0"/>
              </a:spcAft>
              <a:buSzPts val="1400"/>
              <a:buChar char="-"/>
            </a:pPr>
            <a:r>
              <a:rPr lang="en"/>
              <a:t>Transitions are often associated with a change in either signal amplitude or mean.</a:t>
            </a:r>
            <a:endParaRPr/>
          </a:p>
          <a:p>
            <a:pPr indent="-317500" lvl="0" marL="457200" rtl="0" algn="l">
              <a:spcBef>
                <a:spcPts val="0"/>
              </a:spcBef>
              <a:spcAft>
                <a:spcPts val="0"/>
              </a:spcAft>
              <a:buSzPts val="1400"/>
              <a:buChar char="-"/>
            </a:pPr>
            <a:r>
              <a:rPr lang="en"/>
              <a:t>If we can automatically find where these transitions occur, it could simplify the automatic labeling process.</a:t>
            </a:r>
            <a:endParaRPr/>
          </a:p>
        </p:txBody>
      </p:sp>
      <p:pic>
        <p:nvPicPr>
          <p:cNvPr id="62" name="Google Shape;62;p14"/>
          <p:cNvPicPr preferRelativeResize="0"/>
          <p:nvPr/>
        </p:nvPicPr>
        <p:blipFill>
          <a:blip r:embed="rId3">
            <a:alphaModFix/>
          </a:blip>
          <a:stretch>
            <a:fillRect/>
          </a:stretch>
        </p:blipFill>
        <p:spPr>
          <a:xfrm>
            <a:off x="4311599" y="3164274"/>
            <a:ext cx="2543024" cy="1910325"/>
          </a:xfrm>
          <a:prstGeom prst="rect">
            <a:avLst/>
          </a:prstGeom>
          <a:noFill/>
          <a:ln>
            <a:noFill/>
          </a:ln>
        </p:spPr>
      </p:pic>
      <p:pic>
        <p:nvPicPr>
          <p:cNvPr id="63" name="Google Shape;63;p14"/>
          <p:cNvPicPr preferRelativeResize="0"/>
          <p:nvPr/>
        </p:nvPicPr>
        <p:blipFill>
          <a:blip r:embed="rId4">
            <a:alphaModFix/>
          </a:blip>
          <a:stretch>
            <a:fillRect/>
          </a:stretch>
        </p:blipFill>
        <p:spPr>
          <a:xfrm>
            <a:off x="4621918" y="932138"/>
            <a:ext cx="2454450" cy="1847875"/>
          </a:xfrm>
          <a:prstGeom prst="rect">
            <a:avLst/>
          </a:prstGeom>
          <a:noFill/>
          <a:ln>
            <a:noFill/>
          </a:ln>
        </p:spPr>
      </p:pic>
      <p:pic>
        <p:nvPicPr>
          <p:cNvPr id="64" name="Google Shape;64;p14"/>
          <p:cNvPicPr preferRelativeResize="0"/>
          <p:nvPr/>
        </p:nvPicPr>
        <p:blipFill>
          <a:blip r:embed="rId5">
            <a:alphaModFix/>
          </a:blip>
          <a:stretch>
            <a:fillRect/>
          </a:stretch>
        </p:blipFill>
        <p:spPr>
          <a:xfrm>
            <a:off x="6304393" y="2152800"/>
            <a:ext cx="2802925" cy="2128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(background)</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do we do this?</a:t>
            </a:r>
            <a:endParaRPr/>
          </a:p>
          <a:p>
            <a:pPr indent="-317500" lvl="1" marL="914400" rtl="0" algn="l">
              <a:spcBef>
                <a:spcPts val="0"/>
              </a:spcBef>
              <a:spcAft>
                <a:spcPts val="0"/>
              </a:spcAft>
              <a:buSzPts val="1400"/>
              <a:buChar char="-"/>
            </a:pPr>
            <a:r>
              <a:rPr lang="en"/>
              <a:t>For a given time segment of the waveform, we can calculate the mean and the standard deviation of the voltages within that time frame.</a:t>
            </a:r>
            <a:endParaRPr/>
          </a:p>
          <a:p>
            <a:pPr indent="-317500" lvl="2" marL="1371600" rtl="0" algn="l">
              <a:spcBef>
                <a:spcPts val="0"/>
              </a:spcBef>
              <a:spcAft>
                <a:spcPts val="0"/>
              </a:spcAft>
              <a:buSzPts val="1400"/>
              <a:buChar char="-"/>
            </a:pPr>
            <a:r>
              <a:rPr lang="en"/>
              <a:t>Mean: signal mean</a:t>
            </a:r>
            <a:endParaRPr/>
          </a:p>
          <a:p>
            <a:pPr indent="-317500" lvl="2" marL="1371600" rtl="0" algn="l">
              <a:spcBef>
                <a:spcPts val="0"/>
              </a:spcBef>
              <a:spcAft>
                <a:spcPts val="0"/>
              </a:spcAft>
              <a:buSzPts val="1400"/>
              <a:buChar char="-"/>
            </a:pPr>
            <a:r>
              <a:rPr lang="en"/>
              <a:t>Standard Deviation</a:t>
            </a:r>
            <a:r>
              <a:rPr lang="en"/>
              <a:t>: Proportional to s</a:t>
            </a:r>
            <a:r>
              <a:rPr lang="en"/>
              <a:t>ignal amplitude</a:t>
            </a:r>
            <a:endParaRPr/>
          </a:p>
          <a:p>
            <a:pPr indent="-317500" lvl="1" marL="914400" rtl="0" algn="l">
              <a:spcBef>
                <a:spcPts val="0"/>
              </a:spcBef>
              <a:spcAft>
                <a:spcPts val="0"/>
              </a:spcAft>
              <a:buSzPts val="1400"/>
              <a:buChar char="-"/>
            </a:pPr>
            <a:r>
              <a:rPr lang="en"/>
              <a:t>Theoretically: We find the best places to subdivide the signal such that the data in each division best fit to a normal distribution with mean and standard deviation from that subdivision</a:t>
            </a:r>
            <a:endParaRPr/>
          </a:p>
          <a:p>
            <a:pPr indent="-317500" lvl="1" marL="914400" rtl="0" algn="l">
              <a:spcBef>
                <a:spcPts val="0"/>
              </a:spcBef>
              <a:spcAft>
                <a:spcPts val="0"/>
              </a:spcAft>
              <a:buSzPts val="1400"/>
              <a:buChar char="-"/>
            </a:pPr>
            <a:r>
              <a:rPr lang="en"/>
              <a:t>Visually: Find the places where the signal jumps or the amplitude changes</a:t>
            </a:r>
            <a:endParaRPr/>
          </a:p>
          <a:p>
            <a:pPr indent="-317500" lvl="1" marL="914400" rtl="0" algn="l">
              <a:spcBef>
                <a:spcPts val="0"/>
              </a:spcBef>
              <a:spcAft>
                <a:spcPts val="0"/>
              </a:spcAft>
              <a:buSzPts val="1400"/>
              <a:buChar char="-"/>
            </a:pPr>
            <a:r>
              <a:rPr lang="en"/>
              <a:t>Practically: We can just use the python library ruptures, which does that for us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(results)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many cases, this algorithm finds </a:t>
            </a:r>
            <a:r>
              <a:rPr lang="en"/>
              <a:t>transitions</a:t>
            </a:r>
            <a:r>
              <a:rPr lang="en"/>
              <a:t> quite well (</a:t>
            </a:r>
            <a:r>
              <a:rPr i="1" lang="en"/>
              <a:t>if</a:t>
            </a:r>
            <a:r>
              <a:rPr lang="en"/>
              <a:t> </a:t>
            </a:r>
            <a:r>
              <a:rPr lang="en"/>
              <a:t>properly</a:t>
            </a:r>
            <a:r>
              <a:rPr lang="en"/>
              <a:t> tuned)</a:t>
            </a:r>
            <a:endParaRPr/>
          </a:p>
          <a:p>
            <a:pPr indent="-342900" lvl="0" marL="457200" rtl="0" algn="l">
              <a:spcBef>
                <a:spcPts val="0"/>
              </a:spcBef>
              <a:spcAft>
                <a:spcPts val="0"/>
              </a:spcAft>
              <a:buSzPts val="1800"/>
              <a:buChar char="-"/>
            </a:pPr>
            <a:r>
              <a:rPr lang="en"/>
              <a:t>Any “extra” changes spotted aren’t necessarily a problem since the next step should be able to identify each side of the transition as being the same.</a:t>
            </a:r>
            <a:endParaRPr/>
          </a:p>
        </p:txBody>
      </p:sp>
      <p:pic>
        <p:nvPicPr>
          <p:cNvPr id="77" name="Google Shape;77;p16"/>
          <p:cNvPicPr preferRelativeResize="0"/>
          <p:nvPr/>
        </p:nvPicPr>
        <p:blipFill>
          <a:blip r:embed="rId3">
            <a:alphaModFix/>
          </a:blip>
          <a:stretch>
            <a:fillRect/>
          </a:stretch>
        </p:blipFill>
        <p:spPr>
          <a:xfrm>
            <a:off x="2093452" y="2253150"/>
            <a:ext cx="4957102" cy="28903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(drawbacks)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Tuning: algorithm either requires knowing how many transitions happened ahead of time (or at least an upper bound) or using a tuning parameter that balances making sure segments are homogeneous with the number of segments.</a:t>
            </a:r>
            <a:endParaRPr/>
          </a:p>
          <a:p>
            <a:pPr indent="-317500" lvl="1" marL="914400" rtl="0" algn="l">
              <a:spcBef>
                <a:spcPts val="0"/>
              </a:spcBef>
              <a:spcAft>
                <a:spcPts val="0"/>
              </a:spcAft>
              <a:buSzPts val="1400"/>
              <a:buChar char="-"/>
            </a:pPr>
            <a:r>
              <a:rPr lang="en"/>
              <a:t>Having an upper bound on the number of transitions can be achieved by first dividing each recording into different probes (which can be done fairly easily since we know that the signal goes back to baseline between each one)</a:t>
            </a:r>
            <a:endParaRPr/>
          </a:p>
          <a:p>
            <a:pPr indent="-317500" lvl="2" marL="1371600" rtl="0" algn="l">
              <a:spcBef>
                <a:spcPts val="0"/>
              </a:spcBef>
              <a:spcAft>
                <a:spcPts val="0"/>
              </a:spcAft>
              <a:buSzPts val="1400"/>
              <a:buChar char="-"/>
            </a:pPr>
            <a:r>
              <a:rPr lang="en"/>
              <a:t>We know that there are probably less than 10 or so transitions per probe</a:t>
            </a:r>
            <a:endParaRPr/>
          </a:p>
          <a:p>
            <a:pPr indent="-317500" lvl="1" marL="914400" rtl="0" algn="l">
              <a:spcBef>
                <a:spcPts val="0"/>
              </a:spcBef>
              <a:spcAft>
                <a:spcPts val="0"/>
              </a:spcAft>
              <a:buSzPts val="1400"/>
              <a:buChar char="-"/>
            </a:pPr>
            <a:r>
              <a:rPr lang="en"/>
              <a:t>Tuning parameter is hard to set because the best one appears to be different for each waveform. This is probably because they each have different lengths and ranges of voltages.</a:t>
            </a:r>
            <a:endParaRPr/>
          </a:p>
          <a:p>
            <a:pPr indent="-342900" lvl="0" marL="457200" rtl="0" algn="l">
              <a:spcBef>
                <a:spcPts val="0"/>
              </a:spcBef>
              <a:spcAft>
                <a:spcPts val="0"/>
              </a:spcAft>
              <a:buSzPts val="1800"/>
              <a:buChar char="-"/>
            </a:pPr>
            <a:r>
              <a:rPr lang="en"/>
              <a:t>When wrong, will miss mislabel large chunks of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(Advantages)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More akin to how humans would label these waveforms</a:t>
            </a:r>
            <a:endParaRPr/>
          </a:p>
          <a:p>
            <a:pPr indent="-342900" lvl="0" marL="457200" rtl="0" algn="l">
              <a:spcBef>
                <a:spcPts val="0"/>
              </a:spcBef>
              <a:spcAft>
                <a:spcPts val="0"/>
              </a:spcAft>
              <a:buSzPts val="1800"/>
              <a:buChar char="-"/>
            </a:pPr>
            <a:r>
              <a:rPr lang="en"/>
              <a:t>Model mistakes are easily to understand by humans</a:t>
            </a:r>
            <a:endParaRPr/>
          </a:p>
          <a:p>
            <a:pPr indent="-342900" lvl="0" marL="457200" rtl="0" algn="l">
              <a:spcBef>
                <a:spcPts val="0"/>
              </a:spcBef>
              <a:spcAft>
                <a:spcPts val="0"/>
              </a:spcAft>
              <a:buSzPts val="1800"/>
              <a:buChar char="-"/>
            </a:pPr>
            <a:r>
              <a:rPr lang="en"/>
              <a:t>Labeling between transitions could be an easier task than labeling short snippets because there is more data to make a decision based off of.</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Change point detection (Next steps)</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currently have a </a:t>
            </a:r>
            <a:r>
              <a:rPr lang="en"/>
              <a:t>model that can find transition points and then attempt to label between them</a:t>
            </a:r>
            <a:endParaRPr/>
          </a:p>
          <a:p>
            <a:pPr indent="-317500" lvl="1" marL="914400" rtl="0" algn="l">
              <a:spcBef>
                <a:spcPts val="0"/>
              </a:spcBef>
              <a:spcAft>
                <a:spcPts val="0"/>
              </a:spcAft>
              <a:buSzPts val="1400"/>
              <a:buChar char="-"/>
            </a:pPr>
            <a:r>
              <a:rPr lang="en"/>
              <a:t>Accuracy is quite poor</a:t>
            </a:r>
            <a:endParaRPr/>
          </a:p>
          <a:p>
            <a:pPr indent="-342900" lvl="0" marL="457200" rtl="0" algn="l">
              <a:spcBef>
                <a:spcPts val="0"/>
              </a:spcBef>
              <a:spcAft>
                <a:spcPts val="0"/>
              </a:spcAft>
              <a:buSzPts val="1800"/>
              <a:buChar char="-"/>
            </a:pPr>
            <a:r>
              <a:rPr lang="en"/>
              <a:t>This whole process can be considered a rudimentary version of a Gaussian Hidden Markov Model</a:t>
            </a:r>
            <a:endParaRPr/>
          </a:p>
          <a:p>
            <a:pPr indent="-317500" lvl="1" marL="914400" rtl="0" algn="l">
              <a:spcBef>
                <a:spcPts val="0"/>
              </a:spcBef>
              <a:spcAft>
                <a:spcPts val="0"/>
              </a:spcAft>
              <a:buSzPts val="1400"/>
              <a:buChar char="-"/>
            </a:pPr>
            <a:r>
              <a:rPr lang="en"/>
              <a:t>Hidden Markov Model: Like changepoints but has better theoretical guarantees</a:t>
            </a:r>
            <a:endParaRPr/>
          </a:p>
          <a:p>
            <a:pPr indent="-317500" lvl="1" marL="914400" rtl="0" algn="l">
              <a:spcBef>
                <a:spcPts val="0"/>
              </a:spcBef>
              <a:spcAft>
                <a:spcPts val="0"/>
              </a:spcAft>
              <a:buSzPts val="1400"/>
              <a:buChar char="-"/>
            </a:pPr>
            <a:r>
              <a:rPr lang="en"/>
              <a:t>This model will be our next focus, it also allows us to encode the transition matrix which should lead to better results.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