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7d18eaca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7d18eaca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71e489a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71e489a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71e489a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71e489a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71e489a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71e489a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71e489a4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71e489a4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7d144a22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7d144a22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7d144a22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7d144a22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7d18eac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7d18eac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7d18eaca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7d18eaca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 Auburn / USDA Updates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3 October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CNNs (issues)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don’t </a:t>
            </a:r>
            <a:r>
              <a:rPr lang="en"/>
              <a:t>have the memory to train on longer historical timespans. I am redesigning the system to be more efficient. Once we give more context to the model it will likely perform a lot better. </a:t>
            </a:r>
            <a:endParaRPr/>
          </a:p>
          <a:p>
            <a:pPr indent="-342900" lvl="0" marL="457200" rtl="0" algn="l">
              <a:spcBef>
                <a:spcPts val="0"/>
              </a:spcBef>
              <a:spcAft>
                <a:spcPts val="0"/>
              </a:spcAft>
              <a:buSzPts val="1800"/>
              <a:buChar char="-"/>
            </a:pPr>
            <a:r>
              <a:rPr lang="en"/>
              <a:t>As the lookbehind gets larger the size of the model (defined as # params) grows very fast. Using techniques from temporal convolutional networks (TCNs) to mitigate this issue such as exponential dilation.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(Background)</a:t>
            </a:r>
            <a:endParaRPr/>
          </a:p>
        </p:txBody>
      </p:sp>
      <p:sp>
        <p:nvSpPr>
          <p:cNvPr id="61" name="Google Shape;61;p14"/>
          <p:cNvSpPr txBox="1"/>
          <p:nvPr>
            <p:ph idx="1" type="body"/>
          </p:nvPr>
        </p:nvSpPr>
        <p:spPr>
          <a:xfrm>
            <a:off x="311700" y="1152475"/>
            <a:ext cx="594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method largely replicates that of Willett et al.</a:t>
            </a:r>
            <a:endParaRPr/>
          </a:p>
          <a:p>
            <a:pPr indent="0" lvl="0" marL="0" rtl="0" algn="l">
              <a:spcBef>
                <a:spcPts val="1200"/>
              </a:spcBef>
              <a:spcAft>
                <a:spcPts val="0"/>
              </a:spcAft>
              <a:buNone/>
            </a:pPr>
            <a:r>
              <a:rPr lang="en"/>
              <a:t>Decision Tree: like a dichotomous key, but automatically generated for a dataset to maximize the likelihood it makes a correct classification.</a:t>
            </a:r>
            <a:endParaRPr/>
          </a:p>
          <a:p>
            <a:pPr indent="0" lvl="0" marL="0" rtl="0" algn="l">
              <a:spcBef>
                <a:spcPts val="1200"/>
              </a:spcBef>
              <a:spcAft>
                <a:spcPts val="1200"/>
              </a:spcAft>
              <a:buNone/>
            </a:pPr>
            <a:r>
              <a:rPr lang="en"/>
              <a:t>Random Forests Model: a large collection of decision trees all trained slightly differently from each other (this gives them some diversity in the way they “think”). We poll all of them and we go with the majority to make our decision. </a:t>
            </a:r>
            <a:endParaRPr/>
          </a:p>
        </p:txBody>
      </p:sp>
      <p:pic>
        <p:nvPicPr>
          <p:cNvPr id="62" name="Google Shape;62;p14"/>
          <p:cNvPicPr preferRelativeResize="0"/>
          <p:nvPr/>
        </p:nvPicPr>
        <p:blipFill>
          <a:blip r:embed="rId3">
            <a:alphaModFix/>
          </a:blip>
          <a:stretch>
            <a:fillRect/>
          </a:stretch>
        </p:blipFill>
        <p:spPr>
          <a:xfrm>
            <a:off x="6255300" y="1170125"/>
            <a:ext cx="2736300" cy="19701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(Preprocessing)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To make the recordings a bit more palatable for the model, we perform the following process on each of them before we hand them off.</a:t>
            </a:r>
            <a:endParaRPr/>
          </a:p>
          <a:p>
            <a:pPr indent="-334327" lvl="0" marL="457200" rtl="0" algn="l">
              <a:spcBef>
                <a:spcPts val="1200"/>
              </a:spcBef>
              <a:spcAft>
                <a:spcPts val="0"/>
              </a:spcAft>
              <a:buSzPct val="100000"/>
              <a:buAutoNum type="arabicPeriod"/>
            </a:pPr>
            <a:r>
              <a:rPr lang="en"/>
              <a:t>Cut the recordings into sequential 1 second chunks.</a:t>
            </a:r>
            <a:endParaRPr/>
          </a:p>
          <a:p>
            <a:pPr indent="-334327" lvl="0" marL="457200" rtl="0" algn="l">
              <a:spcBef>
                <a:spcPts val="0"/>
              </a:spcBef>
              <a:spcAft>
                <a:spcPts val="0"/>
              </a:spcAft>
              <a:buSzPct val="100000"/>
              <a:buAutoNum type="arabicPeriod"/>
            </a:pPr>
            <a:r>
              <a:rPr lang="en"/>
              <a:t>For each chunk, we extract the</a:t>
            </a:r>
            <a:endParaRPr/>
          </a:p>
          <a:p>
            <a:pPr indent="-310832" lvl="1" marL="914400" rtl="0" algn="l">
              <a:spcBef>
                <a:spcPts val="0"/>
              </a:spcBef>
              <a:spcAft>
                <a:spcPts val="0"/>
              </a:spcAft>
              <a:buSzPct val="100000"/>
              <a:buAutoNum type="alphaLcPeriod"/>
            </a:pPr>
            <a:r>
              <a:rPr lang="en"/>
              <a:t>Most common waveform label (this is what the model is trying to predict)</a:t>
            </a:r>
            <a:endParaRPr/>
          </a:p>
          <a:p>
            <a:pPr indent="-310832" lvl="1" marL="914400" rtl="0" algn="l">
              <a:spcBef>
                <a:spcPts val="0"/>
              </a:spcBef>
              <a:spcAft>
                <a:spcPts val="0"/>
              </a:spcAft>
              <a:buSzPct val="100000"/>
              <a:buAutoNum type="alphaLcPeriod"/>
            </a:pPr>
            <a:r>
              <a:rPr lang="en"/>
              <a:t>Mean voltage value</a:t>
            </a:r>
            <a:endParaRPr/>
          </a:p>
          <a:p>
            <a:pPr indent="-310832" lvl="1" marL="914400" rtl="0" algn="l">
              <a:spcBef>
                <a:spcPts val="0"/>
              </a:spcBef>
              <a:spcAft>
                <a:spcPts val="0"/>
              </a:spcAft>
              <a:buSzPct val="100000"/>
              <a:buAutoNum type="alphaLcPeriod"/>
            </a:pPr>
            <a:r>
              <a:rPr lang="en"/>
              <a:t>Standard deviation of the voltage values</a:t>
            </a:r>
            <a:endParaRPr/>
          </a:p>
          <a:p>
            <a:pPr indent="-310832" lvl="1" marL="914400" rtl="0" algn="l">
              <a:spcBef>
                <a:spcPts val="0"/>
              </a:spcBef>
              <a:spcAft>
                <a:spcPts val="0"/>
              </a:spcAft>
              <a:buSzPct val="100000"/>
              <a:buAutoNum type="alphaLcPeriod"/>
            </a:pPr>
            <a:r>
              <a:rPr lang="en"/>
              <a:t>Input voltage used during the recording (same for all chunks from the same recording)</a:t>
            </a:r>
            <a:endParaRPr/>
          </a:p>
          <a:p>
            <a:pPr indent="-310832" lvl="1" marL="914400" rtl="0" algn="l">
              <a:spcBef>
                <a:spcPts val="0"/>
              </a:spcBef>
              <a:spcAft>
                <a:spcPts val="0"/>
              </a:spcAft>
              <a:buSzPct val="100000"/>
              <a:buAutoNum type="alphaLcPeriod"/>
            </a:pPr>
            <a:r>
              <a:rPr lang="en"/>
              <a:t>Current type, either AC or DC  (same for all chunks from the same recording)</a:t>
            </a:r>
            <a:endParaRPr/>
          </a:p>
          <a:p>
            <a:pPr indent="-310832" lvl="1" marL="914400" rtl="0" algn="l">
              <a:spcBef>
                <a:spcPts val="0"/>
              </a:spcBef>
              <a:spcAft>
                <a:spcPts val="0"/>
              </a:spcAft>
              <a:buSzPct val="100000"/>
              <a:buAutoNum type="alphaLcPeriod"/>
            </a:pPr>
            <a:r>
              <a:rPr lang="en"/>
              <a:t>Time of the first datapoint in the recording</a:t>
            </a:r>
            <a:endParaRPr/>
          </a:p>
          <a:p>
            <a:pPr indent="-310832" lvl="1" marL="914400" rtl="0" algn="l">
              <a:spcBef>
                <a:spcPts val="0"/>
              </a:spcBef>
              <a:spcAft>
                <a:spcPts val="0"/>
              </a:spcAft>
              <a:buSzPct val="100000"/>
              <a:buAutoNum type="alphaLcPeriod"/>
            </a:pPr>
            <a:r>
              <a:rPr lang="en"/>
              <a:t>Top 6 Frequency Components (i.e., those with the largest magnitudes found using a Fourier transform)</a:t>
            </a:r>
            <a:endParaRPr/>
          </a:p>
          <a:p>
            <a:pPr indent="-334327" lvl="0" marL="457200" rtl="0" algn="l">
              <a:spcBef>
                <a:spcPts val="0"/>
              </a:spcBef>
              <a:spcAft>
                <a:spcPts val="0"/>
              </a:spcAft>
              <a:buSzPct val="100000"/>
              <a:buAutoNum type="arabicPeriod"/>
            </a:pPr>
            <a:r>
              <a:rPr lang="en"/>
              <a:t>These extracted values are then handed off to the model for training. To be clear, the </a:t>
            </a:r>
            <a:r>
              <a:rPr lang="en"/>
              <a:t>model</a:t>
            </a:r>
            <a:r>
              <a:rPr lang="en"/>
              <a:t> uses </a:t>
            </a:r>
            <a:r>
              <a:rPr lang="en"/>
              <a:t>features</a:t>
            </a:r>
            <a:r>
              <a:rPr lang="en"/>
              <a:t> b-g to predict feature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(Results)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429985" y="1017725"/>
            <a:ext cx="4654630" cy="3685900"/>
          </a:xfrm>
          <a:prstGeom prst="rect">
            <a:avLst/>
          </a:prstGeom>
          <a:noFill/>
          <a:ln>
            <a:noFill/>
          </a:ln>
        </p:spPr>
      </p:pic>
      <p:pic>
        <p:nvPicPr>
          <p:cNvPr id="76" name="Google Shape;76;p16"/>
          <p:cNvPicPr preferRelativeResize="0"/>
          <p:nvPr/>
        </p:nvPicPr>
        <p:blipFill>
          <a:blip r:embed="rId4">
            <a:alphaModFix/>
          </a:blip>
          <a:stretch>
            <a:fillRect/>
          </a:stretch>
        </p:blipFill>
        <p:spPr>
          <a:xfrm>
            <a:off x="5084625" y="1466663"/>
            <a:ext cx="3590925" cy="305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(Issues)</a:t>
            </a:r>
            <a:endParaRPr/>
          </a:p>
        </p:txBody>
      </p:sp>
      <p:sp>
        <p:nvSpPr>
          <p:cNvPr id="82" name="Google Shape;82;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Barcoding</a:t>
            </a:r>
            <a:endParaRPr/>
          </a:p>
        </p:txBody>
      </p:sp>
      <p:sp>
        <p:nvSpPr>
          <p:cNvPr id="83" name="Google Shape;83;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Ignoring J and K</a:t>
            </a:r>
            <a:endParaRPr/>
          </a:p>
        </p:txBody>
      </p:sp>
      <p:pic>
        <p:nvPicPr>
          <p:cNvPr id="84" name="Google Shape;84;p17"/>
          <p:cNvPicPr preferRelativeResize="0"/>
          <p:nvPr/>
        </p:nvPicPr>
        <p:blipFill>
          <a:blip r:embed="rId3">
            <a:alphaModFix/>
          </a:blip>
          <a:stretch>
            <a:fillRect/>
          </a:stretch>
        </p:blipFill>
        <p:spPr>
          <a:xfrm>
            <a:off x="4659057" y="1570875"/>
            <a:ext cx="3480412" cy="2813950"/>
          </a:xfrm>
          <a:prstGeom prst="rect">
            <a:avLst/>
          </a:prstGeom>
          <a:noFill/>
          <a:ln>
            <a:noFill/>
          </a:ln>
        </p:spPr>
      </p:pic>
      <p:pic>
        <p:nvPicPr>
          <p:cNvPr id="85" name="Google Shape;85;p17"/>
          <p:cNvPicPr preferRelativeResize="0"/>
          <p:nvPr/>
        </p:nvPicPr>
        <p:blipFill>
          <a:blip r:embed="rId4">
            <a:alphaModFix/>
          </a:blip>
          <a:stretch>
            <a:fillRect/>
          </a:stretch>
        </p:blipFill>
        <p:spPr>
          <a:xfrm>
            <a:off x="408501" y="1570877"/>
            <a:ext cx="3133725" cy="28139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(Issues)</a:t>
            </a:r>
            <a:endParaRPr/>
          </a:p>
        </p:txBody>
      </p:sp>
      <p:sp>
        <p:nvSpPr>
          <p:cNvPr id="91" name="Google Shape;91;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Poor Performance with Repeated Probes</a:t>
            </a:r>
            <a:endParaRPr/>
          </a:p>
        </p:txBody>
      </p:sp>
      <p:sp>
        <p:nvSpPr>
          <p:cNvPr id="92" name="Google Shape;92;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Skipping N</a:t>
            </a:r>
            <a:endParaRPr/>
          </a:p>
        </p:txBody>
      </p:sp>
      <p:pic>
        <p:nvPicPr>
          <p:cNvPr id="93" name="Google Shape;93;p18"/>
          <p:cNvPicPr preferRelativeResize="0"/>
          <p:nvPr/>
        </p:nvPicPr>
        <p:blipFill>
          <a:blip r:embed="rId3">
            <a:alphaModFix/>
          </a:blip>
          <a:stretch>
            <a:fillRect/>
          </a:stretch>
        </p:blipFill>
        <p:spPr>
          <a:xfrm>
            <a:off x="311700" y="1485423"/>
            <a:ext cx="3999901" cy="3083454"/>
          </a:xfrm>
          <a:prstGeom prst="rect">
            <a:avLst/>
          </a:prstGeom>
          <a:noFill/>
          <a:ln>
            <a:noFill/>
          </a:ln>
        </p:spPr>
      </p:pic>
      <p:pic>
        <p:nvPicPr>
          <p:cNvPr id="94" name="Google Shape;94;p18"/>
          <p:cNvPicPr preferRelativeResize="0"/>
          <p:nvPr/>
        </p:nvPicPr>
        <p:blipFill>
          <a:blip r:embed="rId4">
            <a:alphaModFix/>
          </a:blip>
          <a:stretch>
            <a:fillRect/>
          </a:stretch>
        </p:blipFill>
        <p:spPr>
          <a:xfrm>
            <a:off x="4832400" y="1518808"/>
            <a:ext cx="3999900" cy="30166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 (Next Steps)</a:t>
            </a:r>
            <a:endParaRPr/>
          </a:p>
        </p:txBody>
      </p:sp>
      <p:sp>
        <p:nvSpPr>
          <p:cNvPr id="100" name="Google Shape;100;p19"/>
          <p:cNvSpPr txBox="1"/>
          <p:nvPr>
            <p:ph idx="1" type="body"/>
          </p:nvPr>
        </p:nvSpPr>
        <p:spPr>
          <a:xfrm>
            <a:off x="311700" y="1152475"/>
            <a:ext cx="8520600" cy="37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Barcoding</a:t>
            </a:r>
            <a:r>
              <a:rPr lang="en"/>
              <a:t>: This can be easily solved by applying a filter after the fact that replaces very short changes in waveform label with that of the labels surrounding them (think of this as just de-noising the output)</a:t>
            </a:r>
            <a:endParaRPr/>
          </a:p>
          <a:p>
            <a:pPr indent="0" lvl="0" marL="0" rtl="0" algn="l">
              <a:spcBef>
                <a:spcPts val="1200"/>
              </a:spcBef>
              <a:spcAft>
                <a:spcPts val="1200"/>
              </a:spcAft>
              <a:buNone/>
            </a:pPr>
            <a:r>
              <a:rPr b="1" lang="en"/>
              <a:t>Ignoring JK and N, Repeated Probe Performance</a:t>
            </a:r>
            <a:r>
              <a:rPr lang="en"/>
              <a:t>: Currently, the model has a very “short sighted” point of view because it only sees one second at a time and knows little about the overall structure of the waveform. Fixing these problems will likely require supplementing or replacing random trees with a method that is more aware of the overall structure of the waveforms, especially with regards to the transition matrix. This may be either a post-processing step or another model entirely.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CNNs (background)</a:t>
            </a:r>
            <a:endParaRPr/>
          </a:p>
        </p:txBody>
      </p:sp>
      <p:sp>
        <p:nvSpPr>
          <p:cNvPr id="106" name="Google Shape;106;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Convolutional neural network</a:t>
            </a:r>
            <a:endParaRPr/>
          </a:p>
          <a:p>
            <a:pPr indent="-342900" lvl="0" marL="457200" rtl="0" algn="l">
              <a:spcBef>
                <a:spcPts val="0"/>
              </a:spcBef>
              <a:spcAft>
                <a:spcPts val="0"/>
              </a:spcAft>
              <a:buSzPts val="1800"/>
              <a:buChar char="-"/>
            </a:pPr>
            <a:r>
              <a:rPr lang="en"/>
              <a:t>Commonly used for images</a:t>
            </a:r>
            <a:endParaRPr/>
          </a:p>
          <a:p>
            <a:pPr indent="-342900" lvl="0" marL="457200" rtl="0" algn="l">
              <a:spcBef>
                <a:spcPts val="0"/>
              </a:spcBef>
              <a:spcAft>
                <a:spcPts val="0"/>
              </a:spcAft>
              <a:buSzPts val="1800"/>
              <a:buChar char="-"/>
            </a:pPr>
            <a:r>
              <a:rPr lang="en"/>
              <a:t>Usually the convolutional layers extract features and then some classifier learns to use those features for prediction.</a:t>
            </a:r>
            <a:endParaRPr/>
          </a:p>
        </p:txBody>
      </p:sp>
      <p:pic>
        <p:nvPicPr>
          <p:cNvPr id="107" name="Google Shape;107;p20"/>
          <p:cNvPicPr preferRelativeResize="0"/>
          <p:nvPr/>
        </p:nvPicPr>
        <p:blipFill>
          <a:blip r:embed="rId3">
            <a:alphaModFix/>
          </a:blip>
          <a:stretch>
            <a:fillRect/>
          </a:stretch>
        </p:blipFill>
        <p:spPr>
          <a:xfrm>
            <a:off x="4528749" y="1271175"/>
            <a:ext cx="4538849" cy="277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CNNs (results)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~80% accuracy, don’t have confusion matrices yet but this is a very preliminary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