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3"/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Oxygen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Oxygen-bold.fntdata"/><Relationship Id="rId12" Type="http://schemas.openxmlformats.org/officeDocument/2006/relationships/font" Target="fonts/Oxyge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828e2354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828e2354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828e2354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828e2354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828e2354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828e2354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828e2354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828e2354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650" y="2626031"/>
            <a:ext cx="9144000" cy="1886700"/>
          </a:xfrm>
          <a:prstGeom prst="rect">
            <a:avLst/>
          </a:prstGeom>
          <a:solidFill>
            <a:srgbClr val="004430">
              <a:alpha val="5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9175" y="2963363"/>
            <a:ext cx="6598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4265975"/>
            <a:ext cx="9197400" cy="883431"/>
            <a:chOff x="0" y="5687967"/>
            <a:chExt cx="9197400" cy="1177908"/>
          </a:xfrm>
        </p:grpSpPr>
        <p:sp>
          <p:nvSpPr>
            <p:cNvPr id="13" name="Google Shape;13;p2"/>
            <p:cNvSpPr/>
            <p:nvPr/>
          </p:nvSpPr>
          <p:spPr>
            <a:xfrm>
              <a:off x="0" y="5948175"/>
              <a:ext cx="9197400" cy="91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8800" y="5687967"/>
              <a:ext cx="457800" cy="3363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(leaf)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2257426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4414202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1"/>
          <p:cNvSpPr txBox="1"/>
          <p:nvPr>
            <p:ph idx="3" type="body"/>
          </p:nvPr>
        </p:nvSpPr>
        <p:spPr>
          <a:xfrm>
            <a:off x="6570979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b="29557" l="5767" r="0" t="29553"/>
          <a:stretch/>
        </p:blipFill>
        <p:spPr>
          <a:xfrm flipH="1" rot="10800000">
            <a:off x="0" y="644575"/>
            <a:ext cx="1943100" cy="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(sea)">
  <p:cSld name="TITLE_AND_TWO_COLUMNS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2257426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4414202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7" name="Google Shape;77;p12"/>
          <p:cNvSpPr txBox="1"/>
          <p:nvPr>
            <p:ph idx="3" type="body"/>
          </p:nvPr>
        </p:nvSpPr>
        <p:spPr>
          <a:xfrm>
            <a:off x="6570979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ea, Ocean, Infinity, Wide," id="80" name="Google Shape;80;p12"/>
          <p:cNvPicPr preferRelativeResize="0"/>
          <p:nvPr/>
        </p:nvPicPr>
        <p:blipFill rotWithShape="1">
          <a:blip r:embed="rId2">
            <a:alphaModFix/>
          </a:blip>
          <a:srcRect b="28536" l="14499" r="47082" t="41827"/>
          <a:stretch/>
        </p:blipFill>
        <p:spPr>
          <a:xfrm>
            <a:off x="0" y="644600"/>
            <a:ext cx="1943101" cy="8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(sky)">
  <p:cSld name="TITLE_AND_TWO_COLUMNS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2257426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414202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6570979" y="1864519"/>
            <a:ext cx="2051700" cy="30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lat land, big sky, Wicken Fen" id="88" name="Google Shape;88;p13"/>
          <p:cNvPicPr preferRelativeResize="0"/>
          <p:nvPr/>
        </p:nvPicPr>
        <p:blipFill rotWithShape="1">
          <a:blip r:embed="rId2">
            <a:alphaModFix/>
          </a:blip>
          <a:srcRect b="32459" l="20350" r="33752" t="27743"/>
          <a:stretch/>
        </p:blipFill>
        <p:spPr>
          <a:xfrm>
            <a:off x="0" y="644600"/>
            <a:ext cx="1943101" cy="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82184"/>
            <a:ext cx="8229600" cy="5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4345650" y="47498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1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4345650" y="47498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APTION_ONLY_1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4345650" y="47498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leaf)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261900" y="208013"/>
            <a:ext cx="8620200" cy="4727400"/>
          </a:xfrm>
          <a:prstGeom prst="rect">
            <a:avLst/>
          </a:prstGeom>
          <a:solidFill>
            <a:srgbClr val="8EC641">
              <a:alpha val="8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ky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261900" y="208013"/>
            <a:ext cx="8620200" cy="4727400"/>
          </a:xfrm>
          <a:prstGeom prst="rect">
            <a:avLst/>
          </a:prstGeom>
          <a:solidFill>
            <a:srgbClr val="689EE1">
              <a:alpha val="8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sea)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261900" y="208013"/>
            <a:ext cx="8620200" cy="4727400"/>
          </a:xfrm>
          <a:prstGeom prst="rect">
            <a:avLst/>
          </a:prstGeom>
          <a:solidFill>
            <a:srgbClr val="539EB9">
              <a:alpha val="8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7650" y="1742525"/>
            <a:ext cx="9159300" cy="3400975"/>
          </a:xfrm>
          <a:custGeom>
            <a:rect b="b" l="l" r="r" t="t"/>
            <a:pathLst>
              <a:path extrusionOk="0" h="136039" w="366372">
                <a:moveTo>
                  <a:pt x="0" y="255"/>
                </a:moveTo>
                <a:lnTo>
                  <a:pt x="0" y="136039"/>
                </a:lnTo>
                <a:lnTo>
                  <a:pt x="366372" y="136039"/>
                </a:lnTo>
                <a:lnTo>
                  <a:pt x="366372" y="255"/>
                </a:lnTo>
                <a:lnTo>
                  <a:pt x="54110" y="0"/>
                </a:lnTo>
                <a:lnTo>
                  <a:pt x="45720" y="10462"/>
                </a:lnTo>
                <a:lnTo>
                  <a:pt x="36991" y="6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884073" y="2166312"/>
            <a:ext cx="5660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84073" y="3411563"/>
            <a:ext cx="5660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2" name="Google Shape;142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8304" l="0" r="0" t="8313"/>
          <a:stretch/>
        </p:blipFill>
        <p:spPr>
          <a:xfrm rot="-5400000">
            <a:off x="3554205" y="454046"/>
            <a:ext cx="2035624" cy="112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008250" y="1152569"/>
            <a:ext cx="1127700" cy="883200"/>
          </a:xfrm>
          <a:prstGeom prst="rect">
            <a:avLst/>
          </a:prstGeom>
          <a:solidFill>
            <a:srgbClr val="004430">
              <a:alpha val="533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624650" y="2161800"/>
            <a:ext cx="5894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◍"/>
              <a:defRPr i="1">
                <a:solidFill>
                  <a:schemeClr val="dk2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i="1">
                <a:solidFill>
                  <a:schemeClr val="dk2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i="1">
                <a:solidFill>
                  <a:schemeClr val="dk2"/>
                </a:solidFill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i="1">
                <a:solidFill>
                  <a:schemeClr val="dk2"/>
                </a:solidFill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i="1">
                <a:solidFill>
                  <a:schemeClr val="dk2"/>
                </a:solidFill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i="1">
                <a:solidFill>
                  <a:schemeClr val="dk2"/>
                </a:solidFill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i="1">
                <a:solidFill>
                  <a:schemeClr val="dk2"/>
                </a:solidFill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i="1">
                <a:solidFill>
                  <a:schemeClr val="dk2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i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3593400" y="107464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 sz="9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345650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(leaf)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◍"/>
              <a:defRPr sz="24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29557" l="5767" r="0" t="29553"/>
          <a:stretch/>
        </p:blipFill>
        <p:spPr>
          <a:xfrm flipH="1" rot="10800000">
            <a:off x="0" y="644575"/>
            <a:ext cx="1943100" cy="8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(sea)">
  <p:cSld name="TITLE_AND_BOD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◍"/>
              <a:defRPr sz="24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descr="Sea, Ocean, Infinity, Wide," id="36" name="Google Shape;36;p6"/>
          <p:cNvPicPr preferRelativeResize="0"/>
          <p:nvPr/>
        </p:nvPicPr>
        <p:blipFill rotWithShape="1">
          <a:blip r:embed="rId2">
            <a:alphaModFix/>
          </a:blip>
          <a:srcRect b="28536" l="14499" r="47082" t="41827"/>
          <a:stretch/>
        </p:blipFill>
        <p:spPr>
          <a:xfrm>
            <a:off x="0" y="644600"/>
            <a:ext cx="1943101" cy="8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(sky)">
  <p:cSld name="TITLE_AND_BODY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◍"/>
              <a:defRPr sz="24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pic>
        <p:nvPicPr>
          <p:cNvPr descr="Flat land, big sky, Wicken Fen" id="42" name="Google Shape;42;p7"/>
          <p:cNvPicPr preferRelativeResize="0"/>
          <p:nvPr/>
        </p:nvPicPr>
        <p:blipFill rotWithShape="1">
          <a:blip r:embed="rId2">
            <a:alphaModFix/>
          </a:blip>
          <a:srcRect b="32459" l="20350" r="33752" t="27743"/>
          <a:stretch/>
        </p:blipFill>
        <p:spPr>
          <a:xfrm>
            <a:off x="0" y="644600"/>
            <a:ext cx="1943101" cy="8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leaf)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2257425" y="1764506"/>
            <a:ext cx="3120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5566073" y="1764506"/>
            <a:ext cx="3120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29557" l="5767" r="0" t="29553"/>
          <a:stretch/>
        </p:blipFill>
        <p:spPr>
          <a:xfrm flipH="1" rot="10800000">
            <a:off x="0" y="644575"/>
            <a:ext cx="1943100" cy="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sea)">
  <p:cSld name="TITLE_AND_TWO_COLUMNS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2257425" y="1764506"/>
            <a:ext cx="3120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◍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5566073" y="1764506"/>
            <a:ext cx="3120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◍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ea, Ocean, Infinity, Wide," id="57" name="Google Shape;57;p9"/>
          <p:cNvPicPr preferRelativeResize="0"/>
          <p:nvPr/>
        </p:nvPicPr>
        <p:blipFill rotWithShape="1">
          <a:blip r:embed="rId2">
            <a:alphaModFix/>
          </a:blip>
          <a:srcRect b="28536" l="14499" r="47082" t="41827"/>
          <a:stretch/>
        </p:blipFill>
        <p:spPr>
          <a:xfrm>
            <a:off x="0" y="644600"/>
            <a:ext cx="1943101" cy="8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(sky)">
  <p:cSld name="TITLE_AND_TWO_COLUMNS_2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fmla="val 2218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257425" y="1764506"/>
            <a:ext cx="3120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◍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5566073" y="1764506"/>
            <a:ext cx="3120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◍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lat land, big sky, Wicken Fen" id="64" name="Google Shape;64;p10"/>
          <p:cNvPicPr preferRelativeResize="0"/>
          <p:nvPr/>
        </p:nvPicPr>
        <p:blipFill rotWithShape="1">
          <a:blip r:embed="rId2">
            <a:alphaModFix/>
          </a:blip>
          <a:srcRect b="32459" l="20350" r="33752" t="27743"/>
          <a:stretch/>
        </p:blipFill>
        <p:spPr>
          <a:xfrm>
            <a:off x="0" y="644600"/>
            <a:ext cx="1943101" cy="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b="1" sz="24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b="1" sz="2400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◍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○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USDA Auburn Clinic</a:t>
            </a:r>
            <a:endParaRPr/>
          </a:p>
        </p:txBody>
      </p:sp>
      <p:sp>
        <p:nvSpPr>
          <p:cNvPr id="159" name="Google Shape;159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Liaison Meeting (1/</a:t>
            </a:r>
            <a:r>
              <a:rPr lang="en"/>
              <a:t>22/</a:t>
            </a:r>
            <a:r>
              <a:rPr lang="en"/>
              <a:t>25)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 Plan</a:t>
            </a:r>
            <a:endParaRPr/>
          </a:p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017725"/>
            <a:ext cx="8520600" cy="3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February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Finish investigation of methods started last semester, select model to use in GUI prototype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 of February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Finish initial GUI prototype, submit to liaisons for feedback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Identify next set of EPG algorithms to investigate based on literature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March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 features and modifications into GUI based on feedback, continue feedback cycle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April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Complete investigation of second set of algorithms, add to GUI if better than previous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May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Submit final report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March 3 to 5th was suggested in Dr Backus’ email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</a:t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For us to define</a:t>
            </a:r>
            <a:r>
              <a:rPr lang="en"/>
              <a:t> the nature of collaboration with the Clinic team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Considerations: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Alignment on technical language and expectations.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happy to provide support in polishing other sections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 discussion of timeline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iel template">
  <a:themeElements>
    <a:clrScheme name="Custom 347">
      <a:dk1>
        <a:srgbClr val="666666"/>
      </a:dk1>
      <a:lt1>
        <a:srgbClr val="FFFFFF"/>
      </a:lt1>
      <a:dk2>
        <a:srgbClr val="004430"/>
      </a:dk2>
      <a:lt2>
        <a:srgbClr val="DAE2E6"/>
      </a:lt2>
      <a:accent1>
        <a:srgbClr val="8EC641"/>
      </a:accent1>
      <a:accent2>
        <a:srgbClr val="004430"/>
      </a:accent2>
      <a:accent3>
        <a:srgbClr val="539EB9"/>
      </a:accent3>
      <a:accent4>
        <a:srgbClr val="689EE1"/>
      </a:accent4>
      <a:accent5>
        <a:srgbClr val="999999"/>
      </a:accent5>
      <a:accent6>
        <a:srgbClr val="779B91"/>
      </a:accent6>
      <a:hlink>
        <a:srgbClr val="689EE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