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3a666486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3a666486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a6664865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a6664865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3a6664865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3a6664865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a666486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a666486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a66648654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a66648654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a6664865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a6664865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a6664865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a6664865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a66648654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a66648654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a6664865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a6664865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3a6664865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3a6664865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a6664865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a6664865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3a6664865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3a6664865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a66648654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a66648654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Machine Learning Overview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Clinic Auburn-USDA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Pre- and post-processing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19" name="Google Shape;119;p23"/>
          <p:cNvSpPr txBox="1"/>
          <p:nvPr>
            <p:ph idx="1" type="body"/>
          </p:nvPr>
        </p:nvSpPr>
        <p:spPr>
          <a:xfrm>
            <a:off x="311700" y="1152475"/>
            <a:ext cx="59475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Fourier Transform</a:t>
            </a:r>
            <a:endParaRPr/>
          </a:p>
          <a:p>
            <a:pPr indent="-334327" lvl="0" marL="457200" rtl="0" algn="l">
              <a:spcBef>
                <a:spcPts val="1200"/>
              </a:spcBef>
              <a:spcAft>
                <a:spcPts val="0"/>
              </a:spcAft>
              <a:buSzPct val="100000"/>
              <a:buChar char="-"/>
            </a:pPr>
            <a:r>
              <a:rPr lang="en"/>
              <a:t>Extract the frequencies that make up the EPG signal</a:t>
            </a:r>
            <a:endParaRPr/>
          </a:p>
          <a:p>
            <a:pPr indent="0" lvl="0" marL="0" rtl="0" algn="l">
              <a:spcBef>
                <a:spcPts val="1200"/>
              </a:spcBef>
              <a:spcAft>
                <a:spcPts val="0"/>
              </a:spcAft>
              <a:buNone/>
            </a:pPr>
            <a:r>
              <a:rPr lang="en"/>
              <a:t>ClaSP</a:t>
            </a:r>
            <a:endParaRPr/>
          </a:p>
          <a:p>
            <a:pPr indent="0" lvl="0" marL="0" rtl="0" algn="l">
              <a:spcBef>
                <a:spcPts val="1200"/>
              </a:spcBef>
              <a:spcAft>
                <a:spcPts val="0"/>
              </a:spcAft>
              <a:buNone/>
            </a:pPr>
            <a:r>
              <a:rPr lang="en"/>
              <a:t>The filters in the CNNs can be thought of as learning to extract meaningful features from the EPG signal</a:t>
            </a:r>
            <a:endParaRPr/>
          </a:p>
          <a:p>
            <a:pPr indent="0" lvl="0" marL="0" rtl="0" algn="l">
              <a:spcBef>
                <a:spcPts val="1200"/>
              </a:spcBef>
              <a:spcAft>
                <a:spcPts val="0"/>
              </a:spcAft>
              <a:buNone/>
            </a:pPr>
            <a:r>
              <a:rPr lang="en"/>
              <a:t>Fractal Dimension, Hurst Exponent, Etc…</a:t>
            </a:r>
            <a:endParaRPr/>
          </a:p>
          <a:p>
            <a:pPr indent="-334327" lvl="0" marL="457200" rtl="0" algn="l">
              <a:spcBef>
                <a:spcPts val="1200"/>
              </a:spcBef>
              <a:spcAft>
                <a:spcPts val="0"/>
              </a:spcAft>
              <a:buSzPct val="100000"/>
              <a:buChar char="-"/>
            </a:pPr>
            <a:r>
              <a:rPr lang="en"/>
              <a:t>These all measure the “complexity” of data. Other papers have used them but we have not found them to improve performance</a:t>
            </a:r>
            <a:endParaRPr/>
          </a:p>
        </p:txBody>
      </p:sp>
      <p:pic>
        <p:nvPicPr>
          <p:cNvPr id="120" name="Google Shape;120;p23"/>
          <p:cNvPicPr preferRelativeResize="0"/>
          <p:nvPr/>
        </p:nvPicPr>
        <p:blipFill>
          <a:blip r:embed="rId3">
            <a:alphaModFix/>
          </a:blip>
          <a:stretch>
            <a:fillRect/>
          </a:stretch>
        </p:blipFill>
        <p:spPr>
          <a:xfrm>
            <a:off x="6408775" y="1017725"/>
            <a:ext cx="2561776" cy="1485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Augmentation</a:t>
            </a:r>
            <a:endParaRPr/>
          </a:p>
        </p:txBody>
      </p:sp>
      <p:sp>
        <p:nvSpPr>
          <p:cNvPr id="126" name="Google Shape;126;p24"/>
          <p:cNvSpPr txBox="1"/>
          <p:nvPr>
            <p:ph idx="1" type="body"/>
          </p:nvPr>
        </p:nvSpPr>
        <p:spPr>
          <a:xfrm>
            <a:off x="311700" y="1152475"/>
            <a:ext cx="3956400" cy="3416400"/>
          </a:xfrm>
          <a:prstGeom prst="rect">
            <a:avLst/>
          </a:prstGeom>
        </p:spPr>
        <p:txBody>
          <a:bodyPr anchorCtr="0" anchor="t" bIns="91425" lIns="91425" spcFirstLastPara="1" rIns="91425" wrap="square" tIns="91425">
            <a:normAutofit/>
          </a:bodyPr>
          <a:lstStyle/>
          <a:p>
            <a:pPr indent="-311150" lvl="0" marL="457200" rtl="0" algn="l">
              <a:lnSpc>
                <a:spcPct val="105000"/>
              </a:lnSpc>
              <a:spcBef>
                <a:spcPts val="0"/>
              </a:spcBef>
              <a:spcAft>
                <a:spcPts val="0"/>
              </a:spcAft>
              <a:buSzPts val="1300"/>
              <a:buChar char="-"/>
            </a:pPr>
            <a:r>
              <a:rPr lang="en" sz="1300"/>
              <a:t>Augment_concat_self</a:t>
            </a:r>
            <a:endParaRPr sz="1300"/>
          </a:p>
          <a:p>
            <a:pPr indent="-311150" lvl="0" marL="457200" rtl="0" algn="l">
              <a:lnSpc>
                <a:spcPct val="105000"/>
              </a:lnSpc>
              <a:spcBef>
                <a:spcPts val="0"/>
              </a:spcBef>
              <a:spcAft>
                <a:spcPts val="0"/>
              </a:spcAft>
              <a:buSzPts val="1300"/>
              <a:buChar char="-"/>
            </a:pPr>
            <a:r>
              <a:rPr lang="en" sz="1300"/>
              <a:t>Augment_concat_other</a:t>
            </a:r>
            <a:endParaRPr sz="1300"/>
          </a:p>
          <a:p>
            <a:pPr indent="-311150" lvl="0" marL="457200" rtl="0" algn="l">
              <a:lnSpc>
                <a:spcPct val="105000"/>
              </a:lnSpc>
              <a:spcBef>
                <a:spcPts val="0"/>
              </a:spcBef>
              <a:spcAft>
                <a:spcPts val="0"/>
              </a:spcAft>
              <a:buSzPts val="1300"/>
              <a:buChar char="-"/>
            </a:pPr>
            <a:r>
              <a:rPr lang="en" sz="1300"/>
              <a:t>Augment_warp_overall</a:t>
            </a:r>
            <a:endParaRPr sz="1300"/>
          </a:p>
          <a:p>
            <a:pPr indent="-311150" lvl="0" marL="457200" rtl="0" algn="l">
              <a:lnSpc>
                <a:spcPct val="105000"/>
              </a:lnSpc>
              <a:spcBef>
                <a:spcPts val="0"/>
              </a:spcBef>
              <a:spcAft>
                <a:spcPts val="0"/>
              </a:spcAft>
              <a:buSzPts val="1300"/>
              <a:buChar char="-"/>
            </a:pPr>
            <a:r>
              <a:rPr lang="en" sz="1300"/>
              <a:t>Augment_warp_by_state</a:t>
            </a:r>
            <a:endParaRPr sz="1300"/>
          </a:p>
          <a:p>
            <a:pPr indent="-311150" lvl="0" marL="457200" rtl="0" algn="l">
              <a:lnSpc>
                <a:spcPct val="105000"/>
              </a:lnSpc>
              <a:spcBef>
                <a:spcPts val="0"/>
              </a:spcBef>
              <a:spcAft>
                <a:spcPts val="0"/>
              </a:spcAft>
              <a:buSzPts val="1300"/>
              <a:buChar char="-"/>
            </a:pPr>
            <a:r>
              <a:rPr lang="en" sz="1300"/>
              <a:t>Augment_change_amplitude_overall</a:t>
            </a:r>
            <a:endParaRPr sz="1300"/>
          </a:p>
          <a:p>
            <a:pPr indent="-311150" lvl="0" marL="457200" rtl="0" algn="l">
              <a:lnSpc>
                <a:spcPct val="105000"/>
              </a:lnSpc>
              <a:spcBef>
                <a:spcPts val="0"/>
              </a:spcBef>
              <a:spcAft>
                <a:spcPts val="0"/>
              </a:spcAft>
              <a:buSzPts val="1300"/>
              <a:buChar char="-"/>
            </a:pPr>
            <a:r>
              <a:rPr lang="en" sz="1300"/>
              <a:t>Augment_change_amplitude_by_state</a:t>
            </a:r>
            <a:endParaRPr sz="1300"/>
          </a:p>
          <a:p>
            <a:pPr indent="-311150" lvl="0" marL="457200" rtl="0" algn="l">
              <a:lnSpc>
                <a:spcPct val="105000"/>
              </a:lnSpc>
              <a:spcBef>
                <a:spcPts val="0"/>
              </a:spcBef>
              <a:spcAft>
                <a:spcPts val="0"/>
              </a:spcAft>
              <a:buSzPts val="1300"/>
              <a:buChar char="-"/>
            </a:pPr>
            <a:r>
              <a:rPr lang="en" sz="1300"/>
              <a:t>Augment_noise_voltage_overall</a:t>
            </a:r>
            <a:endParaRPr sz="1300"/>
          </a:p>
          <a:p>
            <a:pPr indent="-311150" lvl="0" marL="457200" rtl="0" algn="l">
              <a:lnSpc>
                <a:spcPct val="105000"/>
              </a:lnSpc>
              <a:spcBef>
                <a:spcPts val="0"/>
              </a:spcBef>
              <a:spcAft>
                <a:spcPts val="0"/>
              </a:spcAft>
              <a:buSzPts val="1300"/>
              <a:buChar char="-"/>
            </a:pPr>
            <a:r>
              <a:rPr lang="en" sz="1300"/>
              <a:t>Augment_noise_voltage_by_state</a:t>
            </a:r>
            <a:endParaRPr sz="1300"/>
          </a:p>
          <a:p>
            <a:pPr indent="-311150" lvl="0" marL="457200" rtl="0" algn="l">
              <a:lnSpc>
                <a:spcPct val="105000"/>
              </a:lnSpc>
              <a:spcBef>
                <a:spcPts val="0"/>
              </a:spcBef>
              <a:spcAft>
                <a:spcPts val="0"/>
              </a:spcAft>
              <a:buSzPts val="1300"/>
              <a:buChar char="-"/>
            </a:pPr>
            <a:r>
              <a:rPr lang="en" sz="1300"/>
              <a:t>Augment_franken</a:t>
            </a:r>
            <a:endParaRPr sz="1300"/>
          </a:p>
          <a:p>
            <a:pPr indent="0" lvl="0" marL="0" rtl="0" algn="l">
              <a:lnSpc>
                <a:spcPct val="105000"/>
              </a:lnSpc>
              <a:spcBef>
                <a:spcPts val="1200"/>
              </a:spcBef>
              <a:spcAft>
                <a:spcPts val="0"/>
              </a:spcAft>
              <a:buNone/>
            </a:pPr>
            <a:r>
              <a:t/>
            </a:r>
            <a:endParaRPr sz="1300"/>
          </a:p>
          <a:p>
            <a:pPr indent="0" lvl="0" marL="0" rtl="0" algn="l">
              <a:lnSpc>
                <a:spcPct val="105000"/>
              </a:lnSpc>
              <a:spcBef>
                <a:spcPts val="1200"/>
              </a:spcBef>
              <a:spcAft>
                <a:spcPts val="1200"/>
              </a:spcAft>
              <a:buNone/>
            </a:pPr>
            <a:r>
              <a:rPr lang="en" sz="1300"/>
              <a:t>Combine these together! </a:t>
            </a:r>
            <a:endParaRPr sz="1300"/>
          </a:p>
        </p:txBody>
      </p:sp>
      <p:pic>
        <p:nvPicPr>
          <p:cNvPr id="127" name="Google Shape;127;p24"/>
          <p:cNvPicPr preferRelativeResize="0"/>
          <p:nvPr/>
        </p:nvPicPr>
        <p:blipFill>
          <a:blip r:embed="rId3">
            <a:alphaModFix/>
          </a:blip>
          <a:stretch>
            <a:fillRect/>
          </a:stretch>
        </p:blipFill>
        <p:spPr>
          <a:xfrm>
            <a:off x="4268125" y="1105425"/>
            <a:ext cx="4875876" cy="2742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Post-processing</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Hidden Markov Model (later, add semi)</a:t>
            </a:r>
            <a:endParaRPr/>
          </a:p>
          <a:p>
            <a:pPr indent="-342900" lvl="0" marL="457200" rtl="0" algn="l">
              <a:spcBef>
                <a:spcPts val="0"/>
              </a:spcBef>
              <a:spcAft>
                <a:spcPts val="0"/>
              </a:spcAft>
              <a:buSzPts val="1800"/>
              <a:buChar char="-"/>
            </a:pPr>
            <a:r>
              <a:rPr lang="en"/>
              <a:t>Smoothing</a:t>
            </a:r>
            <a:endParaRPr/>
          </a:p>
        </p:txBody>
      </p:sp>
      <p:pic>
        <p:nvPicPr>
          <p:cNvPr id="134" name="Google Shape;134;p25"/>
          <p:cNvPicPr preferRelativeResize="0"/>
          <p:nvPr/>
        </p:nvPicPr>
        <p:blipFill>
          <a:blip r:embed="rId3">
            <a:alphaModFix/>
          </a:blip>
          <a:stretch>
            <a:fillRect/>
          </a:stretch>
        </p:blipFill>
        <p:spPr>
          <a:xfrm>
            <a:off x="3692002" y="1776900"/>
            <a:ext cx="5452001" cy="3366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Task Description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a file containing time-series EPG data, predict a waveform type for each timestep of the series.</a:t>
            </a:r>
            <a:endParaRPr/>
          </a:p>
          <a:p>
            <a:pPr indent="0" lvl="0" marL="0" rtl="0" algn="l">
              <a:spcBef>
                <a:spcPts val="1200"/>
              </a:spcBef>
              <a:spcAft>
                <a:spcPts val="0"/>
              </a:spcAft>
              <a:buNone/>
            </a:pPr>
            <a:r>
              <a:rPr lang="en"/>
              <a:t>Input: ~70 EPG recordings, some with multiple probes</a:t>
            </a:r>
            <a:endParaRPr/>
          </a:p>
          <a:p>
            <a:pPr indent="-342900" lvl="0" marL="457200" rtl="0" algn="l">
              <a:spcBef>
                <a:spcPts val="1200"/>
              </a:spcBef>
              <a:spcAft>
                <a:spcPts val="0"/>
              </a:spcAft>
              <a:buSzPts val="1800"/>
              <a:buChar char="-"/>
            </a:pPr>
            <a:r>
              <a:rPr b="1" lang="en"/>
              <a:t>EPG Signal [volts] vs Time</a:t>
            </a:r>
            <a:endParaRPr b="1"/>
          </a:p>
          <a:p>
            <a:pPr indent="-342900" lvl="0" marL="457200" rtl="0" algn="l">
              <a:spcBef>
                <a:spcPts val="0"/>
              </a:spcBef>
              <a:spcAft>
                <a:spcPts val="0"/>
              </a:spcAft>
              <a:buSzPts val="1800"/>
              <a:buChar char="-"/>
            </a:pPr>
            <a:r>
              <a:rPr lang="en"/>
              <a:t>Measurement </a:t>
            </a:r>
            <a:r>
              <a:rPr lang="en"/>
              <a:t>settings [current type, resistance, voltage]</a:t>
            </a:r>
            <a:endParaRPr/>
          </a:p>
          <a:p>
            <a:pPr indent="0" lvl="0" marL="0" rtl="0" algn="l">
              <a:spcBef>
                <a:spcPts val="1200"/>
              </a:spcBef>
              <a:spcAft>
                <a:spcPts val="0"/>
              </a:spcAft>
              <a:buNone/>
            </a:pPr>
            <a:r>
              <a:rPr lang="en"/>
              <a:t>Output</a:t>
            </a:r>
            <a:endParaRPr/>
          </a:p>
          <a:p>
            <a:pPr indent="-342900" lvl="0" marL="457200" rtl="0" algn="l">
              <a:spcBef>
                <a:spcPts val="1200"/>
              </a:spcBef>
              <a:spcAft>
                <a:spcPts val="0"/>
              </a:spcAft>
              <a:buSzPts val="1800"/>
              <a:buChar char="-"/>
            </a:pPr>
            <a:r>
              <a:rPr lang="en"/>
              <a:t>Waveform Type vs Time (ex: NP, NP, NP, …, J, J, … K, …, L, …, Z, … NP)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Approaches</a:t>
            </a:r>
            <a:endParaRPr/>
          </a:p>
        </p:txBody>
      </p:sp>
      <p:sp>
        <p:nvSpPr>
          <p:cNvPr id="67" name="Google Shape;67;p15"/>
          <p:cNvSpPr txBox="1"/>
          <p:nvPr>
            <p:ph idx="1" type="body"/>
          </p:nvPr>
        </p:nvSpPr>
        <p:spPr>
          <a:xfrm>
            <a:off x="311700" y="1152475"/>
            <a:ext cx="8520600" cy="357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We are viewing this as a sequence-to-sequence prediction task.</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 make the task easier, we have a variety of techniques we can utilize, including</a:t>
            </a:r>
            <a:endParaRPr/>
          </a:p>
          <a:p>
            <a:pPr indent="-342900" lvl="0" marL="457200" rtl="0" algn="l">
              <a:spcBef>
                <a:spcPts val="1200"/>
              </a:spcBef>
              <a:spcAft>
                <a:spcPts val="0"/>
              </a:spcAft>
              <a:buSzPts val="1800"/>
              <a:buChar char="-"/>
            </a:pPr>
            <a:r>
              <a:rPr lang="en"/>
              <a:t>Preprocessing</a:t>
            </a:r>
            <a:endParaRPr/>
          </a:p>
          <a:p>
            <a:pPr indent="-342900" lvl="0" marL="457200" rtl="0" algn="l">
              <a:spcBef>
                <a:spcPts val="0"/>
              </a:spcBef>
              <a:spcAft>
                <a:spcPts val="0"/>
              </a:spcAft>
              <a:buSzPts val="1800"/>
              <a:buChar char="-"/>
            </a:pPr>
            <a:r>
              <a:rPr lang="en"/>
              <a:t>Windowing</a:t>
            </a:r>
            <a:endParaRPr/>
          </a:p>
          <a:p>
            <a:pPr indent="-342900" lvl="0" marL="457200" rtl="0" algn="l">
              <a:spcBef>
                <a:spcPts val="0"/>
              </a:spcBef>
              <a:spcAft>
                <a:spcPts val="0"/>
              </a:spcAft>
              <a:buSzPts val="1800"/>
              <a:buChar char="-"/>
            </a:pPr>
            <a:r>
              <a:rPr lang="en"/>
              <a:t>Feature extraction</a:t>
            </a:r>
            <a:endParaRPr/>
          </a:p>
          <a:p>
            <a:pPr indent="-342900" lvl="0" marL="457200" rtl="0" algn="l">
              <a:spcBef>
                <a:spcPts val="0"/>
              </a:spcBef>
              <a:spcAft>
                <a:spcPts val="0"/>
              </a:spcAft>
              <a:buSzPts val="1800"/>
              <a:buChar char="-"/>
            </a:pPr>
            <a:r>
              <a:rPr lang="en"/>
              <a:t>Data augmentation</a:t>
            </a:r>
            <a:endParaRPr/>
          </a:p>
          <a:p>
            <a:pPr indent="0" lvl="0" marL="0" rtl="0" algn="l">
              <a:spcBef>
                <a:spcPts val="1200"/>
              </a:spcBef>
              <a:spcAft>
                <a:spcPts val="1200"/>
              </a:spcAft>
              <a:buNone/>
            </a:pPr>
            <a:r>
              <a:rPr lang="en"/>
              <a:t>Finally, we can use post-processing to make the output sequences easier for a human to edit.</a:t>
            </a:r>
            <a:endParaRPr/>
          </a:p>
        </p:txBody>
      </p:sp>
      <p:sp>
        <p:nvSpPr>
          <p:cNvPr id="68" name="Google Shape;68;p15"/>
          <p:cNvSpPr txBox="1"/>
          <p:nvPr/>
        </p:nvSpPr>
        <p:spPr>
          <a:xfrm>
            <a:off x="345550" y="1634750"/>
            <a:ext cx="8187000" cy="49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2"/>
                </a:solidFill>
              </a:rPr>
              <a:t>[7.4, 8.9, 9.0, 9.1, … ] →  </a:t>
            </a:r>
            <a:r>
              <a:rPr lang="en" sz="1800">
                <a:solidFill>
                  <a:schemeClr val="dk2"/>
                </a:solidFill>
              </a:rPr>
              <a:t>[NP, NP, J, J, …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Models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Random Forests</a:t>
            </a:r>
            <a:endParaRPr/>
          </a:p>
        </p:txBody>
      </p:sp>
      <p:sp>
        <p:nvSpPr>
          <p:cNvPr id="79" name="Google Shape;79;p17"/>
          <p:cNvSpPr txBox="1"/>
          <p:nvPr/>
        </p:nvSpPr>
        <p:spPr>
          <a:xfrm>
            <a:off x="311700" y="1152475"/>
            <a:ext cx="5943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800">
                <a:solidFill>
                  <a:srgbClr val="595959"/>
                </a:solidFill>
              </a:rPr>
              <a:t>This method largely replicates that of Willett et al.</a:t>
            </a:r>
            <a:endParaRPr sz="1800">
              <a:solidFill>
                <a:srgbClr val="595959"/>
              </a:solidFill>
            </a:endParaRPr>
          </a:p>
          <a:p>
            <a:pPr indent="0" lvl="0" marL="0" rtl="0" algn="l">
              <a:lnSpc>
                <a:spcPct val="115000"/>
              </a:lnSpc>
              <a:spcBef>
                <a:spcPts val="1200"/>
              </a:spcBef>
              <a:spcAft>
                <a:spcPts val="0"/>
              </a:spcAft>
              <a:buNone/>
            </a:pPr>
            <a:r>
              <a:rPr lang="en" sz="1800">
                <a:solidFill>
                  <a:srgbClr val="595959"/>
                </a:solidFill>
              </a:rPr>
              <a:t>Decision Tree: like a dichotomous key, but automatically generated for a dataset to maximize the likelihood it makes a correct classification.</a:t>
            </a:r>
            <a:endParaRPr sz="1800">
              <a:solidFill>
                <a:srgbClr val="595959"/>
              </a:solidFill>
            </a:endParaRPr>
          </a:p>
          <a:p>
            <a:pPr indent="0" lvl="0" marL="0" rtl="0" algn="l">
              <a:lnSpc>
                <a:spcPct val="115000"/>
              </a:lnSpc>
              <a:spcBef>
                <a:spcPts val="1200"/>
              </a:spcBef>
              <a:spcAft>
                <a:spcPts val="1200"/>
              </a:spcAft>
              <a:buNone/>
            </a:pPr>
            <a:r>
              <a:rPr lang="en" sz="1800">
                <a:solidFill>
                  <a:srgbClr val="595959"/>
                </a:solidFill>
              </a:rPr>
              <a:t>Random Forests Model: a large collection of decision trees all trained slightly differently from each other (this gives them some diversity in the way they “think”). We poll all of them and we go with the majority to make our decision. </a:t>
            </a:r>
            <a:endParaRPr sz="1800">
              <a:solidFill>
                <a:srgbClr val="595959"/>
              </a:solidFill>
            </a:endParaRPr>
          </a:p>
        </p:txBody>
      </p:sp>
      <p:pic>
        <p:nvPicPr>
          <p:cNvPr id="80" name="Google Shape;80;p17"/>
          <p:cNvPicPr preferRelativeResize="0"/>
          <p:nvPr/>
        </p:nvPicPr>
        <p:blipFill>
          <a:blip r:embed="rId3">
            <a:alphaModFix/>
          </a:blip>
          <a:stretch>
            <a:fillRect/>
          </a:stretch>
        </p:blipFill>
        <p:spPr>
          <a:xfrm>
            <a:off x="6255300" y="833225"/>
            <a:ext cx="2736300" cy="19701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Temporal Convolutional Network (TCN)</a:t>
            </a:r>
            <a:endParaRPr/>
          </a:p>
        </p:txBody>
      </p:sp>
      <p:sp>
        <p:nvSpPr>
          <p:cNvPr id="86" name="Google Shape;86;p18"/>
          <p:cNvSpPr txBox="1"/>
          <p:nvPr>
            <p:ph idx="1" type="body"/>
          </p:nvPr>
        </p:nvSpPr>
        <p:spPr>
          <a:xfrm>
            <a:off x="311700" y="1152475"/>
            <a:ext cx="533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While there are many flavors of TCN, our TCN learns to extracts features from the input data in short segments and then feeds them into a neural network. It only processes data at a granular level.</a:t>
            </a:r>
            <a:endParaRPr/>
          </a:p>
          <a:p>
            <a:pPr indent="0" lvl="0" marL="0" rtl="0" algn="l">
              <a:spcBef>
                <a:spcPts val="1200"/>
              </a:spcBef>
              <a:spcAft>
                <a:spcPts val="1200"/>
              </a:spcAft>
              <a:buNone/>
            </a:pPr>
            <a:r>
              <a:t/>
            </a:r>
            <a:endParaRPr/>
          </a:p>
        </p:txBody>
      </p:sp>
      <p:pic>
        <p:nvPicPr>
          <p:cNvPr id="87" name="Google Shape;87;p18"/>
          <p:cNvPicPr preferRelativeResize="0"/>
          <p:nvPr/>
        </p:nvPicPr>
        <p:blipFill>
          <a:blip r:embed="rId3">
            <a:alphaModFix/>
          </a:blip>
          <a:stretch>
            <a:fillRect/>
          </a:stretch>
        </p:blipFill>
        <p:spPr>
          <a:xfrm>
            <a:off x="5989500" y="1485724"/>
            <a:ext cx="2912250" cy="21720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UNet</a:t>
            </a:r>
            <a:endParaRPr/>
          </a:p>
        </p:txBody>
      </p:sp>
      <p:sp>
        <p:nvSpPr>
          <p:cNvPr id="93" name="Google Shape;93;p19"/>
          <p:cNvSpPr txBox="1"/>
          <p:nvPr>
            <p:ph idx="1" type="body"/>
          </p:nvPr>
        </p:nvSpPr>
        <p:spPr>
          <a:xfrm>
            <a:off x="311700" y="1152475"/>
            <a:ext cx="535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From </a:t>
            </a:r>
            <a:r>
              <a:rPr lang="en"/>
              <a:t>Ronneberger, et. al 2015</a:t>
            </a:r>
            <a:endParaRPr/>
          </a:p>
          <a:p>
            <a:pPr indent="0" lvl="0" marL="0" rtl="0" algn="l">
              <a:spcBef>
                <a:spcPts val="1200"/>
              </a:spcBef>
              <a:spcAft>
                <a:spcPts val="0"/>
              </a:spcAft>
              <a:buNone/>
            </a:pPr>
            <a:r>
              <a:rPr lang="en"/>
              <a:t>Originally used for labeling medical images, UNet is a neural network that applies learned filters to the data. Along the way, the data gets compressed and then uncompressed.</a:t>
            </a:r>
            <a:endParaRPr/>
          </a:p>
          <a:p>
            <a:pPr indent="0" lvl="0" marL="0" rtl="0" algn="l">
              <a:spcBef>
                <a:spcPts val="1200"/>
              </a:spcBef>
              <a:spcAft>
                <a:spcPts val="1200"/>
              </a:spcAft>
              <a:buNone/>
            </a:pPr>
            <a:r>
              <a:rPr lang="en"/>
              <a:t>This allows the data to be processed at both a high and low level before it is labelled.</a:t>
            </a:r>
            <a:endParaRPr/>
          </a:p>
        </p:txBody>
      </p:sp>
      <p:pic>
        <p:nvPicPr>
          <p:cNvPr id="94" name="Google Shape;94;p19"/>
          <p:cNvPicPr preferRelativeResize="0"/>
          <p:nvPr/>
        </p:nvPicPr>
        <p:blipFill>
          <a:blip r:embed="rId3">
            <a:alphaModFix/>
          </a:blip>
          <a:stretch>
            <a:fillRect/>
          </a:stretch>
        </p:blipFill>
        <p:spPr>
          <a:xfrm>
            <a:off x="5782850" y="1498149"/>
            <a:ext cx="3183075" cy="2147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Random Fields (CRF)</a:t>
            </a:r>
            <a:endParaRPr/>
          </a:p>
        </p:txBody>
      </p:sp>
      <p:sp>
        <p:nvSpPr>
          <p:cNvPr id="100" name="Google Shape;100;p20"/>
          <p:cNvSpPr txBox="1"/>
          <p:nvPr>
            <p:ph idx="1" type="body"/>
          </p:nvPr>
        </p:nvSpPr>
        <p:spPr>
          <a:xfrm>
            <a:off x="311700" y="1152475"/>
            <a:ext cx="471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Typically used for labeling text data and images, CRFs allow us to take outputs from any of the previous models and make sure they are coherent given the transitions.</a:t>
            </a:r>
            <a:endParaRPr/>
          </a:p>
        </p:txBody>
      </p:sp>
      <p:pic>
        <p:nvPicPr>
          <p:cNvPr id="101" name="Google Shape;101;p20"/>
          <p:cNvPicPr preferRelativeResize="0"/>
          <p:nvPr/>
        </p:nvPicPr>
        <p:blipFill>
          <a:blip r:embed="rId3">
            <a:alphaModFix/>
          </a:blip>
          <a:stretch>
            <a:fillRect/>
          </a:stretch>
        </p:blipFill>
        <p:spPr>
          <a:xfrm>
            <a:off x="5285750" y="1832600"/>
            <a:ext cx="3813324" cy="147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ClaSP + HMMs</a:t>
            </a:r>
            <a:endParaRPr/>
          </a:p>
        </p:txBody>
      </p:sp>
      <p:sp>
        <p:nvSpPr>
          <p:cNvPr id="107" name="Google Shape;107;p21"/>
          <p:cNvSpPr txBox="1"/>
          <p:nvPr>
            <p:ph idx="1" type="body"/>
          </p:nvPr>
        </p:nvSpPr>
        <p:spPr>
          <a:xfrm>
            <a:off x="311700" y="1152475"/>
            <a:ext cx="4794300" cy="330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Instead of labeling each timestep individually (or in windows), we could first determine which intervals all contain the same waveform type and then label those intervals.</a:t>
            </a:r>
            <a:endParaRPr/>
          </a:p>
          <a:p>
            <a:pPr indent="0" lvl="0" marL="0" rtl="0" algn="l">
              <a:spcBef>
                <a:spcPts val="1200"/>
              </a:spcBef>
              <a:spcAft>
                <a:spcPts val="1200"/>
              </a:spcAft>
              <a:buNone/>
            </a:pPr>
            <a:r>
              <a:rPr lang="en"/>
              <a:t>Based on what we have gathered, this is more akin to how humans label data. However, for these methods to work well we need to know how many segments there </a:t>
            </a:r>
            <a:r>
              <a:rPr lang="en"/>
              <a:t>should</a:t>
            </a:r>
            <a:r>
              <a:rPr lang="en"/>
              <a:t> be, which is often not possible.</a:t>
            </a:r>
            <a:endParaRPr/>
          </a:p>
        </p:txBody>
      </p:sp>
      <p:pic>
        <p:nvPicPr>
          <p:cNvPr id="108" name="Google Shape;108;p21"/>
          <p:cNvPicPr preferRelativeResize="0"/>
          <p:nvPr/>
        </p:nvPicPr>
        <p:blipFill>
          <a:blip r:embed="rId3">
            <a:alphaModFix/>
          </a:blip>
          <a:stretch>
            <a:fillRect/>
          </a:stretch>
        </p:blipFill>
        <p:spPr>
          <a:xfrm>
            <a:off x="5323200" y="1616775"/>
            <a:ext cx="3573723" cy="19099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