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12/08/2025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hyperlink" Target="https://code.visualstudio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EF40E-EC84-7E31-7DAA-97584FD3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65BFE45-D79C-DE3B-BC4C-4EABC4D52FB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55028DA-2F9C-0F3E-B175-8AF187268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Explicación</a:t>
            </a:r>
            <a:r>
              <a:rPr lang="en-US" b="1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46D148-1009-0841-7110-5FD3761599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import</a:t>
            </a:r>
            <a:r>
              <a:rPr lang="es-ES" b="1" dirty="0"/>
              <a:t> </a:t>
            </a:r>
            <a:r>
              <a:rPr lang="es-ES" b="1" dirty="0" err="1"/>
              <a:t>React</a:t>
            </a:r>
            <a:r>
              <a:rPr lang="es-ES" b="1" dirty="0"/>
              <a:t>: </a:t>
            </a:r>
            <a:r>
              <a:rPr lang="es-ES" dirty="0"/>
              <a:t>Necesario para JSX (hasta </a:t>
            </a:r>
            <a:r>
              <a:rPr lang="es-ES" dirty="0" err="1"/>
              <a:t>React</a:t>
            </a:r>
            <a:r>
              <a:rPr lang="es-ES" dirty="0"/>
              <a:t> 17).</a:t>
            </a:r>
          </a:p>
          <a:p>
            <a:endParaRPr lang="en-US" dirty="0"/>
          </a:p>
          <a:p>
            <a:r>
              <a:rPr lang="es-ES" b="1" dirty="0"/>
              <a:t>App: </a:t>
            </a:r>
            <a:r>
              <a:rPr lang="es-ES" dirty="0"/>
              <a:t>Componente funcional que retorna JSX.</a:t>
            </a:r>
          </a:p>
          <a:p>
            <a:endParaRPr lang="en-US" dirty="0"/>
          </a:p>
          <a:p>
            <a:r>
              <a:rPr lang="en-US" b="1" dirty="0" err="1"/>
              <a:t>className</a:t>
            </a:r>
            <a:r>
              <a:rPr lang="en-US" b="1" dirty="0"/>
              <a:t>: </a:t>
            </a:r>
            <a:r>
              <a:rPr lang="en-US" dirty="0" err="1"/>
              <a:t>Equivalente</a:t>
            </a:r>
            <a:r>
              <a:rPr lang="en-US" dirty="0"/>
              <a:t> a class </a:t>
            </a:r>
            <a:r>
              <a:rPr lang="en-US" dirty="0" err="1"/>
              <a:t>en</a:t>
            </a:r>
            <a:r>
              <a:rPr lang="en-US" dirty="0"/>
              <a:t> HTML (JSX </a:t>
            </a:r>
            <a:r>
              <a:rPr lang="en-US" dirty="0" err="1"/>
              <a:t>usa</a:t>
            </a:r>
            <a:r>
              <a:rPr lang="en-US" dirty="0"/>
              <a:t> camelCase).</a:t>
            </a:r>
          </a:p>
          <a:p>
            <a:endParaRPr lang="en-US" dirty="0"/>
          </a:p>
          <a:p>
            <a:r>
              <a:rPr lang="es-ES" b="1" dirty="0" err="1"/>
              <a:t>export</a:t>
            </a:r>
            <a:r>
              <a:rPr lang="es-ES" b="1" dirty="0"/>
              <a:t> default</a:t>
            </a:r>
            <a:r>
              <a:rPr lang="es-ES" dirty="0"/>
              <a:t>: Permite usar componente en otros archivos.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D0CF5DF-D777-5CAF-C8CC-2244E648C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02EFDCE-95A1-7EFE-62A8-693C75029DD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5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1C319-84B8-92C8-ED9C-02D1AC52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0C90DB8-07D0-07CD-A11A-D913635DCDB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DD8EFE-124D-FAC5-C8D7-F3FFB1600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del Día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575452-A925-C87D-B3B0-52F419F68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Ejercicio: Crear app "Mi Primer </a:t>
            </a:r>
            <a:r>
              <a:rPr lang="es-ES" dirty="0" err="1"/>
              <a:t>React</a:t>
            </a:r>
            <a:r>
              <a:rPr lang="es-ES" dirty="0"/>
              <a:t>" con saludo personalizado: </a:t>
            </a:r>
          </a:p>
          <a:p>
            <a:pPr lvl="0"/>
            <a:endParaRPr lang="en-US" dirty="0"/>
          </a:p>
          <a:p>
            <a:pPr lvl="1"/>
            <a:r>
              <a:rPr lang="es-ES" dirty="0"/>
              <a:t>Modificar App.js para incluir nombres y un mensaje motivacional.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Subir </a:t>
            </a:r>
            <a:r>
              <a:rPr lang="en-US" dirty="0" err="1"/>
              <a:t>proyecto</a:t>
            </a:r>
            <a:r>
              <a:rPr lang="en-US" dirty="0"/>
              <a:t> a GitHub.</a:t>
            </a:r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B331F203-90EF-2158-585E-AC3A20510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029FD37-A071-F7B2-3091-38D5B78677D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36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589EE-93B9-E10E-F346-684C411E2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4F5592F-9A73-3D9E-9A06-5B65665D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359A368-38CC-F7B0-751A-59614AB73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 err="1"/>
              <a:t>Preguntas</a:t>
            </a:r>
            <a:r>
              <a:rPr lang="en-US" b="1" dirty="0"/>
              <a:t> de </a:t>
            </a:r>
            <a:r>
              <a:rPr lang="en-US" b="1" dirty="0" err="1"/>
              <a:t>Comprensión</a:t>
            </a:r>
            <a:r>
              <a:rPr lang="en-US" b="1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AEAA5-761B-BAF5-3F0D-B62DDD58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¿Qué hace el Virtual DOM?</a:t>
            </a:r>
          </a:p>
          <a:p>
            <a:endParaRPr lang="en-US" dirty="0"/>
          </a:p>
          <a:p>
            <a:r>
              <a:rPr lang="es-ES" dirty="0"/>
              <a:t>¿Por qué usamos </a:t>
            </a:r>
            <a:r>
              <a:rPr lang="es-ES" dirty="0" err="1"/>
              <a:t>Create</a:t>
            </a:r>
            <a:r>
              <a:rPr lang="es-ES" dirty="0"/>
              <a:t> </a:t>
            </a:r>
            <a:r>
              <a:rPr lang="es-ES" dirty="0" err="1"/>
              <a:t>React</a:t>
            </a:r>
            <a:r>
              <a:rPr lang="es-ES" dirty="0"/>
              <a:t> App?</a:t>
            </a:r>
          </a:p>
          <a:p>
            <a:endParaRPr lang="en-US" dirty="0"/>
          </a:p>
          <a:p>
            <a:r>
              <a:rPr lang="es-ES" dirty="0"/>
              <a:t>¿Qué diferencia hay entre </a:t>
            </a:r>
            <a:r>
              <a:rPr lang="es-ES" dirty="0" err="1"/>
              <a:t>React</a:t>
            </a:r>
            <a:r>
              <a:rPr lang="es-ES" dirty="0"/>
              <a:t> y </a:t>
            </a:r>
            <a:r>
              <a:rPr lang="es-ES" dirty="0" err="1"/>
              <a:t>vanilla</a:t>
            </a:r>
            <a:r>
              <a:rPr lang="es-ES" dirty="0"/>
              <a:t> JS?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62C42B7-9A7C-792F-FD40-16C1E3A53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DFAB83-7134-A06A-E5E9-5C2C04055F7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32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96499-4BB7-3233-CD04-EA421F9B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73D9D1B-711E-838E-21DF-E71F37F623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5A1B7E3-1C53-A95B-E1B2-B62B15D8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5EDB66-608B-4FEF-C88D-213FBCAB1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React</a:t>
            </a:r>
            <a:r>
              <a:rPr lang="es-ES" dirty="0"/>
              <a:t> es una biblioteca declarativa, Virtual DOM optimiza, CRA simplifica </a:t>
            </a:r>
            <a:r>
              <a:rPr lang="es-ES" dirty="0" err="1"/>
              <a:t>setup</a:t>
            </a:r>
            <a:r>
              <a:rPr lang="es-E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s-ES" dirty="0"/>
              <a:t>Tarea: Instalar Git, crear repo en GitHub, explorar </a:t>
            </a:r>
            <a:r>
              <a:rPr lang="es-ES" u="sng" dirty="0">
                <a:hlinkClick r:id="rId3"/>
              </a:rPr>
              <a:t>https://react.dev/learn</a:t>
            </a:r>
            <a:r>
              <a:rPr lang="es-ES" dirty="0"/>
              <a:t>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EEFBC3D-79FC-F386-DF34-E424C5CF0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83D8B4-6E73-52B4-DC41-2543A2872A06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269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/>
              <a:t>Semana 1 - Día 1: Introducción a React.js y Configuración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493A292-5644-6DB8-BB3C-C330DFBB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¡Bienvenidos al </a:t>
            </a:r>
            <a:r>
              <a:rPr lang="es-ES" dirty="0" err="1"/>
              <a:t>bootcamp</a:t>
            </a:r>
            <a:r>
              <a:rPr lang="es-ES" dirty="0"/>
              <a:t>! Hoy aprenderemos qué es </a:t>
            </a:r>
            <a:r>
              <a:rPr lang="es-ES" dirty="0" err="1"/>
              <a:t>React</a:t>
            </a:r>
            <a:r>
              <a:rPr lang="es-ES" dirty="0"/>
              <a:t>, sus ventajas y cómo configurar un entorno profesional para desarrollar aplicaciones modernas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BBD3C-9CF6-D647-6A8C-11E9956B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EB65F3-DCD0-AC4F-CF55-9EA98FC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es React?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6C22-AE67-28A0-2140-40AC4960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 err="1"/>
              <a:t>React</a:t>
            </a:r>
            <a:r>
              <a:rPr lang="es-ES" dirty="0"/>
              <a:t> es una biblioteca de JavaScript de código abierto, creada por Facebook (Meta) en 2013, diseñada para construir interfaces de usuario (UI) interactivas y escalables, especialmente para Single Page </a:t>
            </a:r>
            <a:r>
              <a:rPr lang="es-ES" dirty="0" err="1"/>
              <a:t>Applications</a:t>
            </a:r>
            <a:r>
              <a:rPr lang="es-ES" dirty="0"/>
              <a:t> (SPA).</a:t>
            </a:r>
          </a:p>
          <a:p>
            <a:pPr lvl="0"/>
            <a:r>
              <a:rPr lang="en-US" dirty="0" err="1"/>
              <a:t>Características</a:t>
            </a:r>
            <a:r>
              <a:rPr lang="en-US" dirty="0"/>
              <a:t> Clave: </a:t>
            </a:r>
          </a:p>
          <a:p>
            <a:pPr lvl="1"/>
            <a:r>
              <a:rPr lang="es-ES" b="1" dirty="0"/>
              <a:t>Componentes Reutilizables:</a:t>
            </a:r>
            <a:r>
              <a:rPr lang="es-ES" dirty="0"/>
              <a:t> Divide la UI en bloques modulares (ej. botones, formularios).</a:t>
            </a:r>
            <a:endParaRPr lang="en-US" dirty="0"/>
          </a:p>
          <a:p>
            <a:pPr lvl="1"/>
            <a:r>
              <a:rPr lang="es-ES" b="1" dirty="0"/>
              <a:t>Virtual DOM:</a:t>
            </a:r>
            <a:r>
              <a:rPr lang="es-ES" dirty="0"/>
              <a:t> Representación en memoria del DOM real; </a:t>
            </a:r>
            <a:r>
              <a:rPr lang="es-ES" dirty="0" err="1"/>
              <a:t>React</a:t>
            </a:r>
            <a:r>
              <a:rPr lang="es-ES" dirty="0"/>
              <a:t> actualiza solo cambios, optimizando rendimiento.</a:t>
            </a:r>
            <a:endParaRPr lang="en-US" dirty="0"/>
          </a:p>
          <a:p>
            <a:pPr lvl="1"/>
            <a:r>
              <a:rPr lang="es-ES" b="1" dirty="0"/>
              <a:t>Declarativo:</a:t>
            </a:r>
            <a:r>
              <a:rPr lang="es-ES" dirty="0"/>
              <a:t> Define "qué" mostrar, no "cómo" (vs. imperativo en </a:t>
            </a:r>
            <a:r>
              <a:rPr lang="es-ES" dirty="0" err="1"/>
              <a:t>vanilla</a:t>
            </a:r>
            <a:r>
              <a:rPr lang="es-ES" dirty="0"/>
              <a:t> JS).</a:t>
            </a:r>
            <a:endParaRPr lang="en-US" dirty="0"/>
          </a:p>
          <a:p>
            <a:pPr lvl="0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71FA10D-B243-0FE6-E3CB-4EE47C2B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0F0E24-E168-7F9A-4612-3882299B7FB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Ventajas</a:t>
            </a:r>
            <a:r>
              <a:rPr lang="en-US" b="1" dirty="0"/>
              <a:t> de React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Rendimiento:</a:t>
            </a:r>
            <a:r>
              <a:rPr lang="es-ES" dirty="0"/>
              <a:t> Virtual DOM reduce manipulaciones costosas (ej. 1000 elementos actualizados en &lt;50ms).</a:t>
            </a:r>
            <a:endParaRPr lang="en-US" dirty="0"/>
          </a:p>
          <a:p>
            <a:r>
              <a:rPr lang="es-ES" b="1" dirty="0"/>
              <a:t>Reutilización:</a:t>
            </a:r>
            <a:r>
              <a:rPr lang="es-ES" dirty="0"/>
              <a:t> Componentes como Lego, reducen código duplicado.</a:t>
            </a:r>
            <a:endParaRPr lang="en-US" dirty="0"/>
          </a:p>
          <a:p>
            <a:r>
              <a:rPr lang="es-ES" b="1" dirty="0"/>
              <a:t>Ecosistema:</a:t>
            </a:r>
            <a:r>
              <a:rPr lang="es-ES" dirty="0"/>
              <a:t> Integra con </a:t>
            </a:r>
            <a:r>
              <a:rPr lang="es-ES" dirty="0" err="1"/>
              <a:t>Redux</a:t>
            </a:r>
            <a:r>
              <a:rPr lang="es-ES" dirty="0"/>
              <a:t>, </a:t>
            </a:r>
            <a:r>
              <a:rPr lang="es-ES" dirty="0" err="1"/>
              <a:t>React</a:t>
            </a:r>
            <a:r>
              <a:rPr lang="es-ES" dirty="0"/>
              <a:t> </a:t>
            </a:r>
            <a:r>
              <a:rPr lang="es-ES" dirty="0" err="1"/>
              <a:t>Router</a:t>
            </a:r>
            <a:r>
              <a:rPr lang="es-ES" dirty="0"/>
              <a:t>, Next.js.</a:t>
            </a:r>
            <a:endParaRPr lang="en-US" dirty="0"/>
          </a:p>
          <a:p>
            <a:r>
              <a:rPr lang="es-ES" b="1" dirty="0"/>
              <a:t>Comunidad:</a:t>
            </a:r>
            <a:r>
              <a:rPr lang="es-ES" dirty="0"/>
              <a:t> Más de 200k estrellas en GitHub (2025); soporte en foros como r/</a:t>
            </a:r>
            <a:r>
              <a:rPr lang="es-ES" dirty="0" err="1"/>
              <a:t>reactjs</a:t>
            </a:r>
            <a:r>
              <a:rPr lang="es-ES" dirty="0"/>
              <a:t>.</a:t>
            </a:r>
            <a:endParaRPr lang="en-US" dirty="0"/>
          </a:p>
          <a:p>
            <a:r>
              <a:rPr lang="es-ES" b="1" dirty="0" err="1"/>
              <a:t>React</a:t>
            </a:r>
            <a:r>
              <a:rPr lang="es-ES" b="1" dirty="0"/>
              <a:t> Native:</a:t>
            </a:r>
            <a:r>
              <a:rPr lang="es-ES" dirty="0"/>
              <a:t> Usa conocimientos para apps móviles.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Historia y Estado Actual (2025)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b="1" dirty="0"/>
              <a:t>Historia: </a:t>
            </a:r>
            <a:r>
              <a:rPr lang="es-ES" dirty="0"/>
              <a:t>Lanzado en 2013, adoptado por Airbnb, Uber, etc. </a:t>
            </a:r>
            <a:r>
              <a:rPr lang="es-ES" dirty="0" err="1"/>
              <a:t>React</a:t>
            </a:r>
            <a:r>
              <a:rPr lang="es-ES" dirty="0"/>
              <a:t> 19 (2025) mejora </a:t>
            </a:r>
            <a:r>
              <a:rPr lang="es-ES" dirty="0" err="1"/>
              <a:t>concurrency</a:t>
            </a:r>
            <a:r>
              <a:rPr lang="es-ES" dirty="0"/>
              <a:t> y </a:t>
            </a:r>
            <a:r>
              <a:rPr lang="es-ES" dirty="0" err="1"/>
              <a:t>hooks</a:t>
            </a:r>
            <a:r>
              <a:rPr lang="es-ES" dirty="0"/>
              <a:t>.</a:t>
            </a:r>
          </a:p>
          <a:p>
            <a:pPr lvl="0"/>
            <a:endParaRPr lang="en-US" dirty="0"/>
          </a:p>
          <a:p>
            <a:pPr lvl="0"/>
            <a:r>
              <a:rPr lang="es-ES" b="1" dirty="0"/>
              <a:t>Uso Actual: </a:t>
            </a:r>
            <a:r>
              <a:rPr lang="es-ES" dirty="0"/>
              <a:t>Según </a:t>
            </a:r>
            <a:r>
              <a:rPr lang="es-ES" dirty="0" err="1"/>
              <a:t>State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JS 2024, ~40% de desarrolladores </a:t>
            </a:r>
            <a:r>
              <a:rPr lang="es-ES" dirty="0" err="1"/>
              <a:t>front-end</a:t>
            </a:r>
            <a:r>
              <a:rPr lang="es-ES" dirty="0"/>
              <a:t> usan </a:t>
            </a:r>
            <a:r>
              <a:rPr lang="es-ES" dirty="0" err="1"/>
              <a:t>React</a:t>
            </a:r>
            <a:r>
              <a:rPr lang="es-ES" dirty="0"/>
              <a:t>. Popular en startups y empresas grandes.</a:t>
            </a:r>
          </a:p>
          <a:p>
            <a:pPr lvl="0"/>
            <a:endParaRPr lang="en-US" dirty="0"/>
          </a:p>
          <a:p>
            <a:pPr lvl="0"/>
            <a:r>
              <a:rPr lang="en-US" b="1" dirty="0" err="1"/>
              <a:t>Comparación</a:t>
            </a:r>
            <a:r>
              <a:rPr lang="en-US" b="1" dirty="0"/>
              <a:t>: </a:t>
            </a:r>
          </a:p>
          <a:p>
            <a:pPr lvl="1"/>
            <a:r>
              <a:rPr lang="es-ES" dirty="0"/>
              <a:t>Vs. Vue.js: Más ligero, menos flexible.</a:t>
            </a:r>
            <a:endParaRPr lang="en-US" dirty="0"/>
          </a:p>
          <a:p>
            <a:pPr lvl="1"/>
            <a:r>
              <a:rPr lang="es-ES" dirty="0"/>
              <a:t>Vs. Angular: Menos </a:t>
            </a:r>
            <a:r>
              <a:rPr lang="es-ES" dirty="0" err="1"/>
              <a:t>opinionado</a:t>
            </a:r>
            <a:r>
              <a:rPr lang="es-ES" dirty="0"/>
              <a:t>, más fácil de aprender.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B9A-5E86-535D-F4EF-8E20CE18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E3B6E-049F-47FC-8770-CB12D45B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973C92-CBE0-F84B-EF6F-1CE4163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Configuración</a:t>
            </a:r>
            <a:r>
              <a:rPr lang="en-US" b="1" dirty="0"/>
              <a:t> del </a:t>
            </a:r>
            <a:r>
              <a:rPr lang="en-US" b="1" dirty="0" err="1"/>
              <a:t>Entorno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2BCF9-45DC-B42D-4D14-33EAB541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Pasos de Instalación: </a:t>
            </a:r>
          </a:p>
          <a:p>
            <a:pPr lvl="1"/>
            <a:r>
              <a:rPr lang="es-ES" dirty="0"/>
              <a:t>Descargar Node.js desde </a:t>
            </a:r>
            <a:r>
              <a:rPr lang="es-ES" u="sng" dirty="0">
                <a:hlinkClick r:id="rId3"/>
              </a:rPr>
              <a:t>https://nodejs.org</a:t>
            </a:r>
            <a:r>
              <a:rPr lang="es-ES" dirty="0"/>
              <a:t> (LTS).</a:t>
            </a:r>
            <a:endParaRPr lang="en-US" dirty="0"/>
          </a:p>
          <a:p>
            <a:pPr lvl="1"/>
            <a:r>
              <a:rPr lang="es-ES" dirty="0"/>
              <a:t>Verificar: </a:t>
            </a:r>
            <a:r>
              <a:rPr lang="es-ES" dirty="0" err="1"/>
              <a:t>node</a:t>
            </a:r>
            <a:r>
              <a:rPr lang="es-ES" dirty="0"/>
              <a:t> -v y </a:t>
            </a:r>
            <a:r>
              <a:rPr lang="es-ES" dirty="0" err="1"/>
              <a:t>npm</a:t>
            </a:r>
            <a:r>
              <a:rPr lang="es-ES" dirty="0"/>
              <a:t> -v en terminal.</a:t>
            </a:r>
            <a:endParaRPr lang="en-US" dirty="0"/>
          </a:p>
          <a:p>
            <a:pPr lvl="1"/>
            <a:r>
              <a:rPr lang="es-ES" dirty="0"/>
              <a:t>Instalar VS </a:t>
            </a:r>
            <a:r>
              <a:rPr lang="es-ES" dirty="0" err="1"/>
              <a:t>Code</a:t>
            </a:r>
            <a:r>
              <a:rPr lang="es-ES" dirty="0"/>
              <a:t>: </a:t>
            </a:r>
            <a:r>
              <a:rPr lang="es-ES" u="sng" dirty="0">
                <a:hlinkClick r:id="rId4"/>
              </a:rPr>
              <a:t>https://code.visualstudio.com/</a:t>
            </a:r>
            <a:r>
              <a:rPr lang="es-ES" dirty="0"/>
              <a:t>.</a:t>
            </a:r>
            <a:endParaRPr lang="en-US" dirty="0"/>
          </a:p>
          <a:p>
            <a:pPr lvl="1"/>
            <a:r>
              <a:rPr lang="en-US" dirty="0" err="1"/>
              <a:t>Extensiones</a:t>
            </a:r>
            <a:r>
              <a:rPr lang="en-US" dirty="0"/>
              <a:t>: </a:t>
            </a:r>
            <a:r>
              <a:rPr lang="en-US" dirty="0" err="1"/>
              <a:t>ESLint</a:t>
            </a:r>
            <a:r>
              <a:rPr lang="en-US" dirty="0"/>
              <a:t>, Prettier, React Developer Tools.</a:t>
            </a:r>
          </a:p>
          <a:p>
            <a:pPr lvl="0"/>
            <a:r>
              <a:rPr lang="en-US" dirty="0"/>
              <a:t>Código de </a:t>
            </a:r>
            <a:r>
              <a:rPr lang="en-US" dirty="0" err="1"/>
              <a:t>Verificación</a:t>
            </a:r>
            <a:r>
              <a:rPr lang="en-US" dirty="0"/>
              <a:t>: </a:t>
            </a:r>
          </a:p>
          <a:p>
            <a:pPr lvl="1"/>
            <a:r>
              <a:rPr lang="es-ES" dirty="0" err="1"/>
              <a:t>node</a:t>
            </a:r>
            <a:r>
              <a:rPr lang="es-ES" dirty="0"/>
              <a:t> -v  </a:t>
            </a:r>
            <a:r>
              <a:rPr lang="es-ES" sz="1200" i="1" dirty="0"/>
              <a:t># Ejemplo salida: v18.17.1</a:t>
            </a:r>
            <a:endParaRPr lang="en-US" sz="1600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B28AF16-6867-EB2E-71AE-CCA25B0103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358EA0-07D3-202C-0C02-AE004778D9E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52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E4FC-1772-FB5B-7FC7-932C821F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EF3173-5690-BE81-4FB8-20552610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C89B19-3775-9CE7-4301-190618E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React App (CRA)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ABC57-F1DA-CCC1-FFC2-D4F7D63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Definición: Herramienta oficial para </a:t>
            </a:r>
            <a:r>
              <a:rPr lang="es-ES" dirty="0" err="1"/>
              <a:t>bootstrapping</a:t>
            </a:r>
            <a:r>
              <a:rPr lang="es-ES" dirty="0"/>
              <a:t> proyectos </a:t>
            </a:r>
            <a:r>
              <a:rPr lang="es-ES" dirty="0" err="1"/>
              <a:t>React</a:t>
            </a:r>
            <a:r>
              <a:rPr lang="es-ES" dirty="0"/>
              <a:t>. </a:t>
            </a:r>
            <a:r>
              <a:rPr lang="en-US" dirty="0" err="1"/>
              <a:t>Incluye</a:t>
            </a:r>
            <a:r>
              <a:rPr lang="en-US" dirty="0"/>
              <a:t> Babel, Webpack, </a:t>
            </a:r>
            <a:r>
              <a:rPr lang="en-US" dirty="0" err="1"/>
              <a:t>ESLint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Ventajas</a:t>
            </a:r>
            <a:r>
              <a:rPr lang="en-US" dirty="0"/>
              <a:t>: Setup </a:t>
            </a:r>
            <a:r>
              <a:rPr lang="en-US" dirty="0" err="1"/>
              <a:t>en</a:t>
            </a:r>
            <a:r>
              <a:rPr lang="en-US" dirty="0"/>
              <a:t> &lt;5 min, hot reloading, scripts </a:t>
            </a:r>
            <a:r>
              <a:rPr lang="en-US" dirty="0" err="1"/>
              <a:t>preconfigurados</a:t>
            </a:r>
            <a:r>
              <a:rPr lang="en-US" dirty="0"/>
              <a:t> (start, build, test).</a:t>
            </a:r>
          </a:p>
          <a:p>
            <a:pPr lvl="0"/>
            <a:r>
              <a:rPr lang="en-US" dirty="0"/>
              <a:t>Instalación: </a:t>
            </a:r>
          </a:p>
          <a:p>
            <a:pPr lvl="1"/>
            <a:r>
              <a:rPr lang="en-US" dirty="0" err="1"/>
              <a:t>npx</a:t>
            </a:r>
            <a:r>
              <a:rPr lang="en-US" dirty="0"/>
              <a:t> create-react-app mi-primer-react</a:t>
            </a:r>
          </a:p>
          <a:p>
            <a:pPr lvl="1"/>
            <a:r>
              <a:rPr lang="en-US" dirty="0"/>
              <a:t>cd mi-primer-react</a:t>
            </a:r>
          </a:p>
          <a:p>
            <a:pPr lvl="1"/>
            <a:r>
              <a:rPr lang="en-US" dirty="0" err="1"/>
              <a:t>npm</a:t>
            </a:r>
            <a:r>
              <a:rPr lang="en-US" dirty="0"/>
              <a:t> start  </a:t>
            </a:r>
            <a:r>
              <a:rPr lang="en-US" sz="1200" i="1" dirty="0"/>
              <a:t># Abre localhost:3000</a:t>
            </a:r>
            <a:endParaRPr lang="en-US" sz="1200" dirty="0"/>
          </a:p>
          <a:p>
            <a:pPr lvl="1"/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490B8CF-6960-944C-5074-BE7AB4F3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A41477-C01D-7641-1FF8-DE9C5A9C7EE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62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F409-C8DD-FD70-1645-AA05DC15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DF8648-8804-93A1-65AD-2A57F844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8F80CA-CE8D-1450-FE9E-AD46992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Estructura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794-CDEC-539D-DA00-C7EE4E6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ES" dirty="0"/>
              <a:t>src/App.js: Componente principal.</a:t>
            </a:r>
            <a:endParaRPr lang="en-US" dirty="0"/>
          </a:p>
          <a:p>
            <a:r>
              <a:rPr lang="es-ES" dirty="0" err="1"/>
              <a:t>public</a:t>
            </a:r>
            <a:r>
              <a:rPr lang="es-ES" dirty="0"/>
              <a:t>/index.html: Punto de entrada HTML.</a:t>
            </a:r>
            <a:endParaRPr lang="en-US" dirty="0"/>
          </a:p>
          <a:p>
            <a:r>
              <a:rPr lang="es-ES" dirty="0" err="1"/>
              <a:t>package.json</a:t>
            </a:r>
            <a:r>
              <a:rPr lang="es-ES" dirty="0"/>
              <a:t>: Dependencias y scripts.</a:t>
            </a:r>
            <a:endParaRPr lang="en-US" dirty="0"/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181B10B-E646-6829-BE42-5F8EA5E9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322858-D893-0232-6939-6074C58F1A0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8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BF3A1-42AC-29CC-D688-28E4288E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CFDD3B-C958-2A3C-566F-5C88BCBA43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3909FAA-588D-32C8-527A-FC297BD41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Primera App - Hello World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D5022-A06D-990C-4CA4-7A8AC219E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import React from 'react';</a:t>
            </a:r>
          </a:p>
          <a:p>
            <a:r>
              <a:rPr lang="en-US" dirty="0"/>
              <a:t>import './App.css';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function App() {</a:t>
            </a:r>
          </a:p>
          <a:p>
            <a:r>
              <a:rPr lang="en-US" dirty="0"/>
              <a:t>  return (</a:t>
            </a:r>
          </a:p>
          <a:p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r>
              <a:rPr lang="es-ES" dirty="0"/>
              <a:t>      &lt;h1&gt;¡Hola, Javier y Naomy! Bienvenidos a </a:t>
            </a:r>
            <a:r>
              <a:rPr lang="es-ES" dirty="0" err="1"/>
              <a:t>React</a:t>
            </a:r>
            <a:r>
              <a:rPr lang="es-ES" dirty="0"/>
              <a:t>&lt;/h1&gt;</a:t>
            </a:r>
            <a:endParaRPr lang="en-US" dirty="0"/>
          </a:p>
          <a:p>
            <a:r>
              <a:rPr lang="es-ES" dirty="0"/>
              <a:t>      &lt;p&gt;Este es nuestro primer componente.&lt;/p&gt;</a:t>
            </a:r>
            <a:endParaRPr lang="en-US" dirty="0"/>
          </a:p>
          <a:p>
            <a:r>
              <a:rPr lang="es-ES" dirty="0"/>
              <a:t>    </a:t>
            </a:r>
            <a:r>
              <a:rPr lang="en-US" dirty="0"/>
              <a:t>&lt;/div&gt;</a:t>
            </a:r>
          </a:p>
          <a:p>
            <a:r>
              <a:rPr lang="en-US" dirty="0"/>
              <a:t>  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export default App;</a:t>
            </a:r>
          </a:p>
          <a:p>
            <a:endParaRPr lang="es-E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907D04F-D868-11F7-B459-1646B0173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721DBEF-B76E-6233-0DA2-13B60CD17CA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782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718</Words>
  <Application>Microsoft Office PowerPoint</Application>
  <PresentationFormat>Widescreen</PresentationFormat>
  <Paragraphs>101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1: Introducción a React.js y Configuración</vt:lpstr>
      <vt:lpstr>¿Qué es React?</vt:lpstr>
      <vt:lpstr>Ventajas de React</vt:lpstr>
      <vt:lpstr>Historia y Estado Actual (2025)</vt:lpstr>
      <vt:lpstr>Configuración del Entorno</vt:lpstr>
      <vt:lpstr>Create React App (CRA)</vt:lpstr>
      <vt:lpstr>Estructura: </vt:lpstr>
      <vt:lpstr>Primera App - Hello World</vt:lpstr>
      <vt:lpstr>Explicación: </vt:lpstr>
      <vt:lpstr>Práctica del Día</vt:lpstr>
      <vt:lpstr>Preguntas de Comprensión: </vt:lpstr>
      <vt:lpstr>Tarea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3</cp:revision>
  <dcterms:created xsi:type="dcterms:W3CDTF">2024-07-17T16:40:36Z</dcterms:created>
  <dcterms:modified xsi:type="dcterms:W3CDTF">2025-08-12T14:55:37Z</dcterms:modified>
</cp:coreProperties>
</file>