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ADB4F-7746-9CBF-6C9F-352A0623B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50E495-D660-1F36-3B71-AE95BFB63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A66381-1AC2-A3AD-4D2D-0C3026AF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12/08/2025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712DDB-BA2D-8E22-C122-B008DB70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CC1619-B57E-20E6-EB18-C1851AF89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282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B23CA-434F-84C6-F714-8A297C88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5380E9-AD65-F18A-913A-C355BB263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822639-31C0-AF61-7EDD-0B8B373B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12/08/2025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B09711-E3D1-2F12-5709-533DBD386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39465B-C80A-F79E-62AC-FDE52D23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468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F36ABD-B259-C8FB-1795-D56767C94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B96E39-36F7-D4CB-DFC3-1835C6280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C0F294-6BB3-D3C5-AFCB-389FC29F9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12/08/2025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8855A3-7D5D-5BD5-9F64-81EAF390B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E31F6E-12B9-D58A-F959-51456BBB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788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1DACE-7439-E54E-C785-7A0D8D0A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220A32-E1D7-5DFD-E265-26E763097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8944F3-4104-1A7B-9B6D-EF23FBDB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12/08/2025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DB41E0-6A0D-0F0B-78A5-C15B29669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3CCD4F-4C09-D820-8CAE-5AB520D3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80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4BCF7-8304-A72F-F8DF-CF92BB351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BB3441-20D6-C272-7B9D-E749B6977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D731DB-078B-F6F6-018F-4A62FBE70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12/08/2025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47F109-D0B3-5395-FC5C-7AEFA999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C21829-F39F-CC49-8C8B-8E18DB35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811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19BEC-192D-1D96-98A7-503DB4BA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1724DE-29A1-0BD8-8513-28F6E3368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4E3023-5F4C-4CC7-1832-215A3F60A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DE4CFF-4C51-25D8-040F-EB0D2965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12/08/2025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6CCD71-A6B1-26B0-7641-4B9226E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08CF20-1B96-484E-AACE-1B1B2D9B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050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F5A5E-2D02-4321-1D80-8DB0566B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CF7144-786B-8C46-8C4D-AFD2C9894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E05EB4-9EDE-23E0-8799-1A7E4DBAA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9975F9-2C02-B970-CAAC-7106A97CD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2259C05-66DA-07BB-8E70-F859809FC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FA6AA65-0D3B-7DB1-8353-A3A35FCE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12/08/2025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4F6098A-9132-3AF4-FDCC-39BF799C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041B7B9-C804-8EAA-7668-6DF9B45B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304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7034C-228D-0A0E-D4CF-0C6FAF970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1E97DAB-8701-4C0A-350F-5B4097DC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12/08/2025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AAD72A-DE35-01AD-A38C-54AAA601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8BFF0DE-E8C1-BCE3-CBB0-BC0C4D1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354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6540CB6-9DFD-4ED2-8108-9E1521C88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12/08/2025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F504AE-6EF2-4AAD-2CD7-483705816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0868EC-B95A-0BA7-3132-B5BA91571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9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88D1D-859E-32F7-EF5C-BB5E5475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4933FF-3BA4-763B-2DD9-384829CF5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DD0A8E-721C-AA67-5269-D0D842AE8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78376F-4484-F35D-DCE3-4D381CB5E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12/08/2025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8D9427-D27C-744B-05B6-C07003FD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AD32E3-3802-88F2-0475-4839C562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616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74AF9-6B6C-2212-608C-50DC1D1A5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ADB8918-1DDB-3B27-6668-37FA098AE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40F20E-C762-4113-653B-9949C5F08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24855D-F281-5DFF-6C6E-E9266C06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12/08/2025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3B0607-8DDC-098D-D8C3-9648DA17B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382AAE-5F23-DDA8-5259-317E518A0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048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4BA4924-8EAE-8A0B-7FB0-A1168C6D4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C6A4C9-A651-2732-BD6C-A875CF506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7F0903-0A29-257F-D30A-AC0D16E83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8EE082-CC84-42F1-B1A9-5FF676D34F73}" type="datetimeFigureOut">
              <a:rPr lang="es-ES" smtClean="0"/>
              <a:t>12/08/2025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9E7190-9772-51D9-C974-819FBA9C0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43535D-01C0-2A8E-C7B1-D5BD322B9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59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.dev/lear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code.visualstudio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3B0FA494-45CB-B0E2-91F2-06217FA6201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BAC1498-97F1-27DF-907B-1F9C1E445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987" y="-175217"/>
            <a:ext cx="10628026" cy="2387600"/>
          </a:xfrm>
        </p:spPr>
        <p:txBody>
          <a:bodyPr>
            <a:normAutofit/>
          </a:bodyPr>
          <a:lstStyle/>
          <a:p>
            <a:r>
              <a:rPr lang="es-ES" dirty="0" err="1"/>
              <a:t>Bootcamp</a:t>
            </a:r>
            <a:r>
              <a:rPr lang="es-ES" dirty="0"/>
              <a:t> Intensivo para Javier y Naomy - AcademyCoder.com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762E05-7066-6BC8-615D-DBCA24FC5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231824" cy="2314979"/>
          </a:xfrm>
        </p:spPr>
        <p:txBody>
          <a:bodyPr>
            <a:normAutofit fontScale="55000" lnSpcReduction="20000"/>
          </a:bodyPr>
          <a:lstStyle/>
          <a:p>
            <a:r>
              <a:rPr lang="es-ES" sz="5900" b="1" dirty="0"/>
              <a:t>Profesor: </a:t>
            </a:r>
          </a:p>
          <a:p>
            <a:r>
              <a:rPr lang="es-ES" sz="5900" b="1" dirty="0"/>
              <a:t>Jean Pierre Barnett </a:t>
            </a:r>
            <a:r>
              <a:rPr lang="es-ES" sz="5900" b="1" dirty="0" err="1"/>
              <a:t>Caruzo</a:t>
            </a:r>
            <a:endParaRPr lang="es-ES" sz="5900" b="1" dirty="0"/>
          </a:p>
          <a:p>
            <a:endParaRPr lang="es-ES" sz="5900" b="1" dirty="0"/>
          </a:p>
          <a:p>
            <a:r>
              <a:rPr lang="es-ES" sz="5900" b="1" dirty="0"/>
              <a:t>Fecha de creación:</a:t>
            </a:r>
          </a:p>
          <a:p>
            <a:r>
              <a:rPr lang="es-ES" sz="5900" b="1" dirty="0"/>
              <a:t>08-2025</a:t>
            </a:r>
          </a:p>
          <a:p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BE18CAF8-6403-1046-1E90-452790B5F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25EE2FC-D516-6FC0-10DE-B3C2AADF8CA4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0C8751C7-5808-2923-D9D7-7BDA1EEAC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917017"/>
            <a:ext cx="1735528" cy="109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98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EF40E-EC84-7E31-7DAA-97584FD31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65BFE45-D79C-DE3B-BC4C-4EABC4D52FB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55028DA-2F9C-0F3E-B175-8AF18726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err="1"/>
              <a:t>Explicación</a:t>
            </a:r>
            <a:r>
              <a:rPr lang="en-US" b="1" dirty="0"/>
              <a:t>: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46D148-1009-0841-7110-5FD376159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import</a:t>
            </a:r>
            <a:r>
              <a:rPr lang="es-ES" b="1" dirty="0"/>
              <a:t> </a:t>
            </a:r>
            <a:r>
              <a:rPr lang="es-ES" b="1" dirty="0" err="1"/>
              <a:t>React</a:t>
            </a:r>
            <a:r>
              <a:rPr lang="es-ES" b="1" dirty="0"/>
              <a:t>: </a:t>
            </a:r>
            <a:r>
              <a:rPr lang="es-ES" dirty="0"/>
              <a:t>Necesario para JSX (hasta </a:t>
            </a:r>
            <a:r>
              <a:rPr lang="es-ES" dirty="0" err="1"/>
              <a:t>React</a:t>
            </a:r>
            <a:r>
              <a:rPr lang="es-ES" dirty="0"/>
              <a:t> 17).</a:t>
            </a:r>
          </a:p>
          <a:p>
            <a:endParaRPr lang="en-US" dirty="0"/>
          </a:p>
          <a:p>
            <a:r>
              <a:rPr lang="es-ES" b="1" dirty="0"/>
              <a:t>App: </a:t>
            </a:r>
            <a:r>
              <a:rPr lang="es-ES" dirty="0"/>
              <a:t>Componente funcional que retorna JSX.</a:t>
            </a:r>
          </a:p>
          <a:p>
            <a:endParaRPr lang="en-US" dirty="0"/>
          </a:p>
          <a:p>
            <a:r>
              <a:rPr lang="en-US" b="1" dirty="0" err="1"/>
              <a:t>className</a:t>
            </a:r>
            <a:r>
              <a:rPr lang="en-US" b="1" dirty="0"/>
              <a:t>: </a:t>
            </a:r>
            <a:r>
              <a:rPr lang="en-US" dirty="0" err="1"/>
              <a:t>Equivalente</a:t>
            </a:r>
            <a:r>
              <a:rPr lang="en-US" dirty="0"/>
              <a:t> a class </a:t>
            </a:r>
            <a:r>
              <a:rPr lang="en-US" dirty="0" err="1"/>
              <a:t>en</a:t>
            </a:r>
            <a:r>
              <a:rPr lang="en-US" dirty="0"/>
              <a:t> HTML (JSX </a:t>
            </a:r>
            <a:r>
              <a:rPr lang="en-US" dirty="0" err="1"/>
              <a:t>usa</a:t>
            </a:r>
            <a:r>
              <a:rPr lang="en-US" dirty="0"/>
              <a:t> camelCase).</a:t>
            </a:r>
          </a:p>
          <a:p>
            <a:endParaRPr lang="en-US" dirty="0"/>
          </a:p>
          <a:p>
            <a:r>
              <a:rPr lang="es-ES" b="1" dirty="0" err="1"/>
              <a:t>export</a:t>
            </a:r>
            <a:r>
              <a:rPr lang="es-ES" b="1" dirty="0"/>
              <a:t> default</a:t>
            </a:r>
            <a:r>
              <a:rPr lang="es-ES" dirty="0"/>
              <a:t>: Permite usar componente en otros archivos.</a:t>
            </a:r>
            <a:endParaRPr lang="en-US" dirty="0"/>
          </a:p>
          <a:p>
            <a:endParaRPr lang="es-E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0D0CF5DF-D777-5CAF-C8CC-2244E648C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02EFDCE-95A1-7EFE-62A8-693C75029DD1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350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1C319-84B8-92C8-ED9C-02D1AC52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0C90DB8-07D0-07CD-A11A-D913635DCD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3DD8EFE-124D-FAC5-C8D7-F3FFB160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Práctica</a:t>
            </a:r>
            <a:r>
              <a:rPr lang="en-US" b="1" dirty="0"/>
              <a:t> del Día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575452-A925-C87D-B3B0-52F419F68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Ejercicio: Crear app "Mi Primer </a:t>
            </a:r>
            <a:r>
              <a:rPr lang="es-ES" dirty="0" err="1"/>
              <a:t>React</a:t>
            </a:r>
            <a:r>
              <a:rPr lang="es-ES" dirty="0"/>
              <a:t>" con saludo personalizado: </a:t>
            </a:r>
          </a:p>
          <a:p>
            <a:pPr lvl="0"/>
            <a:endParaRPr lang="en-US" dirty="0"/>
          </a:p>
          <a:p>
            <a:pPr lvl="1"/>
            <a:r>
              <a:rPr lang="es-ES" dirty="0"/>
              <a:t>Modificar App.js para incluir nombres y un mensaje motivacional.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Subir </a:t>
            </a:r>
            <a:r>
              <a:rPr lang="en-US" dirty="0" err="1"/>
              <a:t>proyecto</a:t>
            </a:r>
            <a:r>
              <a:rPr lang="en-US" dirty="0"/>
              <a:t> a GitHub.</a:t>
            </a:r>
          </a:p>
          <a:p>
            <a:endParaRPr lang="es-E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B331F203-90EF-2158-585E-AC3A20510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029FD37-A071-F7B2-3091-38D5B78677D2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36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589EE-93B9-E10E-F346-684C411E2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4F5592F-9A73-3D9E-9A06-5B65665DD92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-1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359A368-38CC-F7B0-751A-59614AB73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err="1"/>
              <a:t>Preguntas</a:t>
            </a:r>
            <a:r>
              <a:rPr lang="en-US" b="1" dirty="0"/>
              <a:t> de </a:t>
            </a:r>
            <a:r>
              <a:rPr lang="en-US" b="1" dirty="0" err="1"/>
              <a:t>Comprensión</a:t>
            </a:r>
            <a:r>
              <a:rPr lang="en-US" b="1" dirty="0"/>
              <a:t>: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5AEAA5-761B-BAF5-3F0D-B62DDD586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¿Qué hace el Virtual DOM?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¿Por qué usamos </a:t>
            </a:r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React</a:t>
            </a:r>
            <a:r>
              <a:rPr lang="es-ES" dirty="0"/>
              <a:t> App?</a:t>
            </a:r>
          </a:p>
          <a:p>
            <a:endParaRPr lang="en-US" dirty="0"/>
          </a:p>
          <a:p>
            <a:r>
              <a:rPr lang="es-ES" dirty="0"/>
              <a:t>¿Qué diferencia hay entre </a:t>
            </a:r>
            <a:r>
              <a:rPr lang="es-ES" dirty="0" err="1"/>
              <a:t>React</a:t>
            </a:r>
            <a:r>
              <a:rPr lang="es-ES" dirty="0"/>
              <a:t> y </a:t>
            </a:r>
            <a:r>
              <a:rPr lang="es-ES" dirty="0" err="1"/>
              <a:t>vanilla</a:t>
            </a:r>
            <a:r>
              <a:rPr lang="es-ES" dirty="0"/>
              <a:t> JS?</a:t>
            </a:r>
          </a:p>
          <a:p>
            <a:pPr marL="914400" lvl="2" indent="0">
              <a:buNone/>
            </a:pPr>
            <a:r>
              <a:rPr lang="es-ES" dirty="0"/>
              <a:t>Vainilla JS: </a:t>
            </a:r>
          </a:p>
          <a:p>
            <a:pPr marL="914400" lvl="2" indent="0">
              <a:buNone/>
            </a:pPr>
            <a:r>
              <a:rPr lang="es-ES" dirty="0" err="1"/>
              <a:t>document.getElementById</a:t>
            </a:r>
            <a:r>
              <a:rPr lang="es-ES" dirty="0"/>
              <a:t>(“titulo”).</a:t>
            </a:r>
            <a:r>
              <a:rPr lang="es-ES" dirty="0" err="1"/>
              <a:t>innerText</a:t>
            </a:r>
            <a:r>
              <a:rPr lang="es-ES" dirty="0"/>
              <a:t>= “Hola Mundo”;</a:t>
            </a:r>
          </a:p>
          <a:p>
            <a:pPr marL="914400" lvl="2" indent="0">
              <a:buNone/>
            </a:pPr>
            <a:r>
              <a:rPr lang="es-ES" dirty="0" err="1"/>
              <a:t>React</a:t>
            </a:r>
            <a:r>
              <a:rPr lang="es-ES" dirty="0"/>
              <a:t>: </a:t>
            </a:r>
          </a:p>
          <a:p>
            <a:pPr marL="914400" lvl="2" indent="0">
              <a:buNone/>
            </a:pPr>
            <a:r>
              <a:rPr lang="es-ES" dirty="0" err="1"/>
              <a:t>function</a:t>
            </a:r>
            <a:r>
              <a:rPr lang="es-ES" dirty="0"/>
              <a:t> App() { </a:t>
            </a:r>
            <a:r>
              <a:rPr lang="es-ES" dirty="0" err="1"/>
              <a:t>return</a:t>
            </a:r>
            <a:r>
              <a:rPr lang="es-ES" dirty="0"/>
              <a:t> &lt;h1&gt;Hola Mundo &lt;/h1&gt;; }</a:t>
            </a:r>
            <a:endParaRPr lang="en-US" dirty="0"/>
          </a:p>
          <a:p>
            <a:endParaRPr lang="es-E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C62C42B7-9A7C-792F-FD40-16C1E3A53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8DFAB83-7134-A06A-E5E9-5C2C04055F71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32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96499-4BB7-3233-CD04-EA421F9BF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73D9D1B-711E-838E-21DF-E71F37F623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A1B7E3-1C53-A95B-E1B2-B62B15D8D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Tarea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5EDB66-608B-4FEF-C88D-213FBCAB1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err="1"/>
              <a:t>React</a:t>
            </a:r>
            <a:r>
              <a:rPr lang="es-ES" dirty="0"/>
              <a:t> es una biblioteca declarativa, Virtual DOM optimiza, CRA simplifica </a:t>
            </a:r>
            <a:r>
              <a:rPr lang="es-ES" dirty="0" err="1"/>
              <a:t>setup</a:t>
            </a:r>
            <a:r>
              <a:rPr lang="es-E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s-ES" dirty="0"/>
              <a:t>Tarea: Instalar Git, crear repo en GitHub, explorar </a:t>
            </a:r>
            <a:r>
              <a:rPr lang="es-ES" u="sng" dirty="0">
                <a:hlinkClick r:id="rId3"/>
              </a:rPr>
              <a:t>https://react.dev/learn</a:t>
            </a:r>
            <a:r>
              <a:rPr lang="es-ES" dirty="0"/>
              <a:t>.</a:t>
            </a:r>
            <a:endParaRPr lang="en-US" dirty="0"/>
          </a:p>
          <a:p>
            <a:endParaRPr lang="es-E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8EEFBC3D-79FC-F386-DF34-E424C5CF08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183D8B4-6E73-52B4-DC41-2543A2872A06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269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C18DC-3924-620C-B2BD-382D1155B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EE73F48-DA97-8667-0330-1AD06609C7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FC48B-0FDB-FB1A-9FD2-B20A29EB0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576" y="2326876"/>
            <a:ext cx="5879592" cy="1325563"/>
          </a:xfrm>
        </p:spPr>
        <p:txBody>
          <a:bodyPr>
            <a:noAutofit/>
          </a:bodyPr>
          <a:lstStyle/>
          <a:p>
            <a:r>
              <a:rPr lang="es-ES" sz="9600" b="1" dirty="0"/>
              <a:t>G</a:t>
            </a:r>
            <a:r>
              <a:rPr lang="en-US" sz="9600" b="1" dirty="0"/>
              <a:t>RACIAS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DEB058E6-F012-5BEB-130D-53B504BB1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BCEE3A9-8D6D-3420-2A31-B71F966CAFFC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09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3B547-CEC7-0A6B-D451-4B44C1D86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B1D8D420-D009-0B5A-62B2-0DEA5FBFAD0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A8C72F2-A006-8CDA-8596-A01B38885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987" y="-175217"/>
            <a:ext cx="10628026" cy="2387600"/>
          </a:xfrm>
        </p:spPr>
        <p:txBody>
          <a:bodyPr>
            <a:normAutofit/>
          </a:bodyPr>
          <a:lstStyle/>
          <a:p>
            <a:r>
              <a:rPr lang="es-ES" dirty="0"/>
              <a:t>Semana 1 - Día 1: Introducción a React.js y Configuración</a:t>
            </a: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3FA7BA68-83FE-0D4C-2952-B45CB96EF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1B26C90-24D1-8C2F-5552-79057E28E3F1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2493A292-5644-6DB8-BB3C-C330DFBB4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917017"/>
            <a:ext cx="1735528" cy="1093383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2E6EF4A4-A003-8DEE-3097-1F4A24EE57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¡Bienvenidos al </a:t>
            </a:r>
            <a:r>
              <a:rPr lang="es-ES" dirty="0" err="1"/>
              <a:t>bootcamp</a:t>
            </a:r>
            <a:r>
              <a:rPr lang="es-ES" dirty="0"/>
              <a:t>! Hoy aprenderemos qué es </a:t>
            </a:r>
            <a:r>
              <a:rPr lang="es-ES" dirty="0" err="1"/>
              <a:t>React</a:t>
            </a:r>
            <a:r>
              <a:rPr lang="es-ES" dirty="0"/>
              <a:t>, sus ventajas y cómo configurar un entorno profesional para desarrollar aplicaciones modernas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94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FEBBD3C-9CF6-D647-6A8C-11E9956B1CA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BEB65F3-DCD0-AC4F-CF55-9EA98FCC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¿</a:t>
            </a:r>
            <a:r>
              <a:rPr lang="en-US" b="1" dirty="0" err="1"/>
              <a:t>Qué</a:t>
            </a:r>
            <a:r>
              <a:rPr lang="en-US" b="1" dirty="0"/>
              <a:t> es React?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AB6C22-AE67-28A0-2140-40AC49607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err="1"/>
              <a:t>React</a:t>
            </a:r>
            <a:r>
              <a:rPr lang="es-ES" dirty="0"/>
              <a:t> es una biblioteca de JavaScript de código abierto, creada por Facebook (Meta) en 2013, diseñada para construir interfaces de usuario (UI) interactivas y escalables, especialmente para Single Page </a:t>
            </a:r>
            <a:r>
              <a:rPr lang="es-ES" dirty="0" err="1"/>
              <a:t>Applications</a:t>
            </a:r>
            <a:r>
              <a:rPr lang="es-ES" dirty="0"/>
              <a:t> (SPA).</a:t>
            </a:r>
          </a:p>
          <a:p>
            <a:pPr lvl="0"/>
            <a:r>
              <a:rPr lang="en-US" dirty="0" err="1"/>
              <a:t>Características</a:t>
            </a:r>
            <a:r>
              <a:rPr lang="en-US" dirty="0"/>
              <a:t> Clave: </a:t>
            </a:r>
          </a:p>
          <a:p>
            <a:pPr lvl="1"/>
            <a:r>
              <a:rPr lang="es-ES" b="1" dirty="0"/>
              <a:t>Componentes Reutilizables:</a:t>
            </a:r>
            <a:r>
              <a:rPr lang="es-ES" dirty="0"/>
              <a:t> Divide la UI en bloques modulares (ej. botones, formularios).</a:t>
            </a:r>
            <a:endParaRPr lang="en-US" dirty="0"/>
          </a:p>
          <a:p>
            <a:pPr lvl="1"/>
            <a:r>
              <a:rPr lang="es-ES" b="1" dirty="0"/>
              <a:t>Virtual DOM:</a:t>
            </a:r>
            <a:r>
              <a:rPr lang="es-ES" dirty="0"/>
              <a:t> Representación en memoria del DOM real; </a:t>
            </a:r>
            <a:r>
              <a:rPr lang="es-ES" dirty="0" err="1"/>
              <a:t>React</a:t>
            </a:r>
            <a:r>
              <a:rPr lang="es-ES" dirty="0"/>
              <a:t> actualiza solo cambios, optimizando rendimiento.</a:t>
            </a:r>
            <a:endParaRPr lang="en-US" dirty="0"/>
          </a:p>
          <a:p>
            <a:pPr lvl="1"/>
            <a:r>
              <a:rPr lang="es-ES" b="1" dirty="0"/>
              <a:t>Declarativo:</a:t>
            </a:r>
            <a:r>
              <a:rPr lang="es-ES" dirty="0"/>
              <a:t> Define "qué" mostrar, no "cómo" (vs. imperativo en </a:t>
            </a:r>
            <a:r>
              <a:rPr lang="es-ES" dirty="0" err="1"/>
              <a:t>vanilla</a:t>
            </a:r>
            <a:r>
              <a:rPr lang="es-ES" dirty="0"/>
              <a:t> JS).</a:t>
            </a:r>
            <a:endParaRPr lang="en-US" dirty="0"/>
          </a:p>
          <a:p>
            <a:pPr lvl="0"/>
            <a:endParaRPr lang="en-U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C71FA10D-B243-0FE6-E3CB-4EE47C2B3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8464"/>
            <a:ext cx="1364342" cy="85953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90F0E24-E168-7F9A-4612-3882299B7FBC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3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B96AE-7A37-6BDF-CDB6-D5D890FA7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D1583E4-EC10-578D-3EA3-2FCCA7DAF5E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283EF66-095F-718E-D6AB-88BE29E86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Ventajas</a:t>
            </a:r>
            <a:r>
              <a:rPr lang="en-US" b="1" dirty="0"/>
              <a:t> de React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C970F8-9967-4051-1DA7-920B16B80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Rendimiento:</a:t>
            </a:r>
            <a:r>
              <a:rPr lang="es-ES" dirty="0"/>
              <a:t> Virtual DOM reduce manipulaciones costosas (ej. 1000 elementos actualizados en &lt;50ms).</a:t>
            </a:r>
            <a:endParaRPr lang="en-US" dirty="0"/>
          </a:p>
          <a:p>
            <a:r>
              <a:rPr lang="es-ES" b="1" dirty="0"/>
              <a:t>Reutilización:</a:t>
            </a:r>
            <a:r>
              <a:rPr lang="es-ES" dirty="0"/>
              <a:t> Componentes como Lego, reducen código duplicado.</a:t>
            </a:r>
            <a:endParaRPr lang="en-US" dirty="0"/>
          </a:p>
          <a:p>
            <a:r>
              <a:rPr lang="es-ES" b="1" dirty="0"/>
              <a:t>Ecosistema:</a:t>
            </a:r>
            <a:r>
              <a:rPr lang="es-ES" dirty="0"/>
              <a:t> Integra con </a:t>
            </a:r>
            <a:r>
              <a:rPr lang="es-ES" dirty="0" err="1"/>
              <a:t>Redux</a:t>
            </a:r>
            <a:r>
              <a:rPr lang="es-ES" dirty="0"/>
              <a:t>, </a:t>
            </a:r>
            <a:r>
              <a:rPr lang="es-ES" dirty="0" err="1"/>
              <a:t>React</a:t>
            </a:r>
            <a:r>
              <a:rPr lang="es-ES" dirty="0"/>
              <a:t> </a:t>
            </a:r>
            <a:r>
              <a:rPr lang="es-ES" dirty="0" err="1"/>
              <a:t>Router</a:t>
            </a:r>
            <a:r>
              <a:rPr lang="es-ES" dirty="0"/>
              <a:t>, Next.js.</a:t>
            </a:r>
            <a:endParaRPr lang="en-US" dirty="0"/>
          </a:p>
          <a:p>
            <a:r>
              <a:rPr lang="es-ES" b="1" dirty="0"/>
              <a:t>Comunidad:</a:t>
            </a:r>
            <a:r>
              <a:rPr lang="es-ES" dirty="0"/>
              <a:t> Más de 200k estrellas en GitHub (2025); soporte en foros como r/</a:t>
            </a:r>
            <a:r>
              <a:rPr lang="es-ES" dirty="0" err="1"/>
              <a:t>reactjs</a:t>
            </a:r>
            <a:r>
              <a:rPr lang="es-ES" dirty="0"/>
              <a:t>.</a:t>
            </a:r>
            <a:endParaRPr lang="en-US" dirty="0"/>
          </a:p>
          <a:p>
            <a:r>
              <a:rPr lang="es-ES" b="1" dirty="0" err="1"/>
              <a:t>React</a:t>
            </a:r>
            <a:r>
              <a:rPr lang="es-ES" b="1" dirty="0"/>
              <a:t> Native:</a:t>
            </a:r>
            <a:r>
              <a:rPr lang="es-ES" dirty="0"/>
              <a:t> Usa conocimientos para apps móviles.</a:t>
            </a:r>
            <a:endParaRPr lang="en-US" dirty="0"/>
          </a:p>
          <a:p>
            <a:endParaRPr lang="es-E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33389003-F2F9-66F2-A336-B01AE7F5B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997D985-7C96-6C8F-AC4A-71009527C5D0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273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D053E-89A6-1346-AAE1-2B1555BD9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DAA0108-9EA5-402D-0EF1-A332DEA2BC4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DB8B6D6-D412-4673-BA8A-839812C9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Historia y Estado Actual (2025)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BA3292-F7B8-F4F3-A29D-86D62F6B6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b="1" dirty="0"/>
              <a:t>Historia: </a:t>
            </a:r>
            <a:r>
              <a:rPr lang="es-ES" dirty="0"/>
              <a:t>Lanzado en 2013, adoptado por Airbnb, Uber, etc. </a:t>
            </a:r>
            <a:r>
              <a:rPr lang="es-ES" dirty="0" err="1"/>
              <a:t>React</a:t>
            </a:r>
            <a:r>
              <a:rPr lang="es-ES" dirty="0"/>
              <a:t> 19 (2025) mejora </a:t>
            </a:r>
            <a:r>
              <a:rPr lang="es-ES" dirty="0" err="1"/>
              <a:t>concurrency</a:t>
            </a:r>
            <a:r>
              <a:rPr lang="es-ES" dirty="0"/>
              <a:t> y </a:t>
            </a:r>
            <a:r>
              <a:rPr lang="es-ES" dirty="0" err="1"/>
              <a:t>hooks</a:t>
            </a:r>
            <a:r>
              <a:rPr lang="es-E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s-ES" b="1" dirty="0"/>
              <a:t>Uso Actual: </a:t>
            </a:r>
            <a:r>
              <a:rPr lang="es-ES" dirty="0"/>
              <a:t>Según </a:t>
            </a:r>
            <a:r>
              <a:rPr lang="es-ES" dirty="0" err="1"/>
              <a:t>State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JS 2024, ~40% de desarrolladores </a:t>
            </a:r>
            <a:r>
              <a:rPr lang="es-ES" dirty="0" err="1"/>
              <a:t>front-end</a:t>
            </a:r>
            <a:r>
              <a:rPr lang="es-ES" dirty="0"/>
              <a:t> usan </a:t>
            </a:r>
            <a:r>
              <a:rPr lang="es-ES" dirty="0" err="1"/>
              <a:t>React</a:t>
            </a:r>
            <a:r>
              <a:rPr lang="es-ES" dirty="0"/>
              <a:t>. Popular en startups y empresas grandes.</a:t>
            </a:r>
          </a:p>
          <a:p>
            <a:pPr lvl="0"/>
            <a:endParaRPr lang="en-US" dirty="0"/>
          </a:p>
          <a:p>
            <a:pPr lvl="0"/>
            <a:r>
              <a:rPr lang="en-US" b="1" dirty="0" err="1"/>
              <a:t>Comparación</a:t>
            </a:r>
            <a:r>
              <a:rPr lang="en-US" b="1" dirty="0"/>
              <a:t>: </a:t>
            </a:r>
          </a:p>
          <a:p>
            <a:pPr lvl="1"/>
            <a:r>
              <a:rPr lang="es-ES" dirty="0"/>
              <a:t>Vs. Vue.js: Más ligero, menos flexible.</a:t>
            </a:r>
            <a:endParaRPr lang="en-US" dirty="0"/>
          </a:p>
          <a:p>
            <a:pPr lvl="1"/>
            <a:r>
              <a:rPr lang="es-ES" dirty="0"/>
              <a:t>Vs. Angular: Menos </a:t>
            </a:r>
            <a:r>
              <a:rPr lang="es-ES" dirty="0" err="1"/>
              <a:t>opinionado</a:t>
            </a:r>
            <a:r>
              <a:rPr lang="es-ES" dirty="0"/>
              <a:t>, más fácil de aprender.</a:t>
            </a:r>
            <a:endParaRPr lang="en-US" dirty="0"/>
          </a:p>
          <a:p>
            <a:endParaRPr lang="es-E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C522F8CF-3131-09EA-720B-9EE4A17CE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FC5E33D-5ED2-A4A3-5474-64A3E53CEFCA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179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41B9A-5E86-535D-F4EF-8E20CE18E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ECE3B6E-049F-47FC-8770-CB12D45BAF4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6973C92-CBE0-F84B-EF6F-1CE4163D0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Configuración</a:t>
            </a:r>
            <a:r>
              <a:rPr lang="en-US" b="1" dirty="0"/>
              <a:t> del </a:t>
            </a:r>
            <a:r>
              <a:rPr lang="en-US" b="1" dirty="0" err="1"/>
              <a:t>Entorno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B2BCF9-45DC-B42D-4D14-33EAB5413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Pasos de Instalación: </a:t>
            </a:r>
          </a:p>
          <a:p>
            <a:pPr lvl="1"/>
            <a:r>
              <a:rPr lang="es-ES" dirty="0"/>
              <a:t>Descargar Node.js desde </a:t>
            </a:r>
            <a:r>
              <a:rPr lang="es-ES" u="sng" dirty="0">
                <a:hlinkClick r:id="rId3"/>
              </a:rPr>
              <a:t>https://nodejs.org</a:t>
            </a:r>
            <a:r>
              <a:rPr lang="es-ES" dirty="0"/>
              <a:t> (LTS).</a:t>
            </a:r>
            <a:endParaRPr lang="en-US" dirty="0"/>
          </a:p>
          <a:p>
            <a:pPr lvl="1"/>
            <a:r>
              <a:rPr lang="es-ES" dirty="0"/>
              <a:t>Verificar: </a:t>
            </a:r>
            <a:r>
              <a:rPr lang="es-ES" dirty="0" err="1"/>
              <a:t>node</a:t>
            </a:r>
            <a:r>
              <a:rPr lang="es-ES" dirty="0"/>
              <a:t> -v y </a:t>
            </a:r>
            <a:r>
              <a:rPr lang="es-ES" dirty="0" err="1"/>
              <a:t>npm</a:t>
            </a:r>
            <a:r>
              <a:rPr lang="es-ES" dirty="0"/>
              <a:t> -v en terminal.</a:t>
            </a:r>
            <a:endParaRPr lang="en-US" dirty="0"/>
          </a:p>
          <a:p>
            <a:pPr lvl="1"/>
            <a:r>
              <a:rPr lang="es-ES" dirty="0"/>
              <a:t>Instalar VS </a:t>
            </a:r>
            <a:r>
              <a:rPr lang="es-ES" dirty="0" err="1"/>
              <a:t>Code</a:t>
            </a:r>
            <a:r>
              <a:rPr lang="es-ES" dirty="0"/>
              <a:t>: </a:t>
            </a:r>
            <a:r>
              <a:rPr lang="es-ES" u="sng" dirty="0">
                <a:hlinkClick r:id="rId4"/>
              </a:rPr>
              <a:t>https://code.visualstudio.com/</a:t>
            </a:r>
            <a:r>
              <a:rPr lang="es-ES" dirty="0"/>
              <a:t>.</a:t>
            </a:r>
            <a:endParaRPr lang="en-US" dirty="0"/>
          </a:p>
          <a:p>
            <a:pPr lvl="1"/>
            <a:r>
              <a:rPr lang="en-US" dirty="0" err="1"/>
              <a:t>Extensiones</a:t>
            </a:r>
            <a:r>
              <a:rPr lang="en-US" dirty="0"/>
              <a:t>: </a:t>
            </a:r>
            <a:r>
              <a:rPr lang="en-US" dirty="0" err="1"/>
              <a:t>ESLint</a:t>
            </a:r>
            <a:r>
              <a:rPr lang="en-US" dirty="0"/>
              <a:t>, Prettier, React Developer Tools.</a:t>
            </a:r>
          </a:p>
          <a:p>
            <a:pPr lvl="0"/>
            <a:r>
              <a:rPr lang="en-US" dirty="0"/>
              <a:t>Código de </a:t>
            </a:r>
            <a:r>
              <a:rPr lang="en-US" dirty="0" err="1"/>
              <a:t>Verificación</a:t>
            </a:r>
            <a:r>
              <a:rPr lang="en-US" dirty="0"/>
              <a:t>: </a:t>
            </a:r>
          </a:p>
          <a:p>
            <a:pPr lvl="1"/>
            <a:r>
              <a:rPr lang="es-ES" dirty="0" err="1"/>
              <a:t>node</a:t>
            </a:r>
            <a:r>
              <a:rPr lang="es-ES" dirty="0"/>
              <a:t> -v  </a:t>
            </a:r>
            <a:r>
              <a:rPr lang="es-ES" sz="1200" i="1" dirty="0"/>
              <a:t># Ejemplo salida: v18.17.1</a:t>
            </a:r>
            <a:endParaRPr lang="en-US" sz="1600" dirty="0"/>
          </a:p>
          <a:p>
            <a:endParaRPr lang="es-E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1B28AF16-6867-EB2E-71AE-CCA25B0103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1358EA0-07D3-202C-0C02-AE004778D9E7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352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CE4FC-1772-FB5B-7FC7-932C821FE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5EF3173-5690-BE81-4FB8-2055261034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5C89B19-3775-9CE7-4301-190618E50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React App (CRA)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1ABC57-F1DA-CCC1-FFC2-D4F7D6384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Definición: Herramienta oficial para </a:t>
            </a:r>
            <a:r>
              <a:rPr lang="es-ES" dirty="0" err="1"/>
              <a:t>bootstrapping</a:t>
            </a:r>
            <a:r>
              <a:rPr lang="es-ES" dirty="0"/>
              <a:t> proyectos </a:t>
            </a:r>
            <a:r>
              <a:rPr lang="es-ES" dirty="0" err="1"/>
              <a:t>React</a:t>
            </a:r>
            <a:r>
              <a:rPr lang="es-ES" dirty="0"/>
              <a:t>. </a:t>
            </a:r>
            <a:r>
              <a:rPr lang="en-US" dirty="0" err="1"/>
              <a:t>Incluye</a:t>
            </a:r>
            <a:r>
              <a:rPr lang="en-US" dirty="0"/>
              <a:t> Babel, Webpack, </a:t>
            </a:r>
            <a:r>
              <a:rPr lang="en-US" dirty="0" err="1"/>
              <a:t>ESLint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Ventajas</a:t>
            </a:r>
            <a:r>
              <a:rPr lang="en-US" dirty="0"/>
              <a:t>: Setup </a:t>
            </a:r>
            <a:r>
              <a:rPr lang="en-US" dirty="0" err="1"/>
              <a:t>en</a:t>
            </a:r>
            <a:r>
              <a:rPr lang="en-US" dirty="0"/>
              <a:t> &lt;5 min, hot reloading, scripts </a:t>
            </a:r>
            <a:r>
              <a:rPr lang="en-US" dirty="0" err="1"/>
              <a:t>preconfigurados</a:t>
            </a:r>
            <a:r>
              <a:rPr lang="en-US" dirty="0"/>
              <a:t> (start, build, test).</a:t>
            </a:r>
          </a:p>
          <a:p>
            <a:pPr lvl="0"/>
            <a:r>
              <a:rPr lang="en-US" dirty="0"/>
              <a:t>Instalación: </a:t>
            </a:r>
          </a:p>
          <a:p>
            <a:pPr lvl="1"/>
            <a:r>
              <a:rPr lang="en-US" dirty="0" err="1"/>
              <a:t>npx</a:t>
            </a:r>
            <a:r>
              <a:rPr lang="en-US" dirty="0"/>
              <a:t> create-react-app mi-primer-react</a:t>
            </a:r>
          </a:p>
          <a:p>
            <a:pPr lvl="1"/>
            <a:r>
              <a:rPr lang="en-US" dirty="0"/>
              <a:t>cd mi-primer-react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start  </a:t>
            </a:r>
            <a:r>
              <a:rPr lang="en-US" sz="1200" i="1" dirty="0"/>
              <a:t># Abre localhost:3000</a:t>
            </a:r>
            <a:endParaRPr lang="en-US" sz="1200" dirty="0"/>
          </a:p>
          <a:p>
            <a:pPr lvl="1"/>
            <a:endParaRPr lang="es-E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8490B8CF-6960-944C-5074-BE7AB4F3D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EA41477-C01D-7641-1FF8-DE9C5A9C7EE2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362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3F409-C8DD-FD70-1645-AA05DC151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6DF8648-8804-93A1-65AD-2A57F8446A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F8F80CA-CE8D-1450-FE9E-AD4699236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Estructura</a:t>
            </a:r>
            <a:r>
              <a:rPr lang="en-US" dirty="0"/>
              <a:t>: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6CA794-CDEC-539D-DA00-C7EE4E680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s-ES" dirty="0"/>
              <a:t>src/App.js: Componente principal.</a:t>
            </a:r>
            <a:endParaRPr lang="en-US" dirty="0"/>
          </a:p>
          <a:p>
            <a:r>
              <a:rPr lang="es-ES" dirty="0" err="1"/>
              <a:t>public</a:t>
            </a:r>
            <a:r>
              <a:rPr lang="es-ES" dirty="0"/>
              <a:t>/index.html: Punto de entrada HTML.</a:t>
            </a:r>
            <a:endParaRPr lang="en-US" dirty="0"/>
          </a:p>
          <a:p>
            <a:r>
              <a:rPr lang="es-ES" dirty="0" err="1"/>
              <a:t>package.json</a:t>
            </a:r>
            <a:r>
              <a:rPr lang="es-ES" dirty="0"/>
              <a:t>: Dependencias y scripts.</a:t>
            </a:r>
            <a:endParaRPr lang="en-US" dirty="0"/>
          </a:p>
          <a:p>
            <a:endParaRPr lang="es-E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4181B10B-E646-6829-BE42-5F8EA5E96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5322858-D893-0232-6939-6074C58F1A09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468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BF3A1-42AC-29CC-D688-28E4288E4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3CFDD3B-C958-2A3C-566F-5C88BCBA43C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3909FAA-588D-32C8-527A-FC297BD41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Primera App - Hello World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3D5022-A06D-990C-4CA4-7A8AC219E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import React from 'react';</a:t>
            </a:r>
          </a:p>
          <a:p>
            <a:r>
              <a:rPr lang="en-US" dirty="0"/>
              <a:t>import './App.css';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function App() {</a:t>
            </a:r>
          </a:p>
          <a:p>
            <a:r>
              <a:rPr lang="en-US" dirty="0"/>
              <a:t>  return (</a:t>
            </a:r>
          </a:p>
          <a:p>
            <a:r>
              <a:rPr lang="en-US" dirty="0"/>
              <a:t>    &lt;div </a:t>
            </a:r>
            <a:r>
              <a:rPr lang="en-US" dirty="0" err="1"/>
              <a:t>className</a:t>
            </a:r>
            <a:r>
              <a:rPr lang="en-US" dirty="0"/>
              <a:t>="App"&gt;</a:t>
            </a:r>
          </a:p>
          <a:p>
            <a:r>
              <a:rPr lang="es-ES" dirty="0"/>
              <a:t>      &lt;h1&gt;¡Hola, Javier y Naomy! Bienvenidos a </a:t>
            </a:r>
            <a:r>
              <a:rPr lang="es-ES" dirty="0" err="1"/>
              <a:t>React</a:t>
            </a:r>
            <a:r>
              <a:rPr lang="es-ES" dirty="0"/>
              <a:t>&lt;/h1&gt;</a:t>
            </a:r>
            <a:endParaRPr lang="en-US" dirty="0"/>
          </a:p>
          <a:p>
            <a:r>
              <a:rPr lang="es-ES" dirty="0"/>
              <a:t>      &lt;p&gt;Este es nuestro primer componente.&lt;/p&gt;</a:t>
            </a:r>
            <a:endParaRPr lang="en-US" dirty="0"/>
          </a:p>
          <a:p>
            <a:r>
              <a:rPr lang="es-ES" dirty="0"/>
              <a:t>    </a:t>
            </a:r>
            <a:r>
              <a:rPr lang="en-US" dirty="0"/>
              <a:t>&lt;/div&gt;</a:t>
            </a:r>
          </a:p>
          <a:p>
            <a:r>
              <a:rPr lang="en-US" dirty="0"/>
              <a:t>  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export default App;</a:t>
            </a:r>
          </a:p>
          <a:p>
            <a:endParaRPr lang="es-E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E907D04F-D868-11F7-B459-1646B0173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721DBEF-B76E-6233-0DA2-13B60CD17CA1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7827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749</Words>
  <Application>Microsoft Office PowerPoint</Application>
  <PresentationFormat>Widescreen</PresentationFormat>
  <Paragraphs>105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Tema de Office</vt:lpstr>
      <vt:lpstr>Bootcamp Intensivo para Javier y Naomy - AcademyCoder.com</vt:lpstr>
      <vt:lpstr>Semana 1 - Día 1: Introducción a React.js y Configuración</vt:lpstr>
      <vt:lpstr>¿Qué es React?</vt:lpstr>
      <vt:lpstr>Ventajas de React</vt:lpstr>
      <vt:lpstr>Historia y Estado Actual (2025)</vt:lpstr>
      <vt:lpstr>Configuración del Entorno</vt:lpstr>
      <vt:lpstr>Create React App (CRA)</vt:lpstr>
      <vt:lpstr>Estructura: </vt:lpstr>
      <vt:lpstr>Primera App - Hello World</vt:lpstr>
      <vt:lpstr>Explicación: </vt:lpstr>
      <vt:lpstr>Práctica del Día</vt:lpstr>
      <vt:lpstr>Preguntas de Comprensión: </vt:lpstr>
      <vt:lpstr>Tarea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Jompy31</dc:creator>
  <cp:lastModifiedBy>Jean Pierre Barnett</cp:lastModifiedBy>
  <cp:revision>4</cp:revision>
  <dcterms:created xsi:type="dcterms:W3CDTF">2024-07-17T16:40:36Z</dcterms:created>
  <dcterms:modified xsi:type="dcterms:W3CDTF">2025-08-12T16:54:34Z</dcterms:modified>
</cp:coreProperties>
</file>