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70" r:id="rId7"/>
    <p:sldId id="277" r:id="rId8"/>
    <p:sldId id="261" r:id="rId9"/>
    <p:sldId id="271" r:id="rId10"/>
    <p:sldId id="262" r:id="rId11"/>
    <p:sldId id="272" r:id="rId12"/>
    <p:sldId id="273" r:id="rId13"/>
    <p:sldId id="274" r:id="rId14"/>
    <p:sldId id="275" r:id="rId15"/>
    <p:sldId id="278" r:id="rId16"/>
    <p:sldId id="279" r:id="rId17"/>
    <p:sldId id="263" r:id="rId18"/>
    <p:sldId id="276" r:id="rId19"/>
    <p:sldId id="269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DB4F-7746-9CBF-6C9F-352A0623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0E495-D660-1F36-3B71-AE95BFB6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6381-1AC2-A3AD-4D2D-0C3026AF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2DDB-BA2D-8E22-C122-B008DB7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1619-B57E-20E6-EB18-C1851AF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23CA-434F-84C6-F714-8A297C88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80E9-AD65-F18A-913A-C355BB26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22639-31C0-AF61-7EDD-0B8B373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9711-E3D1-2F12-5709-533DBD38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465B-C80A-F79E-62AC-FDE52D2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F36ABD-B259-C8FB-1795-D56767C9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96E39-36F7-D4CB-DFC3-1835C62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0F294-6BB3-D3C5-AFCB-389FC29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55A3-7D5D-5BD5-9F64-81EAF3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31F6E-12B9-D58A-F959-51456BB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DACE-7439-E54E-C785-7A0D8D0A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0A32-E1D7-5DFD-E265-26E76309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44F3-4104-1A7B-9B6D-EF23FBD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B41E0-6A0D-0F0B-78A5-C15B2966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CCD4F-4C09-D820-8CAE-5AB520D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BCF7-8304-A72F-F8DF-CF92BB3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3441-20D6-C272-7B9D-E749B697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731DB-078B-F6F6-018F-4A62FBE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F109-D0B3-5395-FC5C-7AEFA99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1829-F39F-CC49-8C8B-8E18DB3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BEC-192D-1D96-98A7-503DB4B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724DE-29A1-0BD8-8513-28F6E336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E3023-5F4C-4CC7-1832-215A3F60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E4CFF-4C51-25D8-040F-EB0D2965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CD71-A6B1-26B0-7641-4B9226E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8CF20-1B96-484E-AACE-1B1B2D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5A5E-2D02-4321-1D80-8DB0566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F7144-786B-8C46-8C4D-AFD2C98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05EB4-9EDE-23E0-8799-1A7E4DB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9975F9-2C02-B970-CAAC-7106A97C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59C05-66DA-07BB-8E70-F859809F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6AA65-0D3B-7DB1-8353-A3A35FC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6098A-9132-3AF4-FDCC-39BF799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41B7B9-C804-8EAA-7668-6DF9B4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034C-228D-0A0E-D4CF-0C6FAF9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97DAB-8701-4C0A-350F-5B4097DC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AD72A-DE35-01AD-A38C-54AAA60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BFF0DE-E8C1-BCE3-CBB0-BC0C4D1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40CB6-9DFD-4ED2-8108-9E1521C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04AE-6EF2-4AAD-2CD7-48370581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868EC-B95A-0BA7-3132-B5BA9157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8D1D-859E-32F7-EF5C-BB5E547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933FF-3BA4-763B-2DD9-384829CF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0A8E-721C-AA67-5269-D0D842AE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8376F-4484-F35D-DCE3-4D381C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9427-D27C-744B-05B6-C07003F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D32E3-3802-88F2-0475-4839C562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4AF9-6B6C-2212-608C-50DC1D1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B8918-1DDB-3B27-6668-37FA098A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0F20E-C762-4113-653B-9949C5F0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4855D-F281-5DFF-6C6E-E9266C06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B0607-8DDC-098D-D8C3-9648DA1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82AAE-5F23-DDA8-5259-317E518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4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A4924-8EAE-8A0B-7FB0-A1168C6D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6A4C9-A651-2732-BD6C-A875CF50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0903-0A29-257F-D30A-AC0D16E8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E082-CC84-42F1-B1A9-5FF676D34F73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190-9772-51D9-C974-819FBA9C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535D-01C0-2A8E-C7B1-D5BD322B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/passing-props-to-a-compon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0FA494-45CB-B0E2-91F2-06217FA6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C1498-97F1-27DF-907B-1F9C1E44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 err="1"/>
              <a:t>Bootcamp</a:t>
            </a:r>
            <a:r>
              <a:rPr lang="es-ES" dirty="0"/>
              <a:t> Intensivo para Javier y Naomy - AcademyCoder.com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62E05-7066-6BC8-615D-DBCA24F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31824" cy="2314979"/>
          </a:xfrm>
        </p:spPr>
        <p:txBody>
          <a:bodyPr>
            <a:normAutofit fontScale="55000" lnSpcReduction="20000"/>
          </a:bodyPr>
          <a:lstStyle/>
          <a:p>
            <a:r>
              <a:rPr lang="es-ES" sz="5900" b="1" dirty="0"/>
              <a:t>Profesor: </a:t>
            </a:r>
          </a:p>
          <a:p>
            <a:r>
              <a:rPr lang="es-ES" sz="5900" b="1" dirty="0"/>
              <a:t>Jean Pierre Barnett </a:t>
            </a:r>
            <a:r>
              <a:rPr lang="es-ES" sz="5900" b="1" dirty="0" err="1"/>
              <a:t>Caruzo</a:t>
            </a:r>
            <a:endParaRPr lang="es-ES" sz="5900" b="1" dirty="0"/>
          </a:p>
          <a:p>
            <a:endParaRPr lang="es-ES" sz="5900" b="1" dirty="0"/>
          </a:p>
          <a:p>
            <a:r>
              <a:rPr lang="es-ES" sz="5900" b="1" dirty="0"/>
              <a:t>Fecha de creación:</a:t>
            </a:r>
          </a:p>
          <a:p>
            <a:r>
              <a:rPr lang="es-ES" sz="5900" b="1" dirty="0"/>
              <a:t>08-2025</a:t>
            </a:r>
          </a:p>
          <a:p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8CAF8-6403-1046-1E90-452790B5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5EE2FC-D516-6FC0-10DE-B3C2AADF8C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C8751C7-5808-2923-D9D7-7BDA1EEA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E4FC-1772-FB5B-7FC7-932C821F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EF3173-5690-BE81-4FB8-20552610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C89B19-3775-9CE7-4301-190618E5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ABC57-F1DA-CCC1-FFC2-D4F7D63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ES" b="1" dirty="0"/>
              <a:t>Ejercicio</a:t>
            </a:r>
            <a:r>
              <a:rPr lang="es-ES" dirty="0"/>
              <a:t>: Crear una familia de componentes con </a:t>
            </a:r>
            <a:r>
              <a:rPr lang="es-ES" dirty="0" err="1"/>
              <a:t>props</a:t>
            </a:r>
            <a:r>
              <a:rPr lang="es-ES" dirty="0"/>
              <a:t>. </a:t>
            </a:r>
            <a:endParaRPr lang="en-US" dirty="0"/>
          </a:p>
          <a:p>
            <a:r>
              <a:rPr lang="en-US" b="1" dirty="0"/>
              <a:t>Pasos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Crear UserCard.js (funcional) y UserProfile.js (clase). </a:t>
            </a:r>
            <a:endParaRPr lang="en-US" dirty="0"/>
          </a:p>
          <a:p>
            <a:pPr lvl="1"/>
            <a:r>
              <a:rPr lang="en-US" dirty="0"/>
              <a:t>Pasar props name, role, y ciudad </a:t>
            </a:r>
            <a:r>
              <a:rPr lang="en-US" dirty="0" err="1"/>
              <a:t>desde</a:t>
            </a:r>
            <a:r>
              <a:rPr lang="en-US" dirty="0"/>
              <a:t> App.js. </a:t>
            </a:r>
          </a:p>
          <a:p>
            <a:pPr lvl="1"/>
            <a:r>
              <a:rPr lang="es-ES" dirty="0"/>
              <a:t>Renderizar múltiples instancias con datos dinámicos.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490B8CF-6960-944C-5074-BE7AB4F3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A41477-C01D-7641-1FF8-DE9C5A9C7EE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6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232B-3E77-49B3-A8E5-48C9D8385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C0D612-2CCC-63F8-D9E1-542D14AA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301764-4DA5-D13A-4F21-456F17F3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40E63-4703-DC96-16E5-6437E7EF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UserCard.js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function </a:t>
            </a:r>
            <a:r>
              <a:rPr lang="en-US" dirty="0" err="1"/>
              <a:t>UserCard</a:t>
            </a:r>
            <a:r>
              <a:rPr lang="en-US" dirty="0"/>
              <a:t>({ name, role, city })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&lt;div&gt;</a:t>
            </a:r>
          </a:p>
          <a:p>
            <a:pPr lvl="1"/>
            <a:r>
              <a:rPr lang="en-US" dirty="0"/>
              <a:t>      &lt;h3&gt;{name}&lt;/h3&gt;</a:t>
            </a:r>
          </a:p>
          <a:p>
            <a:pPr lvl="1"/>
            <a:r>
              <a:rPr lang="en-US" dirty="0"/>
              <a:t>      &lt;p&gt;Rol: {role}&lt;/p&gt;</a:t>
            </a:r>
          </a:p>
          <a:p>
            <a:pPr lvl="1"/>
            <a:r>
              <a:rPr lang="en-US" dirty="0"/>
              <a:t>      &lt;p&gt;Ciudad: {city}&lt;/p&gt;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</a:t>
            </a:r>
            <a:r>
              <a:rPr lang="en-US" dirty="0" err="1"/>
              <a:t>UserCard</a:t>
            </a:r>
            <a:r>
              <a:rPr lang="en-US" dirty="0"/>
              <a:t>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2DFAEB5-2155-F533-DF9E-CDF5D6F4A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452249-59D2-37C8-DD85-4FE456E5E5E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02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B16C0-5E86-6334-EDC5-5DA27F3F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59CA0A-151A-881A-DD5D-7E0E06CEB2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D8F03E-71AD-AB76-F6DF-4D2254F3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4ABFC-CDB8-A112-12DE-D0814EAB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UserProfile.js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class </a:t>
            </a:r>
            <a:r>
              <a:rPr lang="en-US" dirty="0" err="1"/>
              <a:t>UserProfile</a:t>
            </a:r>
            <a:r>
              <a:rPr lang="en-US" dirty="0"/>
              <a:t> extends </a:t>
            </a:r>
            <a:r>
              <a:rPr lang="en-US" dirty="0" err="1"/>
              <a:t>React.Component</a:t>
            </a:r>
            <a:r>
              <a:rPr lang="en-US" dirty="0"/>
              <a:t> {</a:t>
            </a:r>
          </a:p>
          <a:p>
            <a:pPr lvl="1"/>
            <a:r>
              <a:rPr lang="en-US" dirty="0"/>
              <a:t>  render() {</a:t>
            </a:r>
          </a:p>
          <a:p>
            <a:pPr lvl="1"/>
            <a:r>
              <a:rPr lang="en-US" dirty="0"/>
              <a:t>    const { name, role, city } = </a:t>
            </a:r>
            <a:r>
              <a:rPr lang="en-US" dirty="0" err="1"/>
              <a:t>this.props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    return (</a:t>
            </a:r>
          </a:p>
          <a:p>
            <a:pPr lvl="1"/>
            <a:r>
              <a:rPr lang="en-US" dirty="0"/>
              <a:t>      &lt;div&gt;</a:t>
            </a:r>
          </a:p>
          <a:p>
            <a:pPr lvl="1"/>
            <a:r>
              <a:rPr lang="en-US" dirty="0"/>
              <a:t>        &lt;h3&gt;{name}&lt;/h3&gt;</a:t>
            </a:r>
          </a:p>
          <a:p>
            <a:pPr lvl="1"/>
            <a:r>
              <a:rPr lang="en-US" dirty="0"/>
              <a:t>        &lt;p&gt;Rol: {role}&lt;/p&gt;</a:t>
            </a:r>
          </a:p>
          <a:p>
            <a:pPr lvl="1"/>
            <a:r>
              <a:rPr lang="en-US" dirty="0"/>
              <a:t>        &lt;p&gt;Ciudad: {city}&lt;/p&gt;</a:t>
            </a:r>
          </a:p>
          <a:p>
            <a:pPr lvl="1"/>
            <a:r>
              <a:rPr lang="en-US" dirty="0"/>
              <a:t>      &lt;/div&gt;</a:t>
            </a:r>
          </a:p>
          <a:p>
            <a:pPr lvl="1"/>
            <a:r>
              <a:rPr lang="en-US" dirty="0"/>
              <a:t>    );</a:t>
            </a:r>
          </a:p>
          <a:p>
            <a:pPr lvl="1"/>
            <a:r>
              <a:rPr lang="en-US" dirty="0"/>
              <a:t>  }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</a:t>
            </a:r>
            <a:r>
              <a:rPr lang="en-US" dirty="0" err="1"/>
              <a:t>UserProfile</a:t>
            </a:r>
            <a:r>
              <a:rPr lang="en-US" dirty="0"/>
              <a:t>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3B0AA64-D09E-880C-C122-149A3E80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C6BE6E-5C6C-2EC6-75FD-E3C5993F19AD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07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F24D0-6991-4D2B-3481-193E731D1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5F69F7C-8FF2-A66D-BE6F-2BCCCD9318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092207B-3021-B945-6542-D922CBF7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AF08E1-A0A6-E7A8-E826-6967314D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App.js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UserCard</a:t>
            </a:r>
            <a:r>
              <a:rPr lang="en-US" dirty="0"/>
              <a:t> from './</a:t>
            </a:r>
            <a:r>
              <a:rPr lang="en-US" dirty="0" err="1"/>
              <a:t>UserCard</a:t>
            </a:r>
            <a:r>
              <a:rPr lang="en-US" dirty="0"/>
              <a:t>';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UserProfile</a:t>
            </a:r>
            <a:r>
              <a:rPr lang="en-US" dirty="0"/>
              <a:t> from './</a:t>
            </a:r>
            <a:r>
              <a:rPr lang="en-US" dirty="0" err="1"/>
              <a:t>UserProfile</a:t>
            </a:r>
            <a:r>
              <a:rPr lang="en-US" dirty="0"/>
              <a:t>';</a:t>
            </a:r>
          </a:p>
          <a:p>
            <a:pPr lvl="1"/>
            <a:r>
              <a:rPr lang="en-US" dirty="0"/>
              <a:t>function App()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UserCard</a:t>
            </a:r>
            <a:r>
              <a:rPr lang="en-US" dirty="0"/>
              <a:t> name="Javier" role="</a:t>
            </a:r>
            <a:r>
              <a:rPr lang="en-US" dirty="0" err="1"/>
              <a:t>Estudiante</a:t>
            </a:r>
            <a:r>
              <a:rPr lang="en-US" dirty="0"/>
              <a:t>" city="Bogotá" /&gt;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UserProfile</a:t>
            </a:r>
            <a:r>
              <a:rPr lang="en-US" dirty="0"/>
              <a:t> name="Naomy" role="</a:t>
            </a:r>
            <a:r>
              <a:rPr lang="en-US" dirty="0" err="1"/>
              <a:t>Desarrolladora</a:t>
            </a:r>
            <a:r>
              <a:rPr lang="en-US" dirty="0"/>
              <a:t>" city="Medellín" /&gt;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App;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0D312F2D-28ED-871F-BAAF-2A8E1BC2A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BDFDC8C-0DBA-CEEB-D5D2-455DDCCF3288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52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3A72B-D55E-11D4-8EA0-00B4F68F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2BA656F-01EE-E1BC-CE5F-BF21E0FD8E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76D91A-87D7-75A7-BBA9-0F48D83A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Resumen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682E66-044B-BDA6-FCEC-8D77AF1E8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1800" dirty="0"/>
              <a:t>Esta práctica demuestra cómo los componentes funcionales y de clase manejan </a:t>
            </a:r>
            <a:r>
              <a:rPr lang="es-ES" sz="1800" dirty="0" err="1"/>
              <a:t>props</a:t>
            </a:r>
            <a:r>
              <a:rPr lang="es-ES" sz="1800" dirty="0"/>
              <a:t>, con los funcionales siendo más simples gracias a la desestructuración y la ausencia de </a:t>
            </a:r>
            <a:r>
              <a:rPr lang="es-ES" sz="1800" dirty="0" err="1"/>
              <a:t>this</a:t>
            </a:r>
            <a:r>
              <a:rPr lang="es-ES" sz="1800" dirty="0"/>
              <a:t>. Crear archivos separados (UserCard.js, UserCardClass.js, App.js) enseña a los estudiantes a organizar proyectos y pasar múltiples </a:t>
            </a:r>
            <a:r>
              <a:rPr lang="es-ES" sz="1800" dirty="0" err="1"/>
              <a:t>props</a:t>
            </a:r>
            <a:r>
              <a:rPr lang="es-ES" sz="1800" dirty="0"/>
              <a:t>. </a:t>
            </a:r>
          </a:p>
          <a:p>
            <a:r>
              <a:rPr lang="es-ES" sz="1800" dirty="0"/>
              <a:t>La </a:t>
            </a:r>
            <a:r>
              <a:rPr lang="es-ES" sz="1800" dirty="0" err="1"/>
              <a:t>prop</a:t>
            </a:r>
            <a:r>
              <a:rPr lang="es-ES" sz="1800" dirty="0"/>
              <a:t> </a:t>
            </a:r>
            <a:r>
              <a:rPr lang="es-ES" sz="1800" dirty="0" err="1"/>
              <a:t>key</a:t>
            </a:r>
            <a:r>
              <a:rPr lang="es-ES" sz="1800" dirty="0"/>
              <a:t> es esencial para listas, optimizando el rendimiento del Virtual DOM. En entrevistas, explicar cómo el flujo unidireccional evita bugs en aplicaciones grandes muestra un entendimiento profundo de </a:t>
            </a:r>
            <a:r>
              <a:rPr lang="es-ES" sz="1800" dirty="0" err="1"/>
              <a:t>React</a:t>
            </a:r>
            <a:r>
              <a:rPr lang="es-ES" sz="1800" dirty="0"/>
              <a:t>. </a:t>
            </a:r>
          </a:p>
          <a:p>
            <a:endParaRPr lang="es-ES" sz="1800" dirty="0"/>
          </a:p>
          <a:p>
            <a:r>
              <a:rPr lang="es-ES" sz="1800" dirty="0"/>
              <a:t>¡Dominar estos conceptos prepara a los estudiantes para construir aplicaciones robustas y enfrentar cualquier pregunta técnica con confianza!</a:t>
            </a:r>
            <a:endParaRPr lang="es-ES" sz="1800" dirty="0">
              <a:effectLst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97E5142-3B7F-4712-63D6-079096D83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880"/>
            <a:ext cx="1524000" cy="960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10839E-AEDD-7382-61A7-2BDA0F5E0C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12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2C6A1-AF75-DA0E-E412-9F47CABD3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145F892-66D3-0093-7E67-1667224D95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3678D03-1EB6-D35F-F3FB-4DF4C3D8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Resumen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18841-57FB-B0DC-AD4E-A887391CB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b="1" dirty="0"/>
              <a:t>1. Comparación de Clases y Funcionales con </a:t>
            </a:r>
            <a:r>
              <a:rPr lang="es-ES" b="1" dirty="0" err="1"/>
              <a:t>Props</a:t>
            </a:r>
            <a:endParaRPr lang="es-ES" dirty="0"/>
          </a:p>
          <a:p>
            <a:r>
              <a:rPr lang="es-ES" dirty="0"/>
              <a:t>Los componentes de clase y funcionales en </a:t>
            </a:r>
            <a:r>
              <a:rPr lang="es-ES" dirty="0" err="1"/>
              <a:t>React</a:t>
            </a:r>
            <a:r>
              <a:rPr lang="es-ES" dirty="0"/>
              <a:t> manejan </a:t>
            </a:r>
            <a:r>
              <a:rPr lang="es-ES" i="1" dirty="0" err="1"/>
              <a:t>props</a:t>
            </a:r>
            <a:r>
              <a:rPr lang="es-ES" dirty="0"/>
              <a:t> de manera similar, pero difieren en sintaxis y complejidad. Los componentes de clase usan </a:t>
            </a:r>
            <a:r>
              <a:rPr lang="es-ES" dirty="0" err="1"/>
              <a:t>this.props</a:t>
            </a:r>
            <a:r>
              <a:rPr lang="es-ES" dirty="0"/>
              <a:t> para acceder a las </a:t>
            </a:r>
            <a:r>
              <a:rPr lang="es-ES" dirty="0" err="1"/>
              <a:t>props</a:t>
            </a:r>
            <a:r>
              <a:rPr lang="es-ES" dirty="0"/>
              <a:t>, lo que requiere gestionar el contexto de </a:t>
            </a:r>
            <a:r>
              <a:rPr lang="es-ES" dirty="0" err="1"/>
              <a:t>this</a:t>
            </a:r>
            <a:r>
              <a:rPr lang="es-ES" dirty="0"/>
              <a:t> y puede hacer el código más verboso. Los componentes funcionales, en cambio, acceden a las </a:t>
            </a:r>
            <a:r>
              <a:rPr lang="es-ES" dirty="0" err="1"/>
              <a:t>props</a:t>
            </a:r>
            <a:r>
              <a:rPr lang="es-ES" dirty="0"/>
              <a:t> directamente como parámetros, a menudo desestructurándolas para mayor legibilidad, y son más simples gracias a los </a:t>
            </a:r>
            <a:r>
              <a:rPr lang="es-ES" dirty="0" err="1"/>
              <a:t>Hooks</a:t>
            </a:r>
            <a:r>
              <a:rPr lang="es-ES" dirty="0"/>
              <a:t>. Ambos respetan el flujo unidireccional de datos, donde las </a:t>
            </a:r>
            <a:r>
              <a:rPr lang="es-ES" dirty="0" err="1"/>
              <a:t>props</a:t>
            </a:r>
            <a:r>
              <a:rPr lang="es-ES" dirty="0"/>
              <a:t> son inmutables y fluyen del padre al hijo, asegurando un comportamiento predecible.</a:t>
            </a:r>
          </a:p>
          <a:p>
            <a:r>
              <a:rPr lang="es-ES" b="1" dirty="0"/>
              <a:t>Ejemplo comparativo</a:t>
            </a:r>
            <a:r>
              <a:rPr lang="es-ES" dirty="0"/>
              <a:t>:</a:t>
            </a:r>
          </a:p>
          <a:p>
            <a:r>
              <a:rPr lang="es-ES" b="1" dirty="0"/>
              <a:t>Clase</a:t>
            </a:r>
            <a:r>
              <a:rPr lang="es-ES" dirty="0"/>
              <a:t>: </a:t>
            </a:r>
            <a:r>
              <a:rPr lang="es-ES" dirty="0" err="1"/>
              <a:t>this.props.nombre</a:t>
            </a:r>
            <a:r>
              <a:rPr lang="es-ES" dirty="0"/>
              <a:t> requiere el prefijo </a:t>
            </a:r>
            <a:r>
              <a:rPr lang="es-ES" dirty="0" err="1"/>
              <a:t>this</a:t>
            </a:r>
            <a:r>
              <a:rPr lang="es-ES" dirty="0"/>
              <a:t>, y los métodos de ciclo de vida añaden complejidad.</a:t>
            </a:r>
          </a:p>
          <a:p>
            <a:r>
              <a:rPr lang="es-ES" b="1" dirty="0"/>
              <a:t>Funcional</a:t>
            </a:r>
            <a:r>
              <a:rPr lang="es-ES" dirty="0"/>
              <a:t>: {nombre} (con desestructuración) es más limpio y directo, sin necesidad de </a:t>
            </a:r>
            <a:r>
              <a:rPr lang="es-ES" dirty="0" err="1"/>
              <a:t>this</a:t>
            </a:r>
            <a:r>
              <a:rPr lang="es-E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A3E8D0-6F8C-E838-EEC8-C07FB0A5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880"/>
            <a:ext cx="1524000" cy="960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273C1E4-2116-0674-51F6-41ED7FE6A443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9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9F161-9887-8A46-6005-C6E8EDFF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EEEA423-A17D-72A7-464E-BD7732A5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F3866E-E1F3-5236-439B-15F6B78B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Resumen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2F1246-7F65-56B4-AFF5-DC7F8779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s-ES" b="1" dirty="0"/>
              <a:t>Clases vs. Funcionales: </a:t>
            </a:r>
            <a:r>
              <a:rPr lang="es-ES" dirty="0"/>
              <a:t>Los componentes de clase usan </a:t>
            </a:r>
            <a:r>
              <a:rPr lang="es-ES" dirty="0" err="1"/>
              <a:t>this.props</a:t>
            </a:r>
            <a:r>
              <a:rPr lang="es-ES" dirty="0"/>
              <a:t> y </a:t>
            </a:r>
            <a:r>
              <a:rPr lang="es-ES" dirty="0" err="1"/>
              <a:t>this.state</a:t>
            </a:r>
            <a:r>
              <a:rPr lang="es-ES" dirty="0"/>
              <a:t>, lo que los hace más complejos y verbosos, requiriendo gestión del contexto </a:t>
            </a:r>
            <a:r>
              <a:rPr lang="es-ES" dirty="0" err="1"/>
              <a:t>this</a:t>
            </a:r>
            <a:r>
              <a:rPr lang="es-ES" dirty="0"/>
              <a:t> y métodos de ciclo de vida. Son comunes en proyectos </a:t>
            </a:r>
            <a:r>
              <a:rPr lang="es-ES" dirty="0" err="1"/>
              <a:t>legacy</a:t>
            </a:r>
            <a:r>
              <a:rPr lang="es-ES" dirty="0"/>
              <a:t>. Los componentes funcionales, por otro lado, son más simples, acceden a </a:t>
            </a:r>
            <a:r>
              <a:rPr lang="es-ES" dirty="0" err="1"/>
              <a:t>props</a:t>
            </a:r>
            <a:r>
              <a:rPr lang="es-ES" dirty="0"/>
              <a:t> directamente (a menudo desestructuradas, ej. {</a:t>
            </a:r>
            <a:r>
              <a:rPr lang="es-ES" dirty="0" err="1"/>
              <a:t>name</a:t>
            </a:r>
            <a:r>
              <a:rPr lang="es-ES" dirty="0"/>
              <a:t>, </a:t>
            </a:r>
            <a:r>
              <a:rPr lang="es-ES" dirty="0" err="1"/>
              <a:t>age</a:t>
            </a:r>
            <a:r>
              <a:rPr lang="es-ES" dirty="0"/>
              <a:t>}), y usan </a:t>
            </a:r>
            <a:r>
              <a:rPr lang="es-ES" dirty="0" err="1"/>
              <a:t>Hooks</a:t>
            </a:r>
            <a:r>
              <a:rPr lang="es-ES" dirty="0"/>
              <a:t> como </a:t>
            </a:r>
            <a:r>
              <a:rPr lang="es-ES" dirty="0" err="1"/>
              <a:t>useState</a:t>
            </a:r>
            <a:r>
              <a:rPr lang="es-ES" dirty="0"/>
              <a:t> y useEffect para manejar estado y efectos secundarios. Los funcionales son el estándar moderno, usados en ~80% de los proyectos nuevos por su claridad y menor código.</a:t>
            </a:r>
          </a:p>
          <a:p>
            <a:pPr lvl="1"/>
            <a:r>
              <a:rPr lang="es-ES" b="1" dirty="0" err="1"/>
              <a:t>Props</a:t>
            </a:r>
            <a:r>
              <a:rPr lang="es-ES" b="1" dirty="0"/>
              <a:t> como Base de la Modularidad:</a:t>
            </a:r>
            <a:r>
              <a:rPr lang="es-ES" dirty="0"/>
              <a:t> Las </a:t>
            </a:r>
            <a:r>
              <a:rPr lang="es-ES" dirty="0" err="1"/>
              <a:t>props</a:t>
            </a:r>
            <a:r>
              <a:rPr lang="es-ES" dirty="0"/>
              <a:t> son el núcleo del flujo unidireccional de </a:t>
            </a:r>
            <a:r>
              <a:rPr lang="es-ES" dirty="0" err="1"/>
              <a:t>React</a:t>
            </a:r>
            <a:r>
              <a:rPr lang="es-ES" dirty="0"/>
              <a:t>, actuando como parámetros inmutables que fluyen del padre al hijo. Esto permite crear componentes reutilizables y modulares, como en el caso de Airbnb o Facebook, donde datos dinámicos (ej. detalles de propiedades o comentarios) se renderizan eficientemente. La inmutabilidad de las </a:t>
            </a:r>
            <a:r>
              <a:rPr lang="es-ES" dirty="0" err="1"/>
              <a:t>props</a:t>
            </a:r>
            <a:r>
              <a:rPr lang="es-ES" dirty="0"/>
              <a:t> asegura un comportamiento predecible, facilitando la depuración y escalabilidad en aplicaciones grandes.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E73A8E0-E62C-9A86-DC57-03A8ABC07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97880"/>
            <a:ext cx="1524000" cy="96012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19CDA82-4293-EEA1-B99F-41667389ACA8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0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3F409-C8DD-FD70-1645-AA05DC15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DF8648-8804-93A1-65AD-2A57F844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8F80CA-CE8D-1450-FE9E-AD46992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T</a:t>
            </a:r>
            <a:r>
              <a:rPr lang="en-US" dirty="0"/>
              <a:t>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794-CDEC-539D-DA00-C7EE4E68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Leer </a:t>
            </a:r>
            <a:r>
              <a:rPr lang="es-ES" u="sng" dirty="0">
                <a:hlinkClick r:id="rId3"/>
              </a:rPr>
              <a:t>https://react.dev/learn/passing-props-to-a-component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/>
              <a:t>Crear un componente </a:t>
            </a:r>
            <a:r>
              <a:rPr lang="es-ES" dirty="0" err="1"/>
              <a:t>ProfileCard</a:t>
            </a:r>
            <a:r>
              <a:rPr lang="es-ES" dirty="0"/>
              <a:t> con </a:t>
            </a:r>
            <a:r>
              <a:rPr lang="es-ES" dirty="0" err="1"/>
              <a:t>props</a:t>
            </a:r>
            <a:r>
              <a:rPr lang="es-ES" dirty="0"/>
              <a:t> adicionales (email, hobby). </a:t>
            </a:r>
            <a:endParaRPr lang="en-US" dirty="0"/>
          </a:p>
          <a:p>
            <a:pPr lvl="1"/>
            <a:r>
              <a:rPr lang="es-ES" dirty="0"/>
              <a:t>Renderizar una lista de </a:t>
            </a:r>
            <a:r>
              <a:rPr lang="es-ES" dirty="0" err="1"/>
              <a:t>ProfileCard</a:t>
            </a:r>
            <a:r>
              <a:rPr lang="es-ES" dirty="0"/>
              <a:t> con </a:t>
            </a:r>
            <a:r>
              <a:rPr lang="es-ES" dirty="0" err="1"/>
              <a:t>map</a:t>
            </a:r>
            <a:r>
              <a:rPr lang="es-ES" dirty="0"/>
              <a:t>.</a:t>
            </a:r>
            <a:endParaRPr lang="en-US" dirty="0"/>
          </a:p>
          <a:p>
            <a:pPr lvl="1"/>
            <a:r>
              <a:rPr lang="es-ES" b="1" dirty="0"/>
              <a:t>Pregunta Reflexiva</a:t>
            </a:r>
            <a:r>
              <a:rPr lang="es-ES" dirty="0"/>
              <a:t>: ¿Cómo facilita el flujo unidireccional el mantenimiento de una app? </a:t>
            </a:r>
            <a:endParaRPr lang="en-US" dirty="0"/>
          </a:p>
          <a:p>
            <a:pPr lvl="1"/>
            <a:r>
              <a:rPr lang="es-ES" b="1" dirty="0"/>
              <a:t>Pregunta para Entrevistas</a:t>
            </a:r>
            <a:r>
              <a:rPr lang="es-ES" dirty="0"/>
              <a:t>: ¿Cómo optimiza </a:t>
            </a:r>
            <a:r>
              <a:rPr lang="es-ES" dirty="0" err="1"/>
              <a:t>React</a:t>
            </a:r>
            <a:r>
              <a:rPr lang="es-ES" dirty="0"/>
              <a:t> el renderizado de listas con </a:t>
            </a:r>
            <a:r>
              <a:rPr lang="es-ES" dirty="0" err="1"/>
              <a:t>props</a:t>
            </a:r>
            <a:r>
              <a:rPr lang="es-ES" dirty="0"/>
              <a:t>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181B10B-E646-6829-BE42-5F8EA5E96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322858-D893-0232-6939-6074C58F1A0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810A4-ABBE-B730-A9AF-5262528A2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DBBB79-1060-9CB1-15EF-BE1029BF56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F0A14F-F57B-DBEB-8056-93CC5A64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98A13F-1456-FD62-287A-7893BDF0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/>
            <a:r>
              <a:rPr lang="en-US" b="1" dirty="0"/>
              <a:t>App.js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UserCard</a:t>
            </a:r>
            <a:r>
              <a:rPr lang="en-US" dirty="0"/>
              <a:t> from './</a:t>
            </a:r>
            <a:r>
              <a:rPr lang="en-US" dirty="0" err="1"/>
              <a:t>UserCard</a:t>
            </a:r>
            <a:r>
              <a:rPr lang="en-US" dirty="0"/>
              <a:t>';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UserProfile</a:t>
            </a:r>
            <a:r>
              <a:rPr lang="en-US" dirty="0"/>
              <a:t> from './</a:t>
            </a:r>
            <a:r>
              <a:rPr lang="en-US" dirty="0" err="1"/>
              <a:t>UserProfile</a:t>
            </a:r>
            <a:r>
              <a:rPr lang="en-US" dirty="0"/>
              <a:t>';</a:t>
            </a:r>
          </a:p>
          <a:p>
            <a:pPr lvl="1"/>
            <a:r>
              <a:rPr lang="en-US" dirty="0"/>
              <a:t>function App()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UserCard</a:t>
            </a:r>
            <a:r>
              <a:rPr lang="en-US" dirty="0"/>
              <a:t> name="Javier" role="</a:t>
            </a:r>
            <a:r>
              <a:rPr lang="en-US" dirty="0" err="1"/>
              <a:t>Estudiante</a:t>
            </a:r>
            <a:r>
              <a:rPr lang="en-US" dirty="0"/>
              <a:t>" city="Bogotá" /&gt;</a:t>
            </a:r>
          </a:p>
          <a:p>
            <a:pPr lvl="1"/>
            <a:r>
              <a:rPr lang="en-US" dirty="0"/>
              <a:t>      &lt;</a:t>
            </a:r>
            <a:r>
              <a:rPr lang="en-US" dirty="0" err="1"/>
              <a:t>UserProfile</a:t>
            </a:r>
            <a:r>
              <a:rPr lang="en-US" dirty="0"/>
              <a:t> name="Naomy" role="</a:t>
            </a:r>
            <a:r>
              <a:rPr lang="en-US" dirty="0" err="1"/>
              <a:t>Desarrolladora</a:t>
            </a:r>
            <a:r>
              <a:rPr lang="en-US" dirty="0"/>
              <a:t>" city="Medellín" /&gt;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App;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A2EC81F-670F-01BC-9380-D235B9A4C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791E00-A862-CD23-3BA6-F0AA6F6E5D9F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65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18DC-3924-620C-B2BD-382D1155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73F48-DA97-8667-0330-1AD06609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FC48B-0FDB-FB1A-9FD2-B20A29E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76" y="2326876"/>
            <a:ext cx="5879592" cy="1325563"/>
          </a:xfrm>
        </p:spPr>
        <p:txBody>
          <a:bodyPr>
            <a:noAutofit/>
          </a:bodyPr>
          <a:lstStyle/>
          <a:p>
            <a:r>
              <a:rPr lang="es-ES" sz="9600" b="1" dirty="0"/>
              <a:t>G</a:t>
            </a:r>
            <a:r>
              <a:rPr lang="en-US" sz="9600" b="1" dirty="0"/>
              <a:t>RACIAS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EB058E6-F012-5BEB-130D-53B504BB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CEE3A9-8D6D-3420-2A31-B71F966CAF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547-CEC7-0A6B-D451-4B44C1D8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8D420-D009-0B5A-62B2-0DEA5FBF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C72F2-A006-8CDA-8596-A01B3888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/>
              <a:t>Semana 1 - Día 3: </a:t>
            </a:r>
            <a:br>
              <a:rPr lang="es-ES" dirty="0"/>
            </a:br>
            <a:r>
              <a:rPr lang="es-ES" b="1" dirty="0"/>
              <a:t>Componentes de Clase y </a:t>
            </a:r>
            <a:r>
              <a:rPr lang="es-ES" b="1" dirty="0" err="1"/>
              <a:t>Props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A7BA68-83FE-0D4C-2952-B45CB96E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26C90-24D1-8C2F-5552-79057E28E3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493A292-5644-6DB8-BB3C-C330DFBB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E6EF4A4-A003-8DEE-3097-1F4A24EE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Comprender componentes de clase (</a:t>
            </a:r>
            <a:r>
              <a:rPr lang="es-ES" dirty="0" err="1"/>
              <a:t>legacy</a:t>
            </a:r>
            <a:r>
              <a:rPr lang="es-ES" dirty="0"/>
              <a:t>), compararlos con funcionales, y usar </a:t>
            </a:r>
            <a:r>
              <a:rPr lang="es-ES" dirty="0" err="1"/>
              <a:t>props</a:t>
            </a:r>
            <a:r>
              <a:rPr lang="es-ES" dirty="0"/>
              <a:t> para pasar datos dinámicos.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EBBD3C-9CF6-D647-6A8C-11E9956B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EB65F3-DCD0-AC4F-CF55-9EA98FC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Componentes de Clase y </a:t>
            </a:r>
            <a:r>
              <a:rPr lang="es-ES" b="1" dirty="0" err="1"/>
              <a:t>Props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B6C22-AE67-28A0-2140-40AC4960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err="1"/>
              <a:t>Objetivos</a:t>
            </a:r>
            <a:r>
              <a:rPr lang="en-US" b="1" dirty="0"/>
              <a:t>: </a:t>
            </a:r>
          </a:p>
          <a:p>
            <a:pPr lvl="1"/>
            <a:r>
              <a:rPr lang="es-ES" dirty="0"/>
              <a:t>Entender componentes de clase y su rol en proyectos </a:t>
            </a:r>
            <a:r>
              <a:rPr lang="es-ES" dirty="0" err="1"/>
              <a:t>legacy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n-US" dirty="0" err="1"/>
              <a:t>Comparar</a:t>
            </a:r>
            <a:r>
              <a:rPr lang="en-US" dirty="0"/>
              <a:t> con </a:t>
            </a:r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funcionales</a:t>
            </a:r>
            <a:r>
              <a:rPr lang="en-US" dirty="0"/>
              <a:t>. </a:t>
            </a:r>
          </a:p>
          <a:p>
            <a:pPr lvl="1"/>
            <a:r>
              <a:rPr lang="es-ES" dirty="0"/>
              <a:t>Usar </a:t>
            </a:r>
            <a:r>
              <a:rPr lang="es-ES" dirty="0" err="1"/>
              <a:t>props</a:t>
            </a:r>
            <a:r>
              <a:rPr lang="es-ES" dirty="0"/>
              <a:t> para pasar datos dinámicos.</a:t>
            </a:r>
            <a:endParaRPr lang="en-US" dirty="0"/>
          </a:p>
          <a:p>
            <a:r>
              <a:rPr lang="es-ES" b="1" dirty="0"/>
              <a:t>Importancia</a:t>
            </a:r>
            <a:r>
              <a:rPr lang="es-ES" dirty="0"/>
              <a:t>: </a:t>
            </a:r>
            <a:r>
              <a:rPr lang="es-ES" dirty="0" err="1"/>
              <a:t>Props</a:t>
            </a:r>
            <a:r>
              <a:rPr lang="es-ES" dirty="0"/>
              <a:t> son esenciales para la modularidad; las clases son comunes en código antiguo.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¿Cuándo usarías un componente de clase en lugar de uno funcional?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71FA10D-B243-0FE6-E3CB-4EE47C2B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008"/>
            <a:ext cx="1414272" cy="8909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0F0E24-E168-7F9A-4612-3882299B7FB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96AE-7A37-6BDF-CDB6-D5D890FA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1583E4-EC10-578D-3EA3-2FCCA7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3EF66-095F-718E-D6AB-88BE29E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Componentes</a:t>
            </a:r>
            <a:r>
              <a:rPr lang="en-US" b="1" dirty="0"/>
              <a:t> de Clase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70F8-9967-4051-1DA7-920B16B8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s-ES" b="1" dirty="0"/>
              <a:t>Definición</a:t>
            </a:r>
            <a:r>
              <a:rPr lang="es-ES" dirty="0"/>
              <a:t>: Clases ES6 que extienden </a:t>
            </a:r>
            <a:r>
              <a:rPr lang="es-ES" dirty="0" err="1"/>
              <a:t>React.Component</a:t>
            </a:r>
            <a:r>
              <a:rPr lang="es-ES" dirty="0"/>
              <a:t>, con un método render() para devolver JSX. </a:t>
            </a:r>
            <a:endParaRPr lang="en-US" dirty="0"/>
          </a:p>
          <a:p>
            <a:r>
              <a:rPr lang="en-US" b="1" dirty="0" err="1"/>
              <a:t>Diferencias</a:t>
            </a:r>
            <a:r>
              <a:rPr lang="en-US" b="1" dirty="0"/>
              <a:t> con </a:t>
            </a:r>
            <a:r>
              <a:rPr lang="en-US" b="1" dirty="0" err="1"/>
              <a:t>Funcionales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Clases: Usan </a:t>
            </a:r>
            <a:r>
              <a:rPr lang="es-ES" dirty="0" err="1"/>
              <a:t>this</a:t>
            </a:r>
            <a:r>
              <a:rPr lang="es-ES" dirty="0"/>
              <a:t>, más verbosas, comunes en proyectos pre-2018. </a:t>
            </a:r>
            <a:endParaRPr lang="en-US" dirty="0"/>
          </a:p>
          <a:p>
            <a:pPr lvl="1"/>
            <a:r>
              <a:rPr lang="es-ES" dirty="0"/>
              <a:t>Funcionales: Más simples, compatibles con </a:t>
            </a:r>
            <a:r>
              <a:rPr lang="es-ES" dirty="0" err="1"/>
              <a:t>hooks</a:t>
            </a:r>
            <a:r>
              <a:rPr lang="es-ES" dirty="0"/>
              <a:t>, estándar moderno.</a:t>
            </a:r>
            <a:endParaRPr lang="en-US" dirty="0"/>
          </a:p>
          <a:p>
            <a:r>
              <a:rPr lang="en-US" b="1" dirty="0"/>
              <a:t>Casos de Uso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Proyectos </a:t>
            </a:r>
            <a:r>
              <a:rPr lang="es-ES" dirty="0" err="1"/>
              <a:t>legacy</a:t>
            </a:r>
            <a:r>
              <a:rPr lang="es-ES" dirty="0"/>
              <a:t> (ej. apps de bancos con código antiguo). </a:t>
            </a:r>
            <a:endParaRPr lang="en-US" dirty="0"/>
          </a:p>
          <a:p>
            <a:pPr lvl="1"/>
            <a:r>
              <a:rPr lang="es-ES" dirty="0"/>
              <a:t>Cuando se necesita compatibilidad con bibliotecas antiguas.</a:t>
            </a:r>
            <a:endParaRPr lang="en-US" dirty="0"/>
          </a:p>
          <a:p>
            <a:r>
              <a:rPr lang="es-ES" b="1" dirty="0"/>
              <a:t>Caso Real</a:t>
            </a:r>
            <a:r>
              <a:rPr lang="es-ES" dirty="0"/>
              <a:t>: En LinkedIn, los componentes de clase se usaban en versiones tempranas del </a:t>
            </a:r>
            <a:r>
              <a:rPr lang="es-ES" dirty="0" err="1"/>
              <a:t>feed</a:t>
            </a:r>
            <a:r>
              <a:rPr lang="es-ES" dirty="0"/>
              <a:t> (</a:t>
            </a:r>
            <a:r>
              <a:rPr lang="es-ES" dirty="0" err="1"/>
              <a:t>pre-hooks</a:t>
            </a:r>
            <a:r>
              <a:rPr lang="es-ES" dirty="0"/>
              <a:t>).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¿Por qué </a:t>
            </a:r>
            <a:r>
              <a:rPr lang="es-ES" dirty="0" err="1"/>
              <a:t>React</a:t>
            </a:r>
            <a:r>
              <a:rPr lang="es-ES" dirty="0"/>
              <a:t> introdujo </a:t>
            </a:r>
            <a:r>
              <a:rPr lang="es-ES" dirty="0" err="1"/>
              <a:t>hooks</a:t>
            </a:r>
            <a:r>
              <a:rPr lang="es-ES" dirty="0"/>
              <a:t> para reemplazar componentes de clase?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89003-F2F9-66F2-A336-B01AE7F5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8464"/>
            <a:ext cx="1364342" cy="8595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97D985-7C96-6C8F-AC4A-71009527C5D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053E-89A6-1346-AAE1-2B1555BD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1C0060A7-62B4-5BC5-218D-87233BF5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AA0108-9EA5-402D-0EF1-A332DEA2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B6D6-D412-4673-BA8A-839812C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Introducción</a:t>
            </a:r>
            <a:r>
              <a:rPr lang="en-US" b="1" dirty="0"/>
              <a:t> a Props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A3292-F7B8-F4F3-A29D-86D62F6B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lvl="1"/>
            <a:r>
              <a:rPr lang="es-ES" b="1" dirty="0"/>
              <a:t>Definición</a:t>
            </a:r>
            <a:r>
              <a:rPr lang="es-ES" dirty="0"/>
              <a:t>: </a:t>
            </a:r>
            <a:r>
              <a:rPr lang="es-ES" dirty="0" err="1"/>
              <a:t>Props</a:t>
            </a:r>
            <a:r>
              <a:rPr lang="es-ES" dirty="0"/>
              <a:t> (propiedades) son datos inmutables pasados de un componente padre a un hijo. </a:t>
            </a:r>
            <a:endParaRPr lang="en-US" dirty="0"/>
          </a:p>
          <a:p>
            <a:pPr lvl="1"/>
            <a:r>
              <a:rPr lang="en-US" b="1" dirty="0" err="1"/>
              <a:t>Ejemplo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Componente</a:t>
            </a:r>
            <a:r>
              <a:rPr lang="en-US" b="1" dirty="0"/>
              <a:t> </a:t>
            </a:r>
            <a:r>
              <a:rPr lang="en-US" b="1" dirty="0" err="1"/>
              <a:t>Funcional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function User({ name, age })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&lt;div&gt;</a:t>
            </a:r>
          </a:p>
          <a:p>
            <a:pPr lvl="1"/>
            <a:r>
              <a:rPr lang="en-US" dirty="0"/>
              <a:t>      &lt;h2&gt;{name}&lt;/h2&gt;</a:t>
            </a:r>
          </a:p>
          <a:p>
            <a:pPr lvl="1"/>
            <a:r>
              <a:rPr lang="en-US" dirty="0"/>
              <a:t>      &lt;p&gt;</a:t>
            </a:r>
            <a:r>
              <a:rPr lang="en-US" dirty="0" err="1"/>
              <a:t>Edad</a:t>
            </a:r>
            <a:r>
              <a:rPr lang="en-US" dirty="0"/>
              <a:t>: {age}&lt;/p&gt;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// Uso: &lt;User </a:t>
            </a:r>
            <a:r>
              <a:rPr lang="en-US" u="sng" dirty="0"/>
              <a:t>name="Naomy" age={25} </a:t>
            </a:r>
            <a:r>
              <a:rPr lang="en-US" dirty="0"/>
              <a:t>/&gt;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22F8CF-3131-09EA-720B-9EE4A17C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C5E33D-5ED2-A4A3-5474-64A3E53CEFC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A5E32-883B-7573-77B0-32FF5AD8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906CDA-4186-9ECA-2D0F-5328DADE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28EF1D20-46D5-670A-31E5-F621DC6E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2A7113-5803-C5CC-4CE3-9216B5A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Introducción</a:t>
            </a:r>
            <a:r>
              <a:rPr lang="en-US" b="1" dirty="0"/>
              <a:t> a Props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89E46-EA1D-A6CC-4313-8BE4A834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b="1" dirty="0"/>
              <a:t>Reglas de Props</a:t>
            </a:r>
            <a:r>
              <a:rPr lang="en-US" dirty="0"/>
              <a:t>: </a:t>
            </a:r>
          </a:p>
          <a:p>
            <a:pPr lvl="2"/>
            <a:r>
              <a:rPr lang="es-ES" dirty="0"/>
              <a:t>Inmutables: Los hijos no pueden modificar </a:t>
            </a:r>
            <a:r>
              <a:rPr lang="es-ES" dirty="0" err="1"/>
              <a:t>props</a:t>
            </a:r>
            <a:r>
              <a:rPr lang="es-ES" dirty="0"/>
              <a:t>. </a:t>
            </a:r>
            <a:endParaRPr lang="en-US" dirty="0"/>
          </a:p>
          <a:p>
            <a:pPr lvl="2"/>
            <a:r>
              <a:rPr lang="es-ES" dirty="0"/>
              <a:t>Tipos: </a:t>
            </a:r>
            <a:r>
              <a:rPr lang="es-ES" dirty="0" err="1"/>
              <a:t>Strings</a:t>
            </a:r>
            <a:r>
              <a:rPr lang="es-ES" dirty="0"/>
              <a:t>, números, objetos, funciones, etc. </a:t>
            </a:r>
            <a:endParaRPr lang="en-US" dirty="0"/>
          </a:p>
          <a:p>
            <a:pPr lvl="2"/>
            <a:r>
              <a:rPr lang="es-ES" dirty="0"/>
              <a:t>Desestructuración: Simplifica acceso en funcionales.</a:t>
            </a:r>
            <a:endParaRPr lang="en-US" dirty="0"/>
          </a:p>
          <a:p>
            <a:pPr lvl="1"/>
            <a:r>
              <a:rPr lang="es-ES" b="1" dirty="0"/>
              <a:t>Caso Real</a:t>
            </a:r>
            <a:r>
              <a:rPr lang="es-ES" dirty="0"/>
              <a:t>: En Airbnb, </a:t>
            </a:r>
            <a:r>
              <a:rPr lang="es-ES" dirty="0" err="1"/>
              <a:t>props</a:t>
            </a:r>
            <a:r>
              <a:rPr lang="es-ES" dirty="0"/>
              <a:t> pasan datos de propiedades (precio, ubicación) a componentes de tarjetas. </a:t>
            </a:r>
            <a:endParaRPr lang="en-US" dirty="0"/>
          </a:p>
          <a:p>
            <a:pPr lvl="1"/>
            <a:r>
              <a:rPr lang="es-ES" b="1" dirty="0"/>
              <a:t>Pregunta para Entrevistas</a:t>
            </a:r>
            <a:r>
              <a:rPr lang="es-ES" dirty="0"/>
              <a:t>: ¿Qué significa que los </a:t>
            </a:r>
            <a:r>
              <a:rPr lang="es-ES" dirty="0" err="1"/>
              <a:t>props</a:t>
            </a:r>
            <a:r>
              <a:rPr lang="es-ES" dirty="0"/>
              <a:t> son inmutables y cómo afecta el diseño?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2201F29-58B7-7D71-BED5-DEE09814B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132CF8-A88D-74C1-8ADA-5FDE2D2D1F4D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4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6A0B-60D7-C0B8-78C4-F9DFE508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Inmutables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0110C-A059-AA66-B559-D55DF0DE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 User(props) {</a:t>
            </a:r>
          </a:p>
          <a:p>
            <a:pPr marL="0" indent="0">
              <a:buNone/>
            </a:pPr>
            <a:r>
              <a:rPr lang="en-US" dirty="0"/>
              <a:t>return &lt;h1&gt;Nombre: {props.name}, </a:t>
            </a:r>
            <a:r>
              <a:rPr lang="en-US" dirty="0" err="1"/>
              <a:t>Edad</a:t>
            </a:r>
            <a:r>
              <a:rPr lang="en-US" dirty="0"/>
              <a:t>: {</a:t>
            </a:r>
            <a:r>
              <a:rPr lang="en-US" dirty="0" err="1"/>
              <a:t>props.age</a:t>
            </a:r>
            <a:r>
              <a:rPr lang="en-US" dirty="0"/>
              <a:t>}&lt;/h1&gt;;</a:t>
            </a:r>
          </a:p>
          <a:p>
            <a:r>
              <a:rPr lang="en-US" dirty="0"/>
              <a:t>}</a:t>
            </a:r>
          </a:p>
          <a:p>
            <a:pPr marL="0" indent="0">
              <a:buNone/>
            </a:pPr>
            <a:r>
              <a:rPr lang="es-ES" dirty="0"/>
              <a:t>Desestructuración de </a:t>
            </a:r>
            <a:r>
              <a:rPr lang="es-ES" dirty="0" err="1"/>
              <a:t>Props</a:t>
            </a:r>
            <a:endParaRPr lang="en-US" dirty="0"/>
          </a:p>
          <a:p>
            <a:r>
              <a:rPr lang="en-US" dirty="0"/>
              <a:t>function User({ name, age }) {</a:t>
            </a:r>
          </a:p>
          <a:p>
            <a:r>
              <a:rPr lang="en-US" dirty="0"/>
              <a:t>  return &lt;h1&gt;{name}, {age} </a:t>
            </a:r>
            <a:r>
              <a:rPr lang="en-US" dirty="0" err="1"/>
              <a:t>años</a:t>
            </a:r>
            <a:r>
              <a:rPr lang="en-US" dirty="0"/>
              <a:t>&lt;/h1&gt;;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78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B9A-5E86-535D-F4EF-8E20CE18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CE3B6E-049F-47FC-8770-CB12D45B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973C92-CBE0-F84B-EF6F-1CE4163D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Flujo</a:t>
            </a:r>
            <a:r>
              <a:rPr lang="en-US" b="1" dirty="0"/>
              <a:t> de Datos </a:t>
            </a:r>
            <a:r>
              <a:rPr lang="en-US" b="1" dirty="0" err="1"/>
              <a:t>Unidireccional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2BCF9-45DC-B42D-4D14-33EAB541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pPr lvl="1"/>
            <a:r>
              <a:rPr lang="es-ES" b="1" dirty="0"/>
              <a:t>Concepto</a:t>
            </a:r>
            <a:r>
              <a:rPr lang="es-ES" dirty="0"/>
              <a:t>: Los datos fluyen de padres a hijos vía </a:t>
            </a:r>
            <a:r>
              <a:rPr lang="es-ES" dirty="0" err="1"/>
              <a:t>props</a:t>
            </a:r>
            <a:r>
              <a:rPr lang="es-ES" dirty="0"/>
              <a:t>, nunca al revés. </a:t>
            </a:r>
            <a:endParaRPr lang="en-US" dirty="0"/>
          </a:p>
          <a:p>
            <a:pPr lvl="1"/>
            <a:r>
              <a:rPr lang="en-US" b="1" dirty="0" err="1"/>
              <a:t>Ejemplo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import React from 'react';</a:t>
            </a:r>
          </a:p>
          <a:p>
            <a:pPr lvl="2"/>
            <a:r>
              <a:rPr lang="en-US" dirty="0"/>
              <a:t>function App() {</a:t>
            </a:r>
          </a:p>
          <a:p>
            <a:pPr lvl="2"/>
            <a:r>
              <a:rPr lang="en-US" dirty="0"/>
              <a:t>  const users = [</a:t>
            </a:r>
          </a:p>
          <a:p>
            <a:pPr lvl="2"/>
            <a:r>
              <a:rPr lang="en-US" dirty="0"/>
              <a:t>    { name: "Javier", role: "</a:t>
            </a:r>
            <a:r>
              <a:rPr lang="en-US" dirty="0" err="1"/>
              <a:t>Estudiante</a:t>
            </a:r>
            <a:r>
              <a:rPr lang="en-US" dirty="0"/>
              <a:t>" },</a:t>
            </a:r>
          </a:p>
          <a:p>
            <a:pPr lvl="2"/>
            <a:r>
              <a:rPr lang="en-US" dirty="0"/>
              <a:t>    { name: "Naomy", role: "</a:t>
            </a:r>
            <a:r>
              <a:rPr lang="en-US" dirty="0" err="1"/>
              <a:t>Desarrolladora</a:t>
            </a:r>
            <a:r>
              <a:rPr lang="en-US" dirty="0"/>
              <a:t>" }</a:t>
            </a:r>
          </a:p>
          <a:p>
            <a:pPr lvl="2"/>
            <a:r>
              <a:rPr lang="en-US" dirty="0"/>
              <a:t>  ];</a:t>
            </a:r>
          </a:p>
          <a:p>
            <a:pPr lvl="2"/>
            <a:r>
              <a:rPr lang="en-US" dirty="0"/>
              <a:t>  return (</a:t>
            </a:r>
          </a:p>
          <a:p>
            <a:pPr lvl="2"/>
            <a:r>
              <a:rPr lang="en-US" dirty="0"/>
              <a:t>    &lt;div&gt;</a:t>
            </a:r>
          </a:p>
          <a:p>
            <a:pPr lvl="2"/>
            <a:r>
              <a:rPr lang="en-US" dirty="0"/>
              <a:t>      {</a:t>
            </a:r>
            <a:r>
              <a:rPr lang="en-US" dirty="0" err="1"/>
              <a:t>users.map</a:t>
            </a:r>
            <a:r>
              <a:rPr lang="en-US" dirty="0"/>
              <a:t>(user =&gt; (</a:t>
            </a:r>
          </a:p>
          <a:p>
            <a:pPr lvl="2"/>
            <a:r>
              <a:rPr lang="en-US" dirty="0"/>
              <a:t>        &lt;</a:t>
            </a:r>
            <a:r>
              <a:rPr lang="en-US" dirty="0" err="1"/>
              <a:t>UserCard</a:t>
            </a:r>
            <a:r>
              <a:rPr lang="en-US" dirty="0"/>
              <a:t> key={user.name} name={user.name} role={</a:t>
            </a:r>
            <a:r>
              <a:rPr lang="en-US" dirty="0" err="1"/>
              <a:t>user.role</a:t>
            </a:r>
            <a:r>
              <a:rPr lang="en-US" dirty="0"/>
              <a:t>} /&gt;</a:t>
            </a:r>
          </a:p>
          <a:p>
            <a:pPr lvl="2"/>
            <a:r>
              <a:rPr lang="en-US" dirty="0"/>
              <a:t>      ))}</a:t>
            </a:r>
          </a:p>
          <a:p>
            <a:pPr lvl="2"/>
            <a:r>
              <a:rPr lang="en-US" dirty="0"/>
              <a:t>    &lt;/div&gt;</a:t>
            </a:r>
          </a:p>
          <a:p>
            <a:pPr lvl="2"/>
            <a:r>
              <a:rPr lang="en-US" dirty="0"/>
              <a:t>  );</a:t>
            </a:r>
          </a:p>
          <a:p>
            <a:pPr lvl="2"/>
            <a:r>
              <a:rPr lang="en-US" dirty="0"/>
              <a:t>}</a:t>
            </a:r>
          </a:p>
          <a:p>
            <a:pPr lvl="2"/>
            <a:r>
              <a:rPr lang="en-US" dirty="0"/>
              <a:t>function </a:t>
            </a:r>
            <a:r>
              <a:rPr lang="en-US" dirty="0" err="1"/>
              <a:t>UserCard</a:t>
            </a:r>
            <a:r>
              <a:rPr lang="en-US" dirty="0"/>
              <a:t>({ name, role }) {</a:t>
            </a:r>
          </a:p>
          <a:p>
            <a:pPr lvl="2"/>
            <a:r>
              <a:rPr lang="en-US" dirty="0"/>
              <a:t>  return (</a:t>
            </a:r>
          </a:p>
          <a:p>
            <a:pPr lvl="2"/>
            <a:r>
              <a:rPr lang="en-US" dirty="0"/>
              <a:t>    &lt;div&gt;</a:t>
            </a:r>
          </a:p>
          <a:p>
            <a:pPr lvl="2"/>
            <a:r>
              <a:rPr lang="en-US" dirty="0"/>
              <a:t>      &lt;h3&gt;{name}&lt;/h3&gt;</a:t>
            </a:r>
          </a:p>
          <a:p>
            <a:pPr lvl="2"/>
            <a:r>
              <a:rPr lang="en-US" dirty="0"/>
              <a:t>      &lt;p&gt;Rol: {role}&lt;/p&gt;</a:t>
            </a:r>
          </a:p>
          <a:p>
            <a:pPr lvl="2"/>
            <a:r>
              <a:rPr lang="en-US" dirty="0"/>
              <a:t>    &lt;/div&gt;</a:t>
            </a:r>
          </a:p>
          <a:p>
            <a:pPr lvl="2"/>
            <a:r>
              <a:rPr lang="en-US" dirty="0"/>
              <a:t>  );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B28AF16-6867-EB2E-71AE-CCA25B01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775"/>
            <a:ext cx="1328928" cy="837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358EA0-07D3-202C-0C02-AE004778D9E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5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487CE-D96A-1F53-3737-5419123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5A2EDF-4F86-C74B-9273-FE3D393764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AAE9D-803E-1CA6-A486-4CE3E6FC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Flujo</a:t>
            </a:r>
            <a:r>
              <a:rPr lang="en-US" b="1" dirty="0"/>
              <a:t> de Datos </a:t>
            </a:r>
            <a:r>
              <a:rPr lang="en-US" b="1" dirty="0" err="1"/>
              <a:t>Unidireccional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47D07-62AE-0799-7AA4-EEE983DC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b="1" dirty="0" err="1"/>
              <a:t>Beneficios</a:t>
            </a:r>
            <a:r>
              <a:rPr lang="en-US" dirty="0"/>
              <a:t>: </a:t>
            </a:r>
          </a:p>
          <a:p>
            <a:pPr lvl="2"/>
            <a:r>
              <a:rPr lang="es-ES" dirty="0" err="1"/>
              <a:t>Debugging</a:t>
            </a:r>
            <a:r>
              <a:rPr lang="es-ES" dirty="0"/>
              <a:t> más fácil (sabes de dónde vienen los datos). </a:t>
            </a:r>
            <a:endParaRPr lang="en-US" dirty="0"/>
          </a:p>
          <a:p>
            <a:pPr lvl="2"/>
            <a:r>
              <a:rPr lang="es-ES" dirty="0"/>
              <a:t>Código predecible, escalable para apps grandes.</a:t>
            </a:r>
            <a:endParaRPr lang="en-US" dirty="0"/>
          </a:p>
          <a:p>
            <a:pPr lvl="1"/>
            <a:r>
              <a:rPr lang="es-ES" b="1" dirty="0"/>
              <a:t>Caso Real</a:t>
            </a:r>
            <a:r>
              <a:rPr lang="es-ES" dirty="0"/>
              <a:t>: En Facebook, el flujo unidireccional asegura que los comentarios fluyan del componente padre al hijo. </a:t>
            </a:r>
            <a:endParaRPr lang="en-US" dirty="0"/>
          </a:p>
          <a:p>
            <a:pPr lvl="1"/>
            <a:r>
              <a:rPr lang="es-ES" b="1" dirty="0"/>
              <a:t>Pregunta para Entrevistas</a:t>
            </a:r>
            <a:r>
              <a:rPr lang="es-ES" dirty="0"/>
              <a:t>: ¿Cómo manejarías comunicación de hijo a padre en </a:t>
            </a:r>
            <a:r>
              <a:rPr lang="es-ES" dirty="0" err="1"/>
              <a:t>React</a:t>
            </a:r>
            <a:r>
              <a:rPr lang="es-ES" dirty="0"/>
              <a:t>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075E961-389D-670D-BCDD-44469DAEA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775"/>
            <a:ext cx="1328928" cy="837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75DE2A-C7C8-E76C-5B6F-F5303D74FC3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636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1595</Words>
  <Application>Microsoft Office PowerPoint</Application>
  <PresentationFormat>Widescreen</PresentationFormat>
  <Paragraphs>195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Bootcamp Intensivo para Javier y Naomy - AcademyCoder.com</vt:lpstr>
      <vt:lpstr>Semana 1 - Día 3:  Componentes de Clase y Props</vt:lpstr>
      <vt:lpstr>Componentes de Clase y Props </vt:lpstr>
      <vt:lpstr>Componentes de Clase </vt:lpstr>
      <vt:lpstr>Introducción a Props </vt:lpstr>
      <vt:lpstr>Introducción a Props </vt:lpstr>
      <vt:lpstr>Props como Parámetros Inmutables</vt:lpstr>
      <vt:lpstr>Flujo de Datos Unidireccional </vt:lpstr>
      <vt:lpstr>Flujo de Datos Unidireccional </vt:lpstr>
      <vt:lpstr>Práctica</vt:lpstr>
      <vt:lpstr>Práctica</vt:lpstr>
      <vt:lpstr>Práctica</vt:lpstr>
      <vt:lpstr>Práctica</vt:lpstr>
      <vt:lpstr>Resumen: </vt:lpstr>
      <vt:lpstr>Resumen: </vt:lpstr>
      <vt:lpstr>Resumen: </vt:lpstr>
      <vt:lpstr>TAREA</vt:lpstr>
      <vt:lpstr>Práctica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Jompy31</dc:creator>
  <cp:lastModifiedBy>Jean Pierre Barnett</cp:lastModifiedBy>
  <cp:revision>7</cp:revision>
  <dcterms:created xsi:type="dcterms:W3CDTF">2024-07-17T16:40:36Z</dcterms:created>
  <dcterms:modified xsi:type="dcterms:W3CDTF">2025-08-19T16:52:43Z</dcterms:modified>
</cp:coreProperties>
</file>