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80" r:id="rId6"/>
    <p:sldId id="259" r:id="rId7"/>
    <p:sldId id="281" r:id="rId8"/>
    <p:sldId id="282" r:id="rId9"/>
    <p:sldId id="270" r:id="rId10"/>
    <p:sldId id="283" r:id="rId11"/>
    <p:sldId id="261" r:id="rId12"/>
    <p:sldId id="284" r:id="rId13"/>
    <p:sldId id="271" r:id="rId14"/>
    <p:sldId id="262" r:id="rId15"/>
    <p:sldId id="272" r:id="rId16"/>
    <p:sldId id="273" r:id="rId17"/>
    <p:sldId id="269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ADB4F-7746-9CBF-6C9F-352A0623B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50E495-D660-1F36-3B71-AE95BFB63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A66381-1AC2-A3AD-4D2D-0C3026AF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20/08/2025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712DDB-BA2D-8E22-C122-B008DB70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CC1619-B57E-20E6-EB18-C1851AF8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82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B23CA-434F-84C6-F714-8A297C88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5380E9-AD65-F18A-913A-C355BB263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822639-31C0-AF61-7EDD-0B8B373B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20/08/2025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09711-E3D1-2F12-5709-533DBD38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39465B-C80A-F79E-62AC-FDE52D23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68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F36ABD-B259-C8FB-1795-D56767C94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B96E39-36F7-D4CB-DFC3-1835C6280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C0F294-6BB3-D3C5-AFCB-389FC29F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20/08/2025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8855A3-7D5D-5BD5-9F64-81EAF390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E31F6E-12B9-D58A-F959-51456BBB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88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1DACE-7439-E54E-C785-7A0D8D0A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220A32-E1D7-5DFD-E265-26E76309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8944F3-4104-1A7B-9B6D-EF23FBDB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20/08/2025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DB41E0-6A0D-0F0B-78A5-C15B2966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3CCD4F-4C09-D820-8CAE-5AB520D3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80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4BCF7-8304-A72F-F8DF-CF92BB35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BB3441-20D6-C272-7B9D-E749B6977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D731DB-078B-F6F6-018F-4A62FBE7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20/08/2025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47F109-D0B3-5395-FC5C-7AEFA999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C21829-F39F-CC49-8C8B-8E18DB35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11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19BEC-192D-1D96-98A7-503DB4BA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1724DE-29A1-0BD8-8513-28F6E3368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4E3023-5F4C-4CC7-1832-215A3F60A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DE4CFF-4C51-25D8-040F-EB0D2965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20/08/2025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6CCD71-A6B1-26B0-7641-4B9226E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08CF20-1B96-484E-AACE-1B1B2D9B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50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F5A5E-2D02-4321-1D80-8DB0566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CF7144-786B-8C46-8C4D-AFD2C9894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E05EB4-9EDE-23E0-8799-1A7E4DBAA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9975F9-2C02-B970-CAAC-7106A97CD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259C05-66DA-07BB-8E70-F859809FC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A6AA65-0D3B-7DB1-8353-A3A35FCE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20/08/2025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F6098A-9132-3AF4-FDCC-39BF799C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41B7B9-C804-8EAA-7668-6DF9B45B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04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7034C-228D-0A0E-D4CF-0C6FAF97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E97DAB-8701-4C0A-350F-5B4097DC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20/08/2025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AAD72A-DE35-01AD-A38C-54AAA601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BFF0DE-E8C1-BCE3-CBB0-BC0C4D1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54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540CB6-9DFD-4ED2-8108-9E1521C8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20/08/2025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F504AE-6EF2-4AAD-2CD7-48370581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0868EC-B95A-0BA7-3132-B5BA9157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9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88D1D-859E-32F7-EF5C-BB5E5475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4933FF-3BA4-763B-2DD9-384829CF5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DD0A8E-721C-AA67-5269-D0D842AE8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78376F-4484-F35D-DCE3-4D381CB5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20/08/2025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8D9427-D27C-744B-05B6-C07003FD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AD32E3-3802-88F2-0475-4839C562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16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74AF9-6B6C-2212-608C-50DC1D1A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DB8918-1DDB-3B27-6668-37FA098AE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40F20E-C762-4113-653B-9949C5F08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24855D-F281-5DFF-6C6E-E9266C06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20/08/2025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B0607-8DDC-098D-D8C3-9648DA17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382AAE-5F23-DDA8-5259-317E518A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48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BA4924-8EAE-8A0B-7FB0-A1168C6D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6A4C9-A651-2732-BD6C-A875CF506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7F0903-0A29-257F-D30A-AC0D16E83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8EE082-CC84-42F1-B1A9-5FF676D34F73}" type="datetimeFigureOut">
              <a:rPr lang="es-ES" smtClean="0"/>
              <a:t>20/08/2025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9E7190-9772-51D9-C974-819FBA9C0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43535D-01C0-2A8E-C7B1-D5BD322B9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9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learn/state-a-components-memor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3B0FA494-45CB-B0E2-91F2-06217FA620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BAC1498-97F1-27DF-907B-1F9C1E445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987" y="-175217"/>
            <a:ext cx="10628026" cy="2387600"/>
          </a:xfrm>
        </p:spPr>
        <p:txBody>
          <a:bodyPr>
            <a:normAutofit/>
          </a:bodyPr>
          <a:lstStyle/>
          <a:p>
            <a:r>
              <a:rPr lang="es-ES" dirty="0" err="1"/>
              <a:t>Bootcamp</a:t>
            </a:r>
            <a:r>
              <a:rPr lang="es-ES" dirty="0"/>
              <a:t> Intensivo para Javier y Naomy - AcademyCoder.com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62E05-7066-6BC8-615D-DBCA24FC5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231824" cy="2314979"/>
          </a:xfrm>
        </p:spPr>
        <p:txBody>
          <a:bodyPr>
            <a:normAutofit fontScale="55000" lnSpcReduction="20000"/>
          </a:bodyPr>
          <a:lstStyle/>
          <a:p>
            <a:r>
              <a:rPr lang="es-ES" sz="5900" b="1" dirty="0"/>
              <a:t>Profesor: </a:t>
            </a:r>
          </a:p>
          <a:p>
            <a:r>
              <a:rPr lang="es-ES" sz="5900" b="1" dirty="0"/>
              <a:t>Jean Pierre Barnett </a:t>
            </a:r>
            <a:r>
              <a:rPr lang="es-ES" sz="5900" b="1" dirty="0" err="1"/>
              <a:t>Caruzo</a:t>
            </a:r>
            <a:endParaRPr lang="es-ES" sz="5900" b="1" dirty="0"/>
          </a:p>
          <a:p>
            <a:endParaRPr lang="es-ES" sz="5900" b="1" dirty="0"/>
          </a:p>
          <a:p>
            <a:r>
              <a:rPr lang="es-ES" sz="5900" b="1" dirty="0"/>
              <a:t>Fecha de creación:</a:t>
            </a:r>
          </a:p>
          <a:p>
            <a:r>
              <a:rPr lang="es-ES" sz="5900" b="1" dirty="0"/>
              <a:t>08-2025</a:t>
            </a:r>
          </a:p>
          <a:p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E18CAF8-6403-1046-1E90-452790B5F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5EE2FC-D516-6FC0-10DE-B3C2AADF8CA4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0C8751C7-5808-2923-D9D7-7BDA1EEAC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17017"/>
            <a:ext cx="1735528" cy="10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9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2C535-6AA5-02B2-E9A7-27B3C3CBA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224E903-E469-5E9E-005C-8B111A7A2C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74418"/>
          </a:xfrm>
          <a:prstGeom prst="rect">
            <a:avLst/>
          </a:prstGeom>
        </p:spPr>
      </p:pic>
      <p:pic>
        <p:nvPicPr>
          <p:cNvPr id="7" name="Imagen 4">
            <a:extLst>
              <a:ext uri="{FF2B5EF4-FFF2-40B4-BE49-F238E27FC236}">
                <a16:creationId xmlns:a16="http://schemas.microsoft.com/office/drawing/2014/main" id="{54FA8D8B-8662-274F-E206-5F19C092B0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" y="152400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68CFE8E-E1FE-B1FB-CEA5-47CE23E6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543"/>
            <a:ext cx="10515600" cy="1325563"/>
          </a:xfrm>
        </p:spPr>
        <p:txBody>
          <a:bodyPr/>
          <a:lstStyle/>
          <a:p>
            <a:r>
              <a:rPr lang="en-US" b="1" dirty="0" err="1"/>
              <a:t>Combinando</a:t>
            </a:r>
            <a:r>
              <a:rPr lang="en-US" b="1" dirty="0"/>
              <a:t> Estado y </a:t>
            </a:r>
            <a:r>
              <a:rPr lang="en-US" b="1" dirty="0" err="1"/>
              <a:t>Eventos</a:t>
            </a:r>
            <a:r>
              <a:rPr lang="en-U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8D2C9C-02EC-A1BF-FC76-728CD255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043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 err="1"/>
              <a:t>Cómo</a:t>
            </a:r>
            <a:r>
              <a:rPr lang="en-US" b="1" dirty="0"/>
              <a:t> </a:t>
            </a:r>
            <a:r>
              <a:rPr lang="en-US" b="1" dirty="0" err="1"/>
              <a:t>Funciona</a:t>
            </a:r>
            <a:r>
              <a:rPr lang="en-US" dirty="0"/>
              <a:t>: </a:t>
            </a:r>
          </a:p>
          <a:p>
            <a:pPr lvl="1"/>
            <a:r>
              <a:rPr lang="es-ES" dirty="0" err="1"/>
              <a:t>useState</a:t>
            </a:r>
            <a:r>
              <a:rPr lang="es-ES" dirty="0"/>
              <a:t> almacena el estado (</a:t>
            </a:r>
            <a:r>
              <a:rPr lang="es-ES" dirty="0" err="1"/>
              <a:t>isOn</a:t>
            </a:r>
            <a:r>
              <a:rPr lang="es-ES" dirty="0"/>
              <a:t>). </a:t>
            </a:r>
            <a:endParaRPr lang="en-US" dirty="0"/>
          </a:p>
          <a:p>
            <a:pPr lvl="1"/>
            <a:r>
              <a:rPr lang="es-ES" dirty="0" err="1"/>
              <a:t>handleToggle</a:t>
            </a:r>
            <a:r>
              <a:rPr lang="es-ES" dirty="0"/>
              <a:t> actualiza el estado con </a:t>
            </a:r>
            <a:r>
              <a:rPr lang="es-ES" dirty="0" err="1"/>
              <a:t>setIsOn</a:t>
            </a:r>
            <a:r>
              <a:rPr lang="es-ES" dirty="0"/>
              <a:t>. </a:t>
            </a:r>
            <a:endParaRPr lang="en-US" dirty="0"/>
          </a:p>
          <a:p>
            <a:pPr lvl="1"/>
            <a:r>
              <a:rPr lang="es-ES" dirty="0"/>
              <a:t>El </a:t>
            </a:r>
            <a:r>
              <a:rPr lang="es-ES" dirty="0" err="1"/>
              <a:t>re-render</a:t>
            </a:r>
            <a:r>
              <a:rPr lang="es-ES" dirty="0"/>
              <a:t> muestra el nuevo estado.</a:t>
            </a:r>
            <a:endParaRPr lang="en-US" dirty="0"/>
          </a:p>
          <a:p>
            <a:r>
              <a:rPr lang="es-ES" b="1" dirty="0"/>
              <a:t>Pregunta para Entrevistas</a:t>
            </a:r>
            <a:r>
              <a:rPr lang="es-ES" dirty="0"/>
              <a:t>: ¿Cómo manejarías múltiples actualizaciones de estado en un solo evento?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51EA242F-000E-BCB7-40A8-F53A79237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0329"/>
            <a:ext cx="1133475" cy="714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00277C5-8E0A-7ED6-1DEE-00F7E0A2B982}"/>
              </a:ext>
            </a:extLst>
          </p:cNvPr>
          <p:cNvSpPr txBox="1"/>
          <p:nvPr/>
        </p:nvSpPr>
        <p:spPr>
          <a:xfrm>
            <a:off x="9054058" y="6505086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86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1B9A-5E86-535D-F4EF-8E20CE18E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ECE3B6E-049F-47FC-8770-CB12D45BAF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973C92-CBE0-F84B-EF6F-1CE4163D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Práctica</a:t>
            </a:r>
            <a:r>
              <a:rPr lang="en-US" b="1" dirty="0"/>
              <a:t> </a:t>
            </a:r>
            <a:r>
              <a:rPr lang="en-US" b="1" dirty="0" err="1"/>
              <a:t>Guiada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B2BCF9-45DC-B42D-4D14-33EAB5413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s-ES" b="1" dirty="0"/>
              <a:t>Ejercicio</a:t>
            </a:r>
            <a:r>
              <a:rPr lang="es-ES" dirty="0"/>
              <a:t>: Crear un componente </a:t>
            </a:r>
            <a:r>
              <a:rPr lang="es-ES" dirty="0" err="1"/>
              <a:t>Counter</a:t>
            </a:r>
            <a:r>
              <a:rPr lang="es-ES" dirty="0"/>
              <a:t> con botones para incrementar/decrementar. </a:t>
            </a:r>
            <a:endParaRPr lang="en-US" dirty="0"/>
          </a:p>
          <a:p>
            <a:r>
              <a:rPr lang="en-US" b="1" dirty="0"/>
              <a:t>Pasos</a:t>
            </a:r>
            <a:r>
              <a:rPr lang="en-US" dirty="0"/>
              <a:t>: </a:t>
            </a:r>
          </a:p>
          <a:p>
            <a:pPr lvl="1"/>
            <a:r>
              <a:rPr lang="es-ES" dirty="0"/>
              <a:t>Crear Counter.js con </a:t>
            </a:r>
            <a:r>
              <a:rPr lang="es-ES" dirty="0" err="1"/>
              <a:t>useState</a:t>
            </a:r>
            <a:r>
              <a:rPr lang="es-ES" dirty="0"/>
              <a:t>. </a:t>
            </a:r>
            <a:endParaRPr lang="en-US" dirty="0"/>
          </a:p>
          <a:p>
            <a:pPr lvl="1"/>
            <a:r>
              <a:rPr lang="es-ES" dirty="0"/>
              <a:t>Añadir botones para modificar el estado. </a:t>
            </a:r>
            <a:endParaRPr lang="en-US" dirty="0"/>
          </a:p>
          <a:p>
            <a:pPr lvl="1"/>
            <a:r>
              <a:rPr lang="en-US" dirty="0" err="1"/>
              <a:t>Renderizar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App.js.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1B28AF16-6867-EB2E-71AE-CCA25B010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0775"/>
            <a:ext cx="1328928" cy="8372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1358EA0-07D3-202C-0C02-AE004778D9E7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352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6FCEE-744C-E3BF-09E0-37ADDD5AD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3A7FE08-1410-7717-C2E8-287CA4EEBC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F7058F9-12C2-6D64-82A9-EC844D42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Práctica</a:t>
            </a:r>
            <a:r>
              <a:rPr lang="en-US" b="1" dirty="0"/>
              <a:t> </a:t>
            </a:r>
            <a:r>
              <a:rPr lang="en-US" b="1" dirty="0" err="1"/>
              <a:t>Guiada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B41B2-DBD6-A2AD-7D91-8F8866602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s-ES" b="1" dirty="0"/>
              <a:t>Ejercicio</a:t>
            </a:r>
            <a:r>
              <a:rPr lang="es-ES" dirty="0"/>
              <a:t>: Crear un componente </a:t>
            </a:r>
            <a:r>
              <a:rPr lang="es-ES" dirty="0" err="1"/>
              <a:t>Counter</a:t>
            </a:r>
            <a:r>
              <a:rPr lang="es-ES" dirty="0"/>
              <a:t> con botones para incrementar/decrementar. </a:t>
            </a:r>
            <a:endParaRPr lang="en-US" dirty="0"/>
          </a:p>
          <a:p>
            <a:r>
              <a:rPr lang="en-US" b="1" dirty="0"/>
              <a:t>Pasos</a:t>
            </a:r>
            <a:r>
              <a:rPr lang="en-US" dirty="0"/>
              <a:t>: </a:t>
            </a:r>
          </a:p>
          <a:p>
            <a:pPr lvl="1"/>
            <a:r>
              <a:rPr lang="es-ES" dirty="0"/>
              <a:t>Crear Counter.js con </a:t>
            </a:r>
            <a:r>
              <a:rPr lang="es-ES" dirty="0" err="1"/>
              <a:t>useState</a:t>
            </a:r>
            <a:r>
              <a:rPr lang="es-ES" dirty="0"/>
              <a:t>. </a:t>
            </a:r>
            <a:endParaRPr lang="en-US" dirty="0"/>
          </a:p>
          <a:p>
            <a:pPr lvl="1"/>
            <a:r>
              <a:rPr lang="es-ES" dirty="0"/>
              <a:t>Añadir botones para modificar el estado. </a:t>
            </a:r>
            <a:endParaRPr lang="en-US" dirty="0"/>
          </a:p>
          <a:p>
            <a:pPr lvl="1"/>
            <a:r>
              <a:rPr lang="en-US" dirty="0" err="1"/>
              <a:t>Renderizar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App.js.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9B13AC17-4827-DE65-1606-537016C18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0775"/>
            <a:ext cx="1328928" cy="8372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D156571-D9C5-B466-5562-B3C64B9FB317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21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487CE-D96A-1F53-3737-5419123DA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45A2EDF-4F86-C74B-9273-FE3D393764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6AAE9D-803E-1CA6-A486-4CE3E6FC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Flujo</a:t>
            </a:r>
            <a:r>
              <a:rPr lang="en-US" b="1" dirty="0"/>
              <a:t> de Datos </a:t>
            </a:r>
            <a:r>
              <a:rPr lang="en-US" b="1" dirty="0" err="1"/>
              <a:t>Unidireccional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E47D07-62AE-0799-7AA4-EEE983DC7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794094" cy="4351338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lvl="1"/>
            <a:r>
              <a:rPr lang="en-US" dirty="0"/>
              <a:t>// </a:t>
            </a:r>
            <a:r>
              <a:rPr lang="en-US" dirty="0" err="1"/>
              <a:t>src</a:t>
            </a:r>
            <a:r>
              <a:rPr lang="en-US" dirty="0"/>
              <a:t>/Counter.js</a:t>
            </a:r>
          </a:p>
          <a:p>
            <a:pPr lvl="1"/>
            <a:r>
              <a:rPr lang="en-US" dirty="0"/>
              <a:t>import React, { </a:t>
            </a:r>
            <a:r>
              <a:rPr lang="en-US" dirty="0" err="1"/>
              <a:t>useState</a:t>
            </a:r>
            <a:r>
              <a:rPr lang="en-US" dirty="0"/>
              <a:t> } from 'react';</a:t>
            </a:r>
          </a:p>
          <a:p>
            <a:pPr lvl="1"/>
            <a:r>
              <a:rPr lang="en-US" dirty="0"/>
              <a:t>function Counter() {</a:t>
            </a:r>
          </a:p>
          <a:p>
            <a:pPr lvl="1"/>
            <a:r>
              <a:rPr lang="en-US" dirty="0"/>
              <a:t>  const [count, </a:t>
            </a:r>
            <a:r>
              <a:rPr lang="en-US" dirty="0" err="1"/>
              <a:t>setCount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(0);</a:t>
            </a:r>
          </a:p>
          <a:p>
            <a:pPr lvl="1"/>
            <a:r>
              <a:rPr lang="en-US" dirty="0"/>
              <a:t>  return (</a:t>
            </a:r>
          </a:p>
          <a:p>
            <a:pPr lvl="1"/>
            <a:r>
              <a:rPr lang="en-US" dirty="0"/>
              <a:t>    &lt;div&gt;</a:t>
            </a:r>
          </a:p>
          <a:p>
            <a:pPr lvl="1"/>
            <a:r>
              <a:rPr lang="en-US" dirty="0"/>
              <a:t>      &lt;p&gt;Contador: {count}&lt;/p&gt;</a:t>
            </a:r>
          </a:p>
          <a:p>
            <a:pPr lvl="1"/>
            <a:r>
              <a:rPr lang="en-US" dirty="0"/>
              <a:t>      &lt;button </a:t>
            </a:r>
            <a:r>
              <a:rPr lang="en-US" dirty="0" err="1"/>
              <a:t>onClick</a:t>
            </a:r>
            <a:r>
              <a:rPr lang="en-US" dirty="0"/>
              <a:t>={() =&gt; </a:t>
            </a:r>
            <a:r>
              <a:rPr lang="en-US" dirty="0" err="1"/>
              <a:t>setCount</a:t>
            </a:r>
            <a:r>
              <a:rPr lang="en-US" dirty="0"/>
              <a:t>(</a:t>
            </a:r>
            <a:r>
              <a:rPr lang="en-US" dirty="0" err="1"/>
              <a:t>prev</a:t>
            </a:r>
            <a:r>
              <a:rPr lang="en-US" dirty="0"/>
              <a:t> =&gt; </a:t>
            </a:r>
            <a:r>
              <a:rPr lang="en-US" dirty="0" err="1"/>
              <a:t>prev</a:t>
            </a:r>
            <a:r>
              <a:rPr lang="en-US" dirty="0"/>
              <a:t> + 1)}&gt;Incrementar&lt;/button&gt;</a:t>
            </a:r>
          </a:p>
          <a:p>
            <a:pPr lvl="1"/>
            <a:r>
              <a:rPr lang="en-US" dirty="0"/>
              <a:t>      &lt;button </a:t>
            </a:r>
            <a:r>
              <a:rPr lang="en-US" dirty="0" err="1"/>
              <a:t>onClick</a:t>
            </a:r>
            <a:r>
              <a:rPr lang="en-US" dirty="0"/>
              <a:t>={() =&gt; </a:t>
            </a:r>
            <a:r>
              <a:rPr lang="en-US" dirty="0" err="1"/>
              <a:t>setCount</a:t>
            </a:r>
            <a:r>
              <a:rPr lang="en-US" dirty="0"/>
              <a:t>(</a:t>
            </a:r>
            <a:r>
              <a:rPr lang="en-US" dirty="0" err="1"/>
              <a:t>prev</a:t>
            </a:r>
            <a:r>
              <a:rPr lang="en-US" dirty="0"/>
              <a:t> =&gt; </a:t>
            </a:r>
            <a:r>
              <a:rPr lang="en-US" dirty="0" err="1"/>
              <a:t>prev</a:t>
            </a:r>
            <a:r>
              <a:rPr lang="en-US" dirty="0"/>
              <a:t> - 1)}&gt;</a:t>
            </a:r>
            <a:r>
              <a:rPr lang="en-US" dirty="0" err="1"/>
              <a:t>Decrementar</a:t>
            </a:r>
            <a:r>
              <a:rPr lang="en-US" dirty="0"/>
              <a:t>&lt;/button&gt;</a:t>
            </a:r>
          </a:p>
          <a:p>
            <a:pPr lvl="1"/>
            <a:r>
              <a:rPr lang="en-US" dirty="0"/>
              <a:t>    &lt;/div&gt;</a:t>
            </a:r>
          </a:p>
          <a:p>
            <a:pPr lvl="1"/>
            <a:r>
              <a:rPr lang="en-US" dirty="0"/>
              <a:t>  );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export default Counter;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6075E961-389D-670D-BCDD-44469DAEA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0775"/>
            <a:ext cx="1328928" cy="8372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075DE2A-C7C8-E76C-5B6F-F5303D74FC39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865DB81-FF8E-6989-681D-5EDD31FE8846}"/>
              </a:ext>
            </a:extLst>
          </p:cNvPr>
          <p:cNvSpPr txBox="1">
            <a:spLocks/>
          </p:cNvSpPr>
          <p:nvPr/>
        </p:nvSpPr>
        <p:spPr>
          <a:xfrm>
            <a:off x="6499245" y="1914009"/>
            <a:ext cx="51096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lvl="1"/>
            <a:r>
              <a:rPr lang="en-US" dirty="0"/>
              <a:t>// </a:t>
            </a:r>
            <a:r>
              <a:rPr lang="en-US" dirty="0" err="1"/>
              <a:t>src</a:t>
            </a:r>
            <a:r>
              <a:rPr lang="en-US" dirty="0"/>
              <a:t>/App.js</a:t>
            </a:r>
          </a:p>
          <a:p>
            <a:pPr lvl="1"/>
            <a:r>
              <a:rPr lang="en-US" dirty="0"/>
              <a:t>import React from 'react';</a:t>
            </a:r>
          </a:p>
          <a:p>
            <a:pPr lvl="1"/>
            <a:r>
              <a:rPr lang="en-US" dirty="0"/>
              <a:t>import Counter from './Counter';</a:t>
            </a:r>
          </a:p>
          <a:p>
            <a:pPr lvl="1"/>
            <a:r>
              <a:rPr lang="en-US" dirty="0"/>
              <a:t>function App() {</a:t>
            </a:r>
          </a:p>
          <a:p>
            <a:pPr lvl="1"/>
            <a:r>
              <a:rPr lang="en-US" dirty="0"/>
              <a:t>  return (</a:t>
            </a:r>
          </a:p>
          <a:p>
            <a:pPr lvl="1"/>
            <a:r>
              <a:rPr lang="en-US" dirty="0"/>
              <a:t>    &lt;div </a:t>
            </a:r>
            <a:r>
              <a:rPr lang="en-US" dirty="0" err="1"/>
              <a:t>className</a:t>
            </a:r>
            <a:r>
              <a:rPr lang="en-US" dirty="0"/>
              <a:t>="App"&gt;</a:t>
            </a:r>
          </a:p>
          <a:p>
            <a:pPr lvl="1"/>
            <a:r>
              <a:rPr lang="en-US" dirty="0"/>
              <a:t>      &lt;Counter /&gt;</a:t>
            </a:r>
          </a:p>
          <a:p>
            <a:pPr lvl="1"/>
            <a:r>
              <a:rPr lang="en-US" dirty="0"/>
              <a:t>    &lt;/div&gt;</a:t>
            </a:r>
          </a:p>
          <a:p>
            <a:pPr lvl="1"/>
            <a:r>
              <a:rPr lang="en-US" dirty="0"/>
              <a:t>  );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353463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CE4FC-1772-FB5B-7FC7-932C821FE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5EF3173-5690-BE81-4FB8-2055261034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5C89B19-3775-9CE7-4301-190618E5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Resumen</a:t>
            </a:r>
            <a:r>
              <a:rPr lang="en-US" dirty="0"/>
              <a:t>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ABC57-F1DA-CCC1-FFC2-D4F7D6384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useState</a:t>
            </a:r>
            <a:r>
              <a:rPr lang="en-US" dirty="0"/>
              <a:t> </a:t>
            </a:r>
            <a:r>
              <a:rPr lang="en-US" dirty="0" err="1"/>
              <a:t>maneja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dinámicos</a:t>
            </a:r>
            <a:r>
              <a:rPr lang="en-US" dirty="0"/>
              <a:t>. </a:t>
            </a:r>
          </a:p>
          <a:p>
            <a:r>
              <a:rPr lang="es-ES" dirty="0"/>
              <a:t>Eventos como </a:t>
            </a:r>
            <a:r>
              <a:rPr lang="es-ES" dirty="0" err="1"/>
              <a:t>onClick</a:t>
            </a:r>
            <a:r>
              <a:rPr lang="es-ES" dirty="0"/>
              <a:t> conectan la UI con el usuario. </a:t>
            </a:r>
            <a:endParaRPr lang="en-US" dirty="0"/>
          </a:p>
          <a:p>
            <a:r>
              <a:rPr lang="es-ES" dirty="0"/>
              <a:t>La combinación crea apps interactivas.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8490B8CF-6960-944C-5074-BE7AB4F3D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EA41477-C01D-7641-1FF8-DE9C5A9C7EE2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362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7232B-3E77-49B3-A8E5-48C9D8385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3C0D612-2CCC-63F8-D9E1-542D14AAF5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301764-4DA5-D13A-4F21-456F17F3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Tareas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040E63-4703-DC96-16E5-6437E7EF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Leer </a:t>
            </a:r>
            <a:r>
              <a:rPr lang="es-ES" u="sng" dirty="0">
                <a:hlinkClick r:id="rId3"/>
              </a:rPr>
              <a:t>https://react.dev/learn/state-a-components-memory</a:t>
            </a:r>
            <a:r>
              <a:rPr lang="es-ES" dirty="0"/>
              <a:t>. </a:t>
            </a:r>
            <a:endParaRPr lang="en-US" dirty="0"/>
          </a:p>
          <a:p>
            <a:r>
              <a:rPr lang="es-ES" dirty="0"/>
              <a:t>Crear un componente </a:t>
            </a:r>
            <a:r>
              <a:rPr lang="es-ES" dirty="0" err="1"/>
              <a:t>ToggleLight</a:t>
            </a:r>
            <a:r>
              <a:rPr lang="es-ES" dirty="0"/>
              <a:t> (encendido/apagado con texto dinámico). </a:t>
            </a:r>
            <a:endParaRPr lang="en-US" dirty="0"/>
          </a:p>
          <a:p>
            <a:r>
              <a:rPr lang="es-ES" dirty="0"/>
              <a:t>Añadir un botón para resetear el estado.</a:t>
            </a:r>
            <a:endParaRPr lang="en-US" dirty="0"/>
          </a:p>
          <a:p>
            <a:r>
              <a:rPr lang="es-ES" b="1" dirty="0"/>
              <a:t>Pregunta Reflexiva</a:t>
            </a:r>
            <a:r>
              <a:rPr lang="es-ES" dirty="0"/>
              <a:t>: ¿Cómo afecta el estado a la experiencia del usuario? </a:t>
            </a:r>
            <a:endParaRPr lang="en-US" dirty="0"/>
          </a:p>
          <a:p>
            <a:r>
              <a:rPr lang="es-ES" b="1" dirty="0"/>
              <a:t>Pregunta para Entrevistas</a:t>
            </a:r>
            <a:r>
              <a:rPr lang="es-ES" dirty="0"/>
              <a:t>: ¿Cómo optimiza </a:t>
            </a:r>
            <a:r>
              <a:rPr lang="es-ES" dirty="0" err="1"/>
              <a:t>React</a:t>
            </a:r>
            <a:r>
              <a:rPr lang="es-ES" dirty="0"/>
              <a:t> las actualizaciones de estado?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A2DFAEB5-2155-F533-DF9E-CDF5D6F4A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6452249-59D2-37C8-DD85-4FE456E5E5E0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402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B16C0-5E86-6334-EDC5-5DA27F3F8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D59CA0A-151A-881A-DD5D-7E0E06CEB2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D8F03E-71AD-AB76-F6DF-4D2254F3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Práctica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D4ABFC-CDB8-A112-12DE-D0814EAB8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b="1" dirty="0"/>
              <a:t>Actividad</a:t>
            </a:r>
            <a:r>
              <a:rPr lang="es-ES" dirty="0"/>
              <a:t>: Crear el componente </a:t>
            </a:r>
            <a:r>
              <a:rPr lang="es-ES" dirty="0" err="1"/>
              <a:t>Counter</a:t>
            </a:r>
            <a:r>
              <a:rPr lang="es-ES" dirty="0"/>
              <a:t> con botones de incremento/decremento. </a:t>
            </a:r>
          </a:p>
          <a:p>
            <a:pPr lvl="0"/>
            <a:endParaRPr lang="es-ES" dirty="0"/>
          </a:p>
          <a:p>
            <a:pPr lvl="0"/>
            <a:r>
              <a:rPr lang="en-US" b="1" dirty="0" err="1"/>
              <a:t>Instrucciones</a:t>
            </a:r>
            <a:r>
              <a:rPr lang="en-US" b="1" dirty="0"/>
              <a:t> para </a:t>
            </a:r>
            <a:r>
              <a:rPr lang="en-US" b="1" dirty="0" err="1"/>
              <a:t>el</a:t>
            </a:r>
            <a:r>
              <a:rPr lang="en-US" b="1" dirty="0"/>
              <a:t> </a:t>
            </a:r>
            <a:r>
              <a:rPr lang="en-US" b="1" dirty="0" err="1"/>
              <a:t>Profesor</a:t>
            </a:r>
            <a:r>
              <a:rPr lang="en-US" dirty="0"/>
              <a:t>: </a:t>
            </a:r>
          </a:p>
          <a:p>
            <a:pPr lvl="1"/>
            <a:r>
              <a:rPr lang="es-ES" dirty="0" err="1"/>
              <a:t>Pair</a:t>
            </a:r>
            <a:r>
              <a:rPr lang="es-ES" dirty="0"/>
              <a:t> </a:t>
            </a:r>
            <a:r>
              <a:rPr lang="es-ES" dirty="0" err="1"/>
              <a:t>programming</a:t>
            </a:r>
            <a:r>
              <a:rPr lang="es-ES" dirty="0"/>
              <a:t>: Naomy define el estado, Javier los eventos. </a:t>
            </a:r>
            <a:endParaRPr lang="en-US" dirty="0"/>
          </a:p>
          <a:p>
            <a:pPr lvl="1"/>
            <a:r>
              <a:rPr lang="es-ES" dirty="0"/>
              <a:t>Verificar que usen </a:t>
            </a:r>
            <a:r>
              <a:rPr lang="es-ES" dirty="0" err="1"/>
              <a:t>useState</a:t>
            </a:r>
            <a:r>
              <a:rPr lang="es-ES" dirty="0"/>
              <a:t> y funciones de evento correctamente. </a:t>
            </a:r>
            <a:endParaRPr lang="en-US" dirty="0"/>
          </a:p>
          <a:p>
            <a:pPr lvl="1"/>
            <a:r>
              <a:rPr lang="es-ES" dirty="0"/>
              <a:t>Resolver errores: Importaciones olvidadas, actualizaciones directas del estado.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A3B0AA64-D09E-880C-C122-149A3E801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1C6BE6E-5C6C-2EC6-75FD-E3C5993F19AD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07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C18DC-3924-620C-B2BD-382D1155B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EE73F48-DA97-8667-0330-1AD06609C7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FC48B-0FDB-FB1A-9FD2-B20A29EB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576" y="2326876"/>
            <a:ext cx="5879592" cy="1325563"/>
          </a:xfrm>
        </p:spPr>
        <p:txBody>
          <a:bodyPr>
            <a:noAutofit/>
          </a:bodyPr>
          <a:lstStyle/>
          <a:p>
            <a:r>
              <a:rPr lang="es-ES" sz="9600" b="1" dirty="0"/>
              <a:t>G</a:t>
            </a:r>
            <a:r>
              <a:rPr lang="en-US" sz="9600" b="1" dirty="0"/>
              <a:t>RACIAS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DEB058E6-F012-5BEB-130D-53B504BB1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BCEE3A9-8D6D-3420-2A31-B71F966CAFFC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9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3B547-CEC7-0A6B-D451-4B44C1D86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1D8D420-D009-0B5A-62B2-0DEA5FBFAD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8C72F2-A006-8CDA-8596-A01B38885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987" y="-175217"/>
            <a:ext cx="10628026" cy="2387600"/>
          </a:xfrm>
        </p:spPr>
        <p:txBody>
          <a:bodyPr>
            <a:normAutofit/>
          </a:bodyPr>
          <a:lstStyle/>
          <a:p>
            <a:r>
              <a:rPr lang="es-ES" dirty="0"/>
              <a:t>Semana 1 - Día 4: </a:t>
            </a:r>
            <a:br>
              <a:rPr lang="es-ES" dirty="0"/>
            </a:br>
            <a:r>
              <a:rPr lang="es-ES" b="1" dirty="0" err="1"/>
              <a:t>State</a:t>
            </a:r>
            <a:r>
              <a:rPr lang="es-ES" b="1" dirty="0"/>
              <a:t> y Manejo de Eventos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3FA7BA68-83FE-0D4C-2952-B45CB96EF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1B26C90-24D1-8C2F-5552-79057E28E3F1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E6EF4A4-A003-8DEE-3097-1F4A24EE5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Introducir el estado con </a:t>
            </a:r>
            <a:r>
              <a:rPr lang="es-ES" dirty="0" err="1"/>
              <a:t>useState</a:t>
            </a:r>
            <a:r>
              <a:rPr lang="es-ES" dirty="0"/>
              <a:t> y manejar eventos como </a:t>
            </a:r>
            <a:r>
              <a:rPr lang="es-ES" dirty="0" err="1"/>
              <a:t>onClick</a:t>
            </a:r>
            <a:r>
              <a:rPr lang="es-ES" dirty="0"/>
              <a:t> para crear interactividad.</a:t>
            </a: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4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FEBBD3C-9CF6-D647-6A8C-11E9956B1C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BEB65F3-DCD0-AC4F-CF55-9EA98FCC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State</a:t>
            </a:r>
            <a:r>
              <a:rPr lang="es-ES" b="1" dirty="0"/>
              <a:t> y Manejo de Eventos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AB6C22-AE67-28A0-2140-40AC49607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Objetivos</a:t>
            </a:r>
            <a:r>
              <a:rPr lang="en-US" b="1" dirty="0"/>
              <a:t>: </a:t>
            </a:r>
          </a:p>
          <a:p>
            <a:pPr lvl="1"/>
            <a:r>
              <a:rPr lang="es-ES" dirty="0"/>
              <a:t>Usar </a:t>
            </a:r>
            <a:r>
              <a:rPr lang="es-ES" dirty="0" err="1"/>
              <a:t>useState</a:t>
            </a:r>
            <a:r>
              <a:rPr lang="es-ES" dirty="0"/>
              <a:t> para manejar datos dinámicos. </a:t>
            </a:r>
            <a:endParaRPr lang="en-US" dirty="0"/>
          </a:p>
          <a:p>
            <a:pPr lvl="1"/>
            <a:r>
              <a:rPr lang="es-ES" dirty="0"/>
              <a:t>Implementar eventos como </a:t>
            </a:r>
            <a:r>
              <a:rPr lang="es-ES" dirty="0" err="1"/>
              <a:t>onClick</a:t>
            </a:r>
            <a:r>
              <a:rPr lang="es-ES" dirty="0"/>
              <a:t> para interactividad. </a:t>
            </a:r>
            <a:endParaRPr lang="en-US" dirty="0"/>
          </a:p>
          <a:p>
            <a:pPr lvl="1"/>
            <a:r>
              <a:rPr lang="es-ES" dirty="0"/>
              <a:t>Crear componentes dinámicos e interactivos.</a:t>
            </a:r>
            <a:endParaRPr lang="en-US" dirty="0"/>
          </a:p>
          <a:p>
            <a:r>
              <a:rPr lang="es-ES" b="1" dirty="0"/>
              <a:t>Importancia</a:t>
            </a:r>
            <a:r>
              <a:rPr lang="es-ES" dirty="0"/>
              <a:t>: Estado y eventos son la base de la interactividad en </a:t>
            </a:r>
            <a:r>
              <a:rPr lang="es-ES" dirty="0" err="1"/>
              <a:t>React</a:t>
            </a:r>
            <a:r>
              <a:rPr lang="es-ES" dirty="0"/>
              <a:t>, esenciales para apps reales. </a:t>
            </a:r>
            <a:endParaRPr lang="en-US" dirty="0"/>
          </a:p>
          <a:p>
            <a:r>
              <a:rPr lang="es-ES" b="1" dirty="0"/>
              <a:t>Pregunta para Entrevistas</a:t>
            </a:r>
            <a:r>
              <a:rPr lang="es-ES" dirty="0"/>
              <a:t>: ¿Cómo funciona </a:t>
            </a:r>
            <a:r>
              <a:rPr lang="es-ES" dirty="0" err="1"/>
              <a:t>useState</a:t>
            </a:r>
            <a:r>
              <a:rPr lang="es-ES" dirty="0"/>
              <a:t> y por qué es asíncrono?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71FA10D-B243-0FE6-E3CB-4EE47C2B3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7008"/>
            <a:ext cx="1414272" cy="89099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90F0E24-E168-7F9A-4612-3882299B7FBC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3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B96AE-7A37-6BDF-CDB6-D5D890FA7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D1583E4-EC10-578D-3EA3-2FCCA7DAF5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283EF66-095F-718E-D6AB-88BE29E8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Introducción al Estado (</a:t>
            </a:r>
            <a:r>
              <a:rPr lang="es-ES" b="1" dirty="0" err="1"/>
              <a:t>useState</a:t>
            </a:r>
            <a:r>
              <a:rPr lang="es-ES" b="1" dirty="0"/>
              <a:t>)</a:t>
            </a:r>
            <a:r>
              <a:rPr lang="es-ES" dirty="0"/>
              <a:t> 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C970F8-9967-4051-1DA7-920B16B8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s-ES" b="1" dirty="0"/>
              <a:t>Definición</a:t>
            </a:r>
            <a:r>
              <a:rPr lang="es-ES" dirty="0"/>
              <a:t>: El estado es un objeto interno que un componente usa para almacenar datos que cambian (ej. un contador, un formulario). </a:t>
            </a:r>
            <a:endParaRPr lang="en-US" dirty="0"/>
          </a:p>
          <a:p>
            <a:r>
              <a:rPr lang="en-US" b="1" dirty="0"/>
              <a:t>Hook </a:t>
            </a:r>
            <a:r>
              <a:rPr lang="en-US" b="1" dirty="0" err="1"/>
              <a:t>useState</a:t>
            </a:r>
            <a:r>
              <a:rPr lang="en-US" dirty="0"/>
              <a:t>: </a:t>
            </a:r>
          </a:p>
          <a:p>
            <a:r>
              <a:rPr lang="en-US" dirty="0"/>
              <a:t>import React, { </a:t>
            </a:r>
            <a:r>
              <a:rPr lang="en-US" dirty="0" err="1"/>
              <a:t>useState</a:t>
            </a:r>
            <a:r>
              <a:rPr lang="en-US" dirty="0"/>
              <a:t> } from 'react';</a:t>
            </a:r>
          </a:p>
          <a:p>
            <a:r>
              <a:rPr lang="en-US" dirty="0"/>
              <a:t>function Counter() {</a:t>
            </a:r>
          </a:p>
          <a:p>
            <a:r>
              <a:rPr lang="en-US" dirty="0"/>
              <a:t>  const [count, </a:t>
            </a:r>
            <a:r>
              <a:rPr lang="en-US" dirty="0" err="1"/>
              <a:t>setCount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(0);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&lt;div&gt;</a:t>
            </a:r>
          </a:p>
          <a:p>
            <a:r>
              <a:rPr lang="en-US" dirty="0"/>
              <a:t>      &lt;p&gt;Contador: {count}&lt;/p&gt;</a:t>
            </a:r>
          </a:p>
          <a:p>
            <a:r>
              <a:rPr lang="en-US" dirty="0"/>
              <a:t>      &lt;button </a:t>
            </a:r>
            <a:r>
              <a:rPr lang="en-US" dirty="0" err="1"/>
              <a:t>onClick</a:t>
            </a:r>
            <a:r>
              <a:rPr lang="en-US" dirty="0"/>
              <a:t>={() =&gt; </a:t>
            </a:r>
            <a:r>
              <a:rPr lang="en-US" dirty="0" err="1"/>
              <a:t>setCount</a:t>
            </a:r>
            <a:r>
              <a:rPr lang="en-US" dirty="0"/>
              <a:t>(count + 1)}&gt;Incrementar&lt;/button&gt;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33389003-F2F9-66F2-A336-B01AE7F5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962"/>
            <a:ext cx="1081010" cy="68103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997D985-7C96-6C8F-AC4A-71009527C5D0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7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4EAA2-873E-DA5E-0C20-D9BAA4D7F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52212F-9C55-2938-17E2-CBBB410A21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C0568E6-E109-D5F3-88AD-7E12A245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Introducción al Estado (</a:t>
            </a:r>
            <a:r>
              <a:rPr lang="es-ES" b="1" dirty="0" err="1"/>
              <a:t>useState</a:t>
            </a:r>
            <a:r>
              <a:rPr lang="es-ES" b="1" dirty="0"/>
              <a:t>)</a:t>
            </a:r>
            <a:r>
              <a:rPr lang="es-ES" dirty="0"/>
              <a:t> 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260F22-AF59-E31D-F9B6-5A954EEA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b="1" dirty="0" err="1"/>
              <a:t>Cómo</a:t>
            </a:r>
            <a:r>
              <a:rPr lang="en-US" b="1" dirty="0"/>
              <a:t> </a:t>
            </a:r>
            <a:r>
              <a:rPr lang="en-US" b="1" dirty="0" err="1"/>
              <a:t>Funciona</a:t>
            </a:r>
            <a:r>
              <a:rPr lang="en-US" dirty="0"/>
              <a:t>: </a:t>
            </a:r>
          </a:p>
          <a:p>
            <a:pPr lvl="1"/>
            <a:r>
              <a:rPr lang="es-ES" dirty="0" err="1"/>
              <a:t>useState</a:t>
            </a:r>
            <a:r>
              <a:rPr lang="es-ES" dirty="0"/>
              <a:t>(</a:t>
            </a:r>
            <a:r>
              <a:rPr lang="es-ES" dirty="0" err="1"/>
              <a:t>valorInicial</a:t>
            </a:r>
            <a:r>
              <a:rPr lang="es-ES" dirty="0"/>
              <a:t>) retorna un array: [estado, </a:t>
            </a:r>
            <a:r>
              <a:rPr lang="es-ES" dirty="0" err="1"/>
              <a:t>seteador</a:t>
            </a:r>
            <a:r>
              <a:rPr lang="es-ES" dirty="0"/>
              <a:t>]. </a:t>
            </a:r>
            <a:endParaRPr lang="en-US" dirty="0"/>
          </a:p>
          <a:p>
            <a:pPr lvl="1"/>
            <a:r>
              <a:rPr lang="es-ES" dirty="0" err="1"/>
              <a:t>setCount</a:t>
            </a:r>
            <a:r>
              <a:rPr lang="es-ES" dirty="0"/>
              <a:t> actualiza el estado y dispara un </a:t>
            </a:r>
            <a:r>
              <a:rPr lang="es-ES" dirty="0" err="1"/>
              <a:t>re-render</a:t>
            </a:r>
            <a:r>
              <a:rPr lang="es-ES" dirty="0"/>
              <a:t>. </a:t>
            </a:r>
            <a:endParaRPr lang="en-US" dirty="0"/>
          </a:p>
          <a:p>
            <a:pPr lvl="1"/>
            <a:r>
              <a:rPr lang="es-ES" dirty="0"/>
              <a:t>Asíncrono: </a:t>
            </a:r>
            <a:r>
              <a:rPr lang="es-ES" dirty="0" err="1"/>
              <a:t>React</a:t>
            </a:r>
            <a:r>
              <a:rPr lang="es-ES" dirty="0"/>
              <a:t> agrupa actualizaciones para optimizar rendimiento.</a:t>
            </a:r>
            <a:endParaRPr lang="en-US" dirty="0"/>
          </a:p>
          <a:p>
            <a:r>
              <a:rPr lang="en-US" b="1" dirty="0"/>
              <a:t>Reglas de </a:t>
            </a:r>
            <a:r>
              <a:rPr lang="en-US" b="1" dirty="0" err="1"/>
              <a:t>useState</a:t>
            </a:r>
            <a:r>
              <a:rPr lang="en-US" dirty="0"/>
              <a:t>: </a:t>
            </a:r>
          </a:p>
          <a:p>
            <a:pPr lvl="1"/>
            <a:r>
              <a:rPr lang="es-ES" dirty="0"/>
              <a:t>Solo en componentes funcionales o </a:t>
            </a:r>
            <a:r>
              <a:rPr lang="es-ES" dirty="0" err="1"/>
              <a:t>hooks</a:t>
            </a:r>
            <a:r>
              <a:rPr lang="es-ES" dirty="0"/>
              <a:t> personalizados. </a:t>
            </a:r>
            <a:endParaRPr lang="en-US" dirty="0"/>
          </a:p>
          <a:p>
            <a:pPr lvl="1"/>
            <a:r>
              <a:rPr lang="es-ES" dirty="0"/>
              <a:t>No modificar el estado directamente (usar </a:t>
            </a:r>
            <a:r>
              <a:rPr lang="es-ES" dirty="0" err="1"/>
              <a:t>setCount</a:t>
            </a:r>
            <a:r>
              <a:rPr lang="es-ES" dirty="0"/>
              <a:t>). </a:t>
            </a:r>
            <a:endParaRPr lang="en-US" dirty="0"/>
          </a:p>
          <a:p>
            <a:pPr lvl="1"/>
            <a:r>
              <a:rPr lang="es-ES" dirty="0"/>
              <a:t>Usar funciones de actualización para valores previos: </a:t>
            </a:r>
            <a:r>
              <a:rPr lang="es-ES" dirty="0" err="1"/>
              <a:t>setCount</a:t>
            </a:r>
            <a:r>
              <a:rPr lang="es-ES" dirty="0"/>
              <a:t>(</a:t>
            </a:r>
            <a:r>
              <a:rPr lang="es-ES" dirty="0" err="1"/>
              <a:t>prev</a:t>
            </a:r>
            <a:r>
              <a:rPr lang="es-ES" dirty="0"/>
              <a:t> =&gt; </a:t>
            </a:r>
            <a:r>
              <a:rPr lang="es-ES" dirty="0" err="1"/>
              <a:t>Count</a:t>
            </a:r>
            <a:r>
              <a:rPr lang="es-ES" dirty="0"/>
              <a:t>+ 1).</a:t>
            </a:r>
            <a:endParaRPr lang="en-US" dirty="0"/>
          </a:p>
          <a:p>
            <a:r>
              <a:rPr lang="es-ES" b="1" dirty="0"/>
              <a:t>Pregunta para Entrevistas</a:t>
            </a:r>
            <a:r>
              <a:rPr lang="es-ES" dirty="0"/>
              <a:t>: ¿Por qué no debemos modificar el estado directamente en </a:t>
            </a:r>
            <a:r>
              <a:rPr lang="es-ES" dirty="0" err="1"/>
              <a:t>React</a:t>
            </a:r>
            <a:r>
              <a:rPr lang="es-ES" dirty="0"/>
              <a:t>?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28392EC0-FD84-0992-E172-543C663BA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6962"/>
            <a:ext cx="1081010" cy="68103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4FFF5EC-5211-28E2-6EF6-9A3EF4B41E9A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00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D053E-89A6-1346-AAE1-2B1555BD9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4">
            <a:extLst>
              <a:ext uri="{FF2B5EF4-FFF2-40B4-BE49-F238E27FC236}">
                <a16:creationId xmlns:a16="http://schemas.microsoft.com/office/drawing/2014/main" id="{1C0060A7-62B4-5BC5-218D-87233BF55F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" y="135982"/>
            <a:ext cx="12192000" cy="68744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DAA0108-9EA5-402D-0EF1-A332DEA2BC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DB8B6D6-D412-4673-BA8A-839812C9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Manejo</a:t>
            </a:r>
            <a:r>
              <a:rPr lang="en-US" b="1" dirty="0"/>
              <a:t> de </a:t>
            </a:r>
            <a:r>
              <a:rPr lang="en-US" b="1" dirty="0" err="1"/>
              <a:t>Eventos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BA3292-F7B8-F4F3-A29D-86D62F6B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s-ES" b="1" dirty="0"/>
              <a:t>Definición</a:t>
            </a:r>
            <a:r>
              <a:rPr lang="es-ES" dirty="0"/>
              <a:t>: Funciones que responden a interacciones del usuario (</a:t>
            </a:r>
            <a:r>
              <a:rPr lang="es-ES" dirty="0" err="1"/>
              <a:t>clicks</a:t>
            </a:r>
            <a:r>
              <a:rPr lang="es-ES" dirty="0"/>
              <a:t>, inputs, teclas). </a:t>
            </a:r>
            <a:endParaRPr lang="en-US" dirty="0"/>
          </a:p>
          <a:p>
            <a:r>
              <a:rPr lang="en-US" b="1" dirty="0" err="1"/>
              <a:t>Sintaxis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React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Usa camelCase: </a:t>
            </a:r>
            <a:r>
              <a:rPr lang="en-US" dirty="0" err="1"/>
              <a:t>onClick</a:t>
            </a:r>
            <a:r>
              <a:rPr lang="en-US" dirty="0"/>
              <a:t>, </a:t>
            </a:r>
            <a:r>
              <a:rPr lang="en-US" dirty="0" err="1"/>
              <a:t>onChange</a:t>
            </a:r>
            <a:r>
              <a:rPr lang="en-US" dirty="0"/>
              <a:t>, </a:t>
            </a:r>
            <a:r>
              <a:rPr lang="en-US" dirty="0" err="1"/>
              <a:t>onSubmit</a:t>
            </a:r>
            <a:r>
              <a:rPr lang="en-US" dirty="0"/>
              <a:t>. </a:t>
            </a:r>
          </a:p>
          <a:p>
            <a:pPr lvl="1"/>
            <a:r>
              <a:rPr lang="es-ES" dirty="0"/>
              <a:t>Pasa funciones, no las invoques: </a:t>
            </a:r>
            <a:r>
              <a:rPr lang="es-ES" dirty="0" err="1"/>
              <a:t>onClick</a:t>
            </a:r>
            <a:r>
              <a:rPr lang="es-ES" dirty="0"/>
              <a:t>={</a:t>
            </a:r>
            <a:r>
              <a:rPr lang="es-ES" dirty="0" err="1"/>
              <a:t>handleClick</a:t>
            </a:r>
            <a:r>
              <a:rPr lang="es-ES" dirty="0"/>
              <a:t>} (correcto) vs. </a:t>
            </a:r>
            <a:r>
              <a:rPr lang="es-ES" dirty="0" err="1"/>
              <a:t>onClick</a:t>
            </a:r>
            <a:r>
              <a:rPr lang="es-ES" dirty="0"/>
              <a:t>={</a:t>
            </a:r>
            <a:r>
              <a:rPr lang="es-ES" dirty="0" err="1"/>
              <a:t>handleClick</a:t>
            </a:r>
            <a:r>
              <a:rPr lang="es-ES" dirty="0"/>
              <a:t>()} (invoca inmediatamente).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522F8CF-3131-09EA-720B-9EE4A17CE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911"/>
            <a:ext cx="1133475" cy="714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FC5E33D-5ED2-A4A3-5474-64A3E53CEFCA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17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60264-3EB6-D50A-5CB6-6C70D0150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4">
            <a:extLst>
              <a:ext uri="{FF2B5EF4-FFF2-40B4-BE49-F238E27FC236}">
                <a16:creationId xmlns:a16="http://schemas.microsoft.com/office/drawing/2014/main" id="{38E0A612-6E67-AD88-520F-EA345AE52B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" y="135982"/>
            <a:ext cx="12192000" cy="68744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FB88015-EC62-17AB-E86C-AAC94A0808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552FAE5-9A40-5640-270B-C9612A33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Manejo</a:t>
            </a:r>
            <a:r>
              <a:rPr lang="en-US" b="1" dirty="0"/>
              <a:t> de </a:t>
            </a:r>
            <a:r>
              <a:rPr lang="en-US" b="1" dirty="0" err="1"/>
              <a:t>Eventos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5BE9F7-B01C-825E-2D7D-DFC87F32E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import React from 'react';</a:t>
            </a:r>
          </a:p>
          <a:p>
            <a:r>
              <a:rPr lang="en-US" dirty="0"/>
              <a:t>function Button() {</a:t>
            </a:r>
          </a:p>
          <a:p>
            <a:r>
              <a:rPr lang="en-US" dirty="0"/>
              <a:t>  const </a:t>
            </a:r>
            <a:r>
              <a:rPr lang="en-US" dirty="0" err="1"/>
              <a:t>handleClick</a:t>
            </a:r>
            <a:r>
              <a:rPr lang="en-US" dirty="0"/>
              <a:t> = () =&gt; alert('¡</a:t>
            </a:r>
            <a:r>
              <a:rPr lang="en-US" dirty="0" err="1"/>
              <a:t>Clic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botón</a:t>
            </a:r>
            <a:r>
              <a:rPr lang="en-US" dirty="0"/>
              <a:t>!');</a:t>
            </a:r>
          </a:p>
          <a:p>
            <a:r>
              <a:rPr lang="en-US" dirty="0"/>
              <a:t>  return &lt;button </a:t>
            </a:r>
            <a:r>
              <a:rPr lang="en-US" dirty="0" err="1"/>
              <a:t>onClick</a:t>
            </a:r>
            <a:r>
              <a:rPr lang="en-US" dirty="0"/>
              <a:t>={</a:t>
            </a:r>
            <a:r>
              <a:rPr lang="en-US" dirty="0" err="1"/>
              <a:t>handleClick</a:t>
            </a:r>
            <a:r>
              <a:rPr lang="en-US" dirty="0"/>
              <a:t>}&gt;Haz </a:t>
            </a:r>
            <a:r>
              <a:rPr lang="en-US" dirty="0" err="1"/>
              <a:t>clic</a:t>
            </a:r>
            <a:r>
              <a:rPr lang="en-US" dirty="0"/>
              <a:t>&lt;/button&gt;;</a:t>
            </a:r>
          </a:p>
          <a:p>
            <a:r>
              <a:rPr lang="en-US" dirty="0"/>
              <a:t>}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FEE8D77B-6248-5D36-CFE2-66758453F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911"/>
            <a:ext cx="1133475" cy="714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4724D9C-19AE-AC6B-247A-B775C2E9EA6C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32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2AB0C-4493-BE9B-8115-C0D22C600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4">
            <a:extLst>
              <a:ext uri="{FF2B5EF4-FFF2-40B4-BE49-F238E27FC236}">
                <a16:creationId xmlns:a16="http://schemas.microsoft.com/office/drawing/2014/main" id="{6A8C97CD-75D8-1C27-59D1-4AB88BCFBA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" y="135982"/>
            <a:ext cx="12192000" cy="68744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DC40515-0C54-25A5-6E31-5A50DA9376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D0EF24-E3BB-7DEB-B9A1-A20B2C11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Manejo</a:t>
            </a:r>
            <a:r>
              <a:rPr lang="en-US" b="1" dirty="0"/>
              <a:t> de </a:t>
            </a:r>
            <a:r>
              <a:rPr lang="en-US" b="1" dirty="0" err="1"/>
              <a:t>Eventos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473099-5C70-A454-C982-B1C008595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 err="1"/>
              <a:t>Eventos</a:t>
            </a:r>
            <a:r>
              <a:rPr lang="en-US" b="1" dirty="0"/>
              <a:t> </a:t>
            </a:r>
            <a:r>
              <a:rPr lang="en-US" b="1" dirty="0" err="1"/>
              <a:t>Comunes</a:t>
            </a:r>
            <a:r>
              <a:rPr lang="en-US" dirty="0"/>
              <a:t>: </a:t>
            </a:r>
          </a:p>
          <a:p>
            <a:pPr lvl="1"/>
            <a:r>
              <a:rPr lang="es-ES" dirty="0" err="1"/>
              <a:t>onClick</a:t>
            </a:r>
            <a:r>
              <a:rPr lang="es-ES" dirty="0"/>
              <a:t>: Clic en un elemento. </a:t>
            </a:r>
            <a:endParaRPr lang="en-US" dirty="0"/>
          </a:p>
          <a:p>
            <a:pPr lvl="1"/>
            <a:r>
              <a:rPr lang="es-ES" dirty="0"/>
              <a:t>onChange: Cambio en un input. </a:t>
            </a:r>
            <a:endParaRPr lang="en-US" dirty="0"/>
          </a:p>
          <a:p>
            <a:pPr lvl="1"/>
            <a:r>
              <a:rPr lang="en-US" dirty="0" err="1"/>
              <a:t>onSubmit</a:t>
            </a:r>
            <a:r>
              <a:rPr lang="en-US" dirty="0"/>
              <a:t>: </a:t>
            </a:r>
            <a:r>
              <a:rPr lang="en-US" dirty="0" err="1"/>
              <a:t>Envío</a:t>
            </a:r>
            <a:r>
              <a:rPr lang="en-US" dirty="0"/>
              <a:t> de </a:t>
            </a:r>
            <a:r>
              <a:rPr lang="en-US" dirty="0" err="1"/>
              <a:t>formulario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s-ES" b="1" dirty="0"/>
              <a:t>Pregunta para Entrevistas</a:t>
            </a:r>
            <a:r>
              <a:rPr lang="es-ES" dirty="0"/>
              <a:t>: ¿Cómo evita </a:t>
            </a:r>
            <a:r>
              <a:rPr lang="es-ES" dirty="0" err="1"/>
              <a:t>React</a:t>
            </a:r>
            <a:r>
              <a:rPr lang="es-ES" dirty="0"/>
              <a:t> que los eventos se activen accidentalmente?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B08F6D96-6334-A2B7-55F5-AEA976503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3911"/>
            <a:ext cx="1133475" cy="714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C14B6C3-5482-9330-11A8-C9EC953EB41B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790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A5E32-883B-7573-77B0-32FF5AD80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4906CDA-4186-9ECA-2D0F-5328DADE40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0"/>
            <a:ext cx="12192000" cy="6874418"/>
          </a:xfrm>
          <a:prstGeom prst="rect">
            <a:avLst/>
          </a:prstGeom>
        </p:spPr>
      </p:pic>
      <p:pic>
        <p:nvPicPr>
          <p:cNvPr id="7" name="Imagen 4">
            <a:extLst>
              <a:ext uri="{FF2B5EF4-FFF2-40B4-BE49-F238E27FC236}">
                <a16:creationId xmlns:a16="http://schemas.microsoft.com/office/drawing/2014/main" id="{28EF1D20-46D5-670A-31E5-F621DC6EF3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" y="152400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2A7113-5803-C5CC-4CE3-9216B5A4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543"/>
            <a:ext cx="10515600" cy="1325563"/>
          </a:xfrm>
        </p:spPr>
        <p:txBody>
          <a:bodyPr/>
          <a:lstStyle/>
          <a:p>
            <a:r>
              <a:rPr lang="en-US" b="1" dirty="0" err="1"/>
              <a:t>Combinando</a:t>
            </a:r>
            <a:r>
              <a:rPr lang="en-US" b="1" dirty="0"/>
              <a:t> Estado y </a:t>
            </a:r>
            <a:r>
              <a:rPr lang="en-US" b="1" dirty="0" err="1"/>
              <a:t>Eventos</a:t>
            </a:r>
            <a:r>
              <a:rPr lang="en-U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789E46-EA1D-A6CC-4313-8BE4A8346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043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import React, { </a:t>
            </a:r>
            <a:r>
              <a:rPr lang="en-US" dirty="0" err="1"/>
              <a:t>useState</a:t>
            </a:r>
            <a:r>
              <a:rPr lang="en-US" dirty="0"/>
              <a:t> } from 'react';</a:t>
            </a:r>
          </a:p>
          <a:p>
            <a:r>
              <a:rPr lang="en-US" dirty="0"/>
              <a:t>function Toggle() {</a:t>
            </a:r>
          </a:p>
          <a:p>
            <a:r>
              <a:rPr lang="en-US" dirty="0"/>
              <a:t>  const [</a:t>
            </a:r>
            <a:r>
              <a:rPr lang="en-US" dirty="0" err="1"/>
              <a:t>isOn</a:t>
            </a:r>
            <a:r>
              <a:rPr lang="en-US" dirty="0"/>
              <a:t>, </a:t>
            </a:r>
            <a:r>
              <a:rPr lang="en-US" dirty="0" err="1"/>
              <a:t>setIsOn</a:t>
            </a:r>
            <a:r>
              <a:rPr lang="en-US" dirty="0"/>
              <a:t>] = </a:t>
            </a:r>
            <a:r>
              <a:rPr lang="en-US" dirty="0" err="1"/>
              <a:t>useState</a:t>
            </a:r>
            <a:r>
              <a:rPr lang="en-US" dirty="0"/>
              <a:t>(false);</a:t>
            </a:r>
          </a:p>
          <a:p>
            <a:r>
              <a:rPr lang="en-US" dirty="0"/>
              <a:t>  const </a:t>
            </a:r>
            <a:r>
              <a:rPr lang="en-US" dirty="0" err="1"/>
              <a:t>handleToggle</a:t>
            </a:r>
            <a:r>
              <a:rPr lang="en-US" dirty="0"/>
              <a:t> = () =&gt; </a:t>
            </a:r>
            <a:r>
              <a:rPr lang="en-US" dirty="0" err="1"/>
              <a:t>setIsOn</a:t>
            </a:r>
            <a:r>
              <a:rPr lang="en-US" dirty="0"/>
              <a:t>(!</a:t>
            </a:r>
            <a:r>
              <a:rPr lang="en-US" dirty="0" err="1"/>
              <a:t>isOn</a:t>
            </a:r>
            <a:r>
              <a:rPr lang="en-US" dirty="0"/>
              <a:t>);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&lt;div&gt;</a:t>
            </a:r>
          </a:p>
          <a:p>
            <a:r>
              <a:rPr lang="es-ES" dirty="0"/>
              <a:t>      &lt;p&gt;Estado: {</a:t>
            </a:r>
            <a:r>
              <a:rPr lang="es-ES" dirty="0" err="1"/>
              <a:t>isOn</a:t>
            </a:r>
            <a:r>
              <a:rPr lang="es-ES" dirty="0"/>
              <a:t> ? 'Encendido' : 'Apagado'}&lt;/p&gt;</a:t>
            </a:r>
            <a:endParaRPr lang="en-US" dirty="0"/>
          </a:p>
          <a:p>
            <a:r>
              <a:rPr lang="es-ES" dirty="0"/>
              <a:t>      </a:t>
            </a:r>
            <a:r>
              <a:rPr lang="en-US" dirty="0"/>
              <a:t>&lt;button </a:t>
            </a:r>
            <a:r>
              <a:rPr lang="en-US" dirty="0" err="1"/>
              <a:t>onClick</a:t>
            </a:r>
            <a:r>
              <a:rPr lang="en-US" dirty="0"/>
              <a:t>={</a:t>
            </a:r>
            <a:r>
              <a:rPr lang="en-US" dirty="0" err="1"/>
              <a:t>handleToggle</a:t>
            </a:r>
            <a:r>
              <a:rPr lang="en-US" dirty="0"/>
              <a:t>}&gt;</a:t>
            </a:r>
            <a:r>
              <a:rPr lang="en-US" dirty="0" err="1"/>
              <a:t>Cambiar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&lt;/button&gt;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82201F29-58B7-7D71-BED5-DEE09814B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0329"/>
            <a:ext cx="1133475" cy="71408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7132CF8-A88D-74C1-8ADA-5FDE2D2D1F4D}"/>
              </a:ext>
            </a:extLst>
          </p:cNvPr>
          <p:cNvSpPr txBox="1"/>
          <p:nvPr/>
        </p:nvSpPr>
        <p:spPr>
          <a:xfrm>
            <a:off x="9054058" y="6505086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49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970</Words>
  <Application>Microsoft Office PowerPoint</Application>
  <PresentationFormat>Widescreen</PresentationFormat>
  <Paragraphs>159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Tema de Office</vt:lpstr>
      <vt:lpstr>Bootcamp Intensivo para Javier y Naomy - AcademyCoder.com</vt:lpstr>
      <vt:lpstr>Semana 1 - Día 4:  State y Manejo de Eventos</vt:lpstr>
      <vt:lpstr>State y Manejo de Eventos </vt:lpstr>
      <vt:lpstr>Introducción al Estado (useState) </vt:lpstr>
      <vt:lpstr>Introducción al Estado (useState) </vt:lpstr>
      <vt:lpstr>Manejo de Eventos </vt:lpstr>
      <vt:lpstr>Manejo de Eventos </vt:lpstr>
      <vt:lpstr>Manejo de Eventos </vt:lpstr>
      <vt:lpstr>Combinando Estado y Eventos </vt:lpstr>
      <vt:lpstr>Combinando Estado y Eventos </vt:lpstr>
      <vt:lpstr>Práctica Guiada </vt:lpstr>
      <vt:lpstr>Práctica Guiada </vt:lpstr>
      <vt:lpstr>Flujo de Datos Unidireccional </vt:lpstr>
      <vt:lpstr>Resumen: </vt:lpstr>
      <vt:lpstr>Tareas</vt:lpstr>
      <vt:lpstr>Práctica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Jompy31</dc:creator>
  <cp:lastModifiedBy>Jean Pierre Barnett</cp:lastModifiedBy>
  <cp:revision>12</cp:revision>
  <dcterms:created xsi:type="dcterms:W3CDTF">2024-07-17T16:40:36Z</dcterms:created>
  <dcterms:modified xsi:type="dcterms:W3CDTF">2025-08-20T17:13:34Z</dcterms:modified>
</cp:coreProperties>
</file>