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5"/>
  </p:notesMasterIdLst>
  <p:sldIdLst>
    <p:sldId id="256" r:id="rId3"/>
    <p:sldId id="283" r:id="rId4"/>
    <p:sldId id="285" r:id="rId5"/>
    <p:sldId id="286" r:id="rId6"/>
    <p:sldId id="291" r:id="rId7"/>
    <p:sldId id="287" r:id="rId8"/>
    <p:sldId id="292" r:id="rId9"/>
    <p:sldId id="288" r:id="rId10"/>
    <p:sldId id="289" r:id="rId11"/>
    <p:sldId id="290" r:id="rId12"/>
    <p:sldId id="284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84902" autoAdjust="0"/>
  </p:normalViewPr>
  <p:slideViewPr>
    <p:cSldViewPr snapToGrid="0" snapToObjects="1">
      <p:cViewPr varScale="1">
        <p:scale>
          <a:sx n="75" d="100"/>
          <a:sy n="75" d="100"/>
        </p:scale>
        <p:origin x="-1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B94B-DF70-6743-B894-D068E661E40A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EBBD-C546-FC48-B7B3-0C656D97E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756016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28771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016013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010898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32686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45359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26093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45275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657593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415490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4/5/14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567791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1.xml"/><Relationship Id="rId14" Type="http://schemas.openxmlformats.org/officeDocument/2006/relationships/slide" Target="../slides/slide1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3028" y="274638"/>
            <a:ext cx="5863772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667"/>
            <a:ext cx="8229600" cy="451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18F-A228-524E-9229-061730BBF60C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482" y="82550"/>
            <a:ext cx="2553546" cy="12890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3656" y="1451429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Home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Last modified: </a:t>
            </a:r>
            <a:fld id="{33A4DECE-A19E-AA4D-859B-2D2D3D6CA9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iftbook</a:t>
            </a:r>
            <a:endParaRPr lang="en-US" sz="4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leews@comp.nus.edu.sg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Calibri"/>
                <a:hlinkClick r:id="rId13" action="ppaction://hlinksldjump"/>
              </a:rPr>
              <a:t>logout</a:t>
            </a:r>
            <a:endParaRPr lang="en-US" i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Box 19">
            <a:hlinkClick r:id="" action="ppaction://hlinkshowjump?jump=firstslide"/>
          </p:cNvPr>
          <p:cNvSpPr txBox="1"/>
          <p:nvPr userDrawn="1"/>
        </p:nvSpPr>
        <p:spPr>
          <a:xfrm>
            <a:off x="1568566" y="1457959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4" action="ppaction://hlinksldjump"/>
              </a:rPr>
              <a:t>Wish List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>
            <a:hlinkClick r:id="" action="ppaction://hlinkshowjump?jump=firstslide"/>
          </p:cNvPr>
          <p:cNvSpPr txBox="1"/>
          <p:nvPr userDrawn="1"/>
        </p:nvSpPr>
        <p:spPr>
          <a:xfrm>
            <a:off x="2718789" y="1457959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Search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www.comp.nus.edu.sg/~leews/GAEtutorial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-FzFk3E5nxM&amp;feature=kp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school.stanford.edu/dgif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da.gov.sg/~/media/Files/Collaboration%20Initiatives/Collaborations/2013/0812_SectProductivity/AnnexB.pdf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73" y="2305744"/>
            <a:ext cx="6917030" cy="32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054" y="1339807"/>
            <a:ext cx="471186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Design Thinking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1559" y="4821572"/>
            <a:ext cx="4411580" cy="14724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Lee Wee Sun</a:t>
            </a:r>
          </a:p>
          <a:p>
            <a:r>
              <a:rPr lang="en-US" dirty="0" smtClean="0"/>
              <a:t>School of Computing</a:t>
            </a:r>
          </a:p>
          <a:p>
            <a:r>
              <a:rPr lang="en-US" dirty="0" smtClean="0"/>
              <a:t>National University of Singapore</a:t>
            </a:r>
          </a:p>
          <a:p>
            <a:endParaRPr lang="en-US" dirty="0" smtClean="0"/>
          </a:p>
          <a:p>
            <a:r>
              <a:rPr lang="en-US" dirty="0" err="1" smtClean="0"/>
              <a:t>leews@comp.nus.edu.sg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521" y="6378731"/>
            <a:ext cx="7036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This presentation can be found at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http://www.comp.nus.edu.sg/~leews/LiftOff.zip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14800" y="1608667"/>
            <a:ext cx="4571999" cy="4517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Prototype is a simplified realization of the idea</a:t>
            </a:r>
          </a:p>
          <a:p>
            <a:pPr lvl="1"/>
            <a:r>
              <a:rPr lang="en-US" dirty="0" smtClean="0"/>
              <a:t>Brings clarity</a:t>
            </a:r>
          </a:p>
          <a:p>
            <a:pPr lvl="1"/>
            <a:r>
              <a:rPr lang="en-US" dirty="0" smtClean="0"/>
              <a:t>Test: use prototype to get feedback from user</a:t>
            </a:r>
          </a:p>
          <a:p>
            <a:pPr lvl="1"/>
            <a:r>
              <a:rPr lang="en-US" dirty="0" smtClean="0"/>
              <a:t>Fail quickly and cheaply</a:t>
            </a:r>
          </a:p>
          <a:p>
            <a:r>
              <a:rPr lang="en-US" dirty="0" smtClean="0"/>
              <a:t>For web app, simple to prototype, e.g. using PowerPoint</a:t>
            </a:r>
          </a:p>
          <a:p>
            <a:pPr lvl="1"/>
            <a:r>
              <a:rPr lang="en-US" dirty="0" smtClean="0"/>
              <a:t>Demo: Create link to next slide </a:t>
            </a:r>
          </a:p>
          <a:p>
            <a:endParaRPr lang="en-US" dirty="0"/>
          </a:p>
        </p:txBody>
      </p:sp>
      <p:pic>
        <p:nvPicPr>
          <p:cNvPr id="9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9" r="3900"/>
          <a:stretch/>
        </p:blipFill>
        <p:spPr bwMode="auto">
          <a:xfrm>
            <a:off x="515335" y="1532841"/>
            <a:ext cx="342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011333" y="5611738"/>
            <a:ext cx="897467" cy="376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854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Crash Course from Stanford </a:t>
            </a:r>
            <a:r>
              <a:rPr lang="en-US" dirty="0" err="1" smtClean="0"/>
              <a:t>D.school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6290" b="6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348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42" y="1515026"/>
            <a:ext cx="5178498" cy="24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SG" dirty="0"/>
          </a:p>
        </p:txBody>
      </p:sp>
      <p:sp>
        <p:nvSpPr>
          <p:cNvPr id="4" name="[Content Placeholder 3]"/>
          <p:cNvSpPr>
            <a:spLocks noGrp="1"/>
          </p:cNvSpPr>
          <p:nvPr>
            <p:ph idx="1"/>
          </p:nvPr>
        </p:nvSpPr>
        <p:spPr>
          <a:xfrm>
            <a:off x="457200" y="3962399"/>
            <a:ext cx="8229600" cy="2163763"/>
          </a:xfrm>
        </p:spPr>
        <p:txBody>
          <a:bodyPr/>
          <a:lstStyle/>
          <a:p>
            <a:r>
              <a:rPr lang="en-US" dirty="0" smtClean="0"/>
              <a:t>A substantial portion of the material comes from the virtual crash course in design </a:t>
            </a:r>
            <a:r>
              <a:rPr lang="en-US" dirty="0"/>
              <a:t>thinking </a:t>
            </a:r>
            <a:r>
              <a:rPr lang="en-US" dirty="0">
                <a:hlinkClick r:id="rId3"/>
              </a:rPr>
              <a:t>https://dschool.stanford.edu/dgift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6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Thinking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Computing is changing how things are done everywhere, see for example IDA’s productivity call for collaboration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 thinking is a methodology that matches </a:t>
            </a:r>
            <a:r>
              <a:rPr lang="en-US" b="1" dirty="0" smtClean="0">
                <a:solidFill>
                  <a:srgbClr val="000090"/>
                </a:solidFill>
              </a:rPr>
              <a:t>people’s needs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0090"/>
                </a:solidFill>
              </a:rPr>
              <a:t>technology</a:t>
            </a:r>
            <a:r>
              <a:rPr lang="en-US" dirty="0" smtClean="0"/>
              <a:t> </a:t>
            </a:r>
            <a:r>
              <a:rPr lang="en-US" dirty="0"/>
              <a:t>for successful innovation </a:t>
            </a:r>
            <a:endParaRPr lang="en-US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28" y="3213690"/>
            <a:ext cx="3438224" cy="11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stages of design thinking</a:t>
            </a:r>
            <a:endParaRPr lang="en-US" dirty="0"/>
          </a:p>
        </p:txBody>
      </p:sp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2" y="2236815"/>
            <a:ext cx="8638545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6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105" y="1608667"/>
            <a:ext cx="5405694" cy="2548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Observe</a:t>
            </a:r>
          </a:p>
          <a:p>
            <a:pPr lvl="1"/>
            <a:r>
              <a:rPr lang="en-US" dirty="0" smtClean="0"/>
              <a:t>See human </a:t>
            </a:r>
            <a:r>
              <a:rPr lang="en-US" dirty="0" err="1" smtClean="0"/>
              <a:t>behaviour</a:t>
            </a:r>
            <a:r>
              <a:rPr lang="en-US" dirty="0" smtClean="0"/>
              <a:t> in the natural environment</a:t>
            </a:r>
          </a:p>
          <a:p>
            <a:r>
              <a:rPr lang="en-US" dirty="0" smtClean="0"/>
              <a:t>Engage</a:t>
            </a:r>
          </a:p>
          <a:p>
            <a:pPr lvl="1"/>
            <a:r>
              <a:rPr lang="en-US" dirty="0" smtClean="0"/>
              <a:t>Interact with and interview users</a:t>
            </a:r>
          </a:p>
          <a:p>
            <a:r>
              <a:rPr lang="en-US" dirty="0" smtClean="0"/>
              <a:t>Immerse</a:t>
            </a:r>
          </a:p>
          <a:p>
            <a:pPr lvl="1"/>
            <a:r>
              <a:rPr lang="en-US" dirty="0" smtClean="0"/>
              <a:t>Get personal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5986" y="4157509"/>
            <a:ext cx="5405694" cy="257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Empathy tools</a:t>
            </a:r>
          </a:p>
          <a:p>
            <a:pPr lvl="1"/>
            <a:r>
              <a:rPr lang="en-US" dirty="0" smtClean="0"/>
              <a:t>Don’t judge, question everything, be curious, find patterns</a:t>
            </a:r>
          </a:p>
          <a:p>
            <a:pPr lvl="1"/>
            <a:r>
              <a:rPr lang="en-US" dirty="0" smtClean="0"/>
              <a:t>Try to engage extreme users</a:t>
            </a:r>
          </a:p>
          <a:p>
            <a:pPr lvl="1"/>
            <a:r>
              <a:rPr lang="en-US" dirty="0" smtClean="0"/>
              <a:t>Interview: ask why, encourage stories, look for inconsistencies, pay attention to body language and emotion, don’t suggest answers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105" y="1608667"/>
            <a:ext cx="5405694" cy="4859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Example</a:t>
            </a:r>
            <a:r>
              <a:rPr lang="en-US" dirty="0"/>
              <a:t>: Let’s say we are interested in getting more </a:t>
            </a:r>
            <a:r>
              <a:rPr lang="en-US" dirty="0" err="1"/>
              <a:t>SoC</a:t>
            </a:r>
            <a:r>
              <a:rPr lang="en-US" dirty="0"/>
              <a:t> students to start up companies</a:t>
            </a:r>
            <a:r>
              <a:rPr lang="en-US" dirty="0" smtClean="0"/>
              <a:t>. Possible Observations</a:t>
            </a:r>
            <a:endParaRPr lang="en-US" dirty="0"/>
          </a:p>
          <a:p>
            <a:r>
              <a:rPr lang="en-US" dirty="0" smtClean="0"/>
              <a:t>Risk </a:t>
            </a:r>
            <a:r>
              <a:rPr lang="en-US" dirty="0"/>
              <a:t>averse, prefer small sure thing rather than uncertain thing with high potential </a:t>
            </a:r>
            <a:r>
              <a:rPr lang="en-US" dirty="0" smtClean="0"/>
              <a:t>reward</a:t>
            </a:r>
          </a:p>
          <a:p>
            <a:r>
              <a:rPr lang="en-US" dirty="0" smtClean="0"/>
              <a:t>Place </a:t>
            </a:r>
            <a:r>
              <a:rPr lang="en-US" dirty="0"/>
              <a:t>lots of importance on </a:t>
            </a:r>
            <a:r>
              <a:rPr lang="en-US" dirty="0" smtClean="0"/>
              <a:t>grades</a:t>
            </a:r>
          </a:p>
          <a:p>
            <a:r>
              <a:rPr lang="en-US" dirty="0" smtClean="0"/>
              <a:t>Fear failure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7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864" y="1608667"/>
            <a:ext cx="5435936" cy="4517496"/>
          </a:xfrm>
        </p:spPr>
        <p:txBody>
          <a:bodyPr>
            <a:normAutofit/>
          </a:bodyPr>
          <a:lstStyle/>
          <a:p>
            <a:r>
              <a:rPr lang="en-US" dirty="0" smtClean="0"/>
              <a:t>Capture the finding into needs and insights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</a:rPr>
              <a:t>Needs</a:t>
            </a:r>
            <a:r>
              <a:rPr lang="en-US" dirty="0" smtClean="0"/>
              <a:t>: verbs, what users are trying to do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</a:rPr>
              <a:t>Insights</a:t>
            </a:r>
            <a:r>
              <a:rPr lang="en-US" dirty="0" smtClean="0"/>
              <a:t>: Knowledge that is useful for design</a:t>
            </a:r>
          </a:p>
          <a:p>
            <a:r>
              <a:rPr lang="en-US" dirty="0" smtClean="0"/>
              <a:t>Look for contradictions, surprises, tensions, strange </a:t>
            </a:r>
            <a:r>
              <a:rPr lang="en-US" dirty="0" err="1" smtClean="0"/>
              <a:t>behaviour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864" y="1608667"/>
            <a:ext cx="5435936" cy="4517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Startup Example:</a:t>
            </a:r>
          </a:p>
          <a:p>
            <a:pPr lvl="1"/>
            <a:r>
              <a:rPr lang="en-US" dirty="0"/>
              <a:t>Needs: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learn</a:t>
            </a:r>
            <a:r>
              <a:rPr lang="en-US" dirty="0" smtClean="0"/>
              <a:t> </a:t>
            </a:r>
            <a:r>
              <a:rPr lang="en-US" dirty="0"/>
              <a:t>how to build </a:t>
            </a:r>
            <a:r>
              <a:rPr lang="en-US" dirty="0" smtClean="0"/>
              <a:t>things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tolerate</a:t>
            </a:r>
            <a:r>
              <a:rPr lang="en-US" dirty="0" smtClean="0"/>
              <a:t> failure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enjoy</a:t>
            </a:r>
            <a:r>
              <a:rPr lang="en-US" dirty="0" smtClean="0"/>
              <a:t> </a:t>
            </a:r>
            <a:r>
              <a:rPr lang="en-US" dirty="0"/>
              <a:t>creating </a:t>
            </a:r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Insights: </a:t>
            </a:r>
            <a:endParaRPr lang="en-US" dirty="0" smtClean="0"/>
          </a:p>
          <a:p>
            <a:pPr lvl="2"/>
            <a:r>
              <a:rPr lang="en-US" dirty="0" smtClean="0"/>
              <a:t>Courses </a:t>
            </a:r>
            <a:r>
              <a:rPr lang="en-US" dirty="0"/>
              <a:t>teach techniques but no opportunity to put knowledge together to build complete </a:t>
            </a:r>
            <a:r>
              <a:rPr lang="en-US" dirty="0" smtClean="0"/>
              <a:t>product.</a:t>
            </a:r>
          </a:p>
          <a:p>
            <a:pPr lvl="2"/>
            <a:r>
              <a:rPr lang="en-US" dirty="0" smtClean="0"/>
              <a:t>Student </a:t>
            </a:r>
            <a:r>
              <a:rPr lang="en-US" dirty="0"/>
              <a:t>ability mostly judged </a:t>
            </a:r>
            <a:r>
              <a:rPr lang="en-US" dirty="0" smtClean="0"/>
              <a:t>from exams. 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908" y="1608667"/>
            <a:ext cx="5178891" cy="45174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the needs and insights, state your </a:t>
            </a:r>
            <a:r>
              <a:rPr lang="en-US" b="1" dirty="0" smtClean="0">
                <a:solidFill>
                  <a:srgbClr val="000090"/>
                </a:solidFill>
              </a:rPr>
              <a:t>point of view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eaningful challenge to take on</a:t>
            </a:r>
          </a:p>
          <a:p>
            <a:pPr lvl="1"/>
            <a:r>
              <a:rPr lang="en-US" dirty="0" smtClean="0"/>
              <a:t>How to change people’s lives</a:t>
            </a:r>
          </a:p>
          <a:p>
            <a:pPr lvl="1"/>
            <a:r>
              <a:rPr lang="en-US" dirty="0" smtClean="0"/>
              <a:t>What assumption are you going to disrupt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Brainstorm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90"/>
                </a:solidFill>
              </a:rPr>
              <a:t>How Might We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Select ideas</a:t>
            </a:r>
          </a:p>
          <a:p>
            <a:pPr lvl="1"/>
            <a:r>
              <a:rPr lang="en-US" dirty="0" smtClean="0"/>
              <a:t>Keep multiple ideas: most rational, most delightful, long shot, 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r="37784"/>
          <a:stretch/>
        </p:blipFill>
        <p:spPr bwMode="auto">
          <a:xfrm>
            <a:off x="63645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703763"/>
            <a:ext cx="3203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Example POV</a:t>
            </a:r>
            <a:r>
              <a:rPr lang="en-US" dirty="0"/>
              <a:t>: Every </a:t>
            </a:r>
            <a:r>
              <a:rPr lang="en-US" dirty="0" err="1" smtClean="0"/>
              <a:t>SoC</a:t>
            </a:r>
            <a:r>
              <a:rPr lang="en-US" dirty="0" smtClean="0"/>
              <a:t> student should </a:t>
            </a:r>
            <a:r>
              <a:rPr lang="en-US" dirty="0"/>
              <a:t>have discovered a need, </a:t>
            </a:r>
            <a:r>
              <a:rPr lang="en-US" dirty="0" smtClean="0"/>
              <a:t>developed </a:t>
            </a:r>
            <a:r>
              <a:rPr lang="en-US" dirty="0"/>
              <a:t>an application, </a:t>
            </a:r>
            <a:r>
              <a:rPr lang="en-US" dirty="0" smtClean="0"/>
              <a:t>tried </a:t>
            </a:r>
            <a:r>
              <a:rPr lang="en-US" dirty="0"/>
              <a:t>(maybe failed) to get users for it, and get rewarded outside of 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Might We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961468" cy="43613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Amp up the good</a:t>
            </a:r>
          </a:p>
          <a:p>
            <a:pPr lvl="1"/>
            <a:r>
              <a:rPr lang="en-US" dirty="0" smtClean="0"/>
              <a:t>HMW exploit students’ focus on grades?</a:t>
            </a:r>
          </a:p>
          <a:p>
            <a:r>
              <a:rPr lang="en-US" dirty="0" smtClean="0"/>
              <a:t>Remove the bad</a:t>
            </a:r>
          </a:p>
          <a:p>
            <a:pPr lvl="1"/>
            <a:r>
              <a:rPr lang="en-US" dirty="0" smtClean="0"/>
              <a:t>HMW reduce fear of failure?</a:t>
            </a:r>
          </a:p>
          <a:p>
            <a:r>
              <a:rPr lang="en-US" dirty="0" smtClean="0"/>
              <a:t>Explore the opposite</a:t>
            </a:r>
          </a:p>
          <a:p>
            <a:pPr lvl="1"/>
            <a:r>
              <a:rPr lang="en-US" dirty="0" smtClean="0"/>
              <a:t>HMW make failure a badge of </a:t>
            </a:r>
            <a:r>
              <a:rPr lang="en-US" dirty="0" err="1" smtClean="0"/>
              <a:t>honour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 an assumption</a:t>
            </a:r>
          </a:p>
          <a:p>
            <a:pPr lvl="1"/>
            <a:r>
              <a:rPr lang="en-US" dirty="0" smtClean="0"/>
              <a:t>HMW avoid teaching students?</a:t>
            </a:r>
          </a:p>
          <a:p>
            <a:r>
              <a:rPr lang="en-US" dirty="0" smtClean="0"/>
              <a:t>Change a status quo</a:t>
            </a:r>
          </a:p>
          <a:p>
            <a:pPr lvl="1"/>
            <a:r>
              <a:rPr lang="en-US" dirty="0" smtClean="0"/>
              <a:t>HMW recognize students for other form of excellence?</a:t>
            </a:r>
          </a:p>
          <a:p>
            <a:r>
              <a:rPr lang="en-US" dirty="0" smtClean="0"/>
              <a:t>Create an analogy from need</a:t>
            </a:r>
          </a:p>
          <a:p>
            <a:pPr lvl="1"/>
            <a:r>
              <a:rPr lang="en-US" dirty="0" smtClean="0"/>
              <a:t>HMW make </a:t>
            </a:r>
            <a:r>
              <a:rPr lang="en-US" dirty="0" err="1" smtClean="0"/>
              <a:t>SoC</a:t>
            </a:r>
            <a:r>
              <a:rPr lang="en-US" dirty="0" smtClean="0"/>
              <a:t> like Silicon Valley?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418666" y="1535113"/>
            <a:ext cx="3268134" cy="639762"/>
          </a:xfrm>
        </p:spPr>
        <p:txBody>
          <a:bodyPr/>
          <a:lstStyle/>
          <a:p>
            <a:r>
              <a:rPr lang="en-US" dirty="0" smtClean="0"/>
              <a:t>Brainstorm Rules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418666" y="2174875"/>
            <a:ext cx="3268133" cy="23463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Defer </a:t>
            </a:r>
            <a:r>
              <a:rPr lang="en-US" dirty="0" err="1" smtClean="0"/>
              <a:t>judgement</a:t>
            </a:r>
            <a:r>
              <a:rPr lang="en-US" dirty="0" smtClean="0"/>
              <a:t> – never get critical!</a:t>
            </a:r>
          </a:p>
          <a:p>
            <a:r>
              <a:rPr lang="en-US" dirty="0" smtClean="0"/>
              <a:t>Get as many ideas as possible</a:t>
            </a:r>
          </a:p>
          <a:p>
            <a:r>
              <a:rPr lang="en-US" dirty="0" smtClean="0"/>
              <a:t>Build on ideas of others</a:t>
            </a:r>
          </a:p>
          <a:p>
            <a:r>
              <a:rPr lang="en-US" dirty="0" smtClean="0"/>
              <a:t>Use visual aid</a:t>
            </a:r>
          </a:p>
          <a:p>
            <a:r>
              <a:rPr lang="en-US" dirty="0" smtClean="0"/>
              <a:t>Encourage crazy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506</Words>
  <Application>Microsoft Macintosh PowerPoint</Application>
  <PresentationFormat>On-screen Show (4:3)</PresentationFormat>
  <Paragraphs>89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2_Office Theme</vt:lpstr>
      <vt:lpstr>Design Thinking</vt:lpstr>
      <vt:lpstr>Design Thinking</vt:lpstr>
      <vt:lpstr>PowerPoint Presentation</vt:lpstr>
      <vt:lpstr>Empathize</vt:lpstr>
      <vt:lpstr>PowerPoint Presentation</vt:lpstr>
      <vt:lpstr>Define</vt:lpstr>
      <vt:lpstr>PowerPoint Presentation</vt:lpstr>
      <vt:lpstr>Ideate</vt:lpstr>
      <vt:lpstr>PowerPoint Presentation</vt:lpstr>
      <vt:lpstr>Prototype and Test</vt:lpstr>
      <vt:lpstr>Virtual Crash Course from Stanford D.school</vt:lpstr>
      <vt:lpstr>Acknowledgements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Intelligence for Games</dc:title>
  <dc:creator>Lee Wee Sun</dc:creator>
  <cp:lastModifiedBy>Lee Wee Sun</cp:lastModifiedBy>
  <cp:revision>109</cp:revision>
  <dcterms:created xsi:type="dcterms:W3CDTF">2010-02-01T06:43:22Z</dcterms:created>
  <dcterms:modified xsi:type="dcterms:W3CDTF">2014-05-04T01:17:13Z</dcterms:modified>
</cp:coreProperties>
</file>