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72" r:id="rId3"/>
  </p:sldMasterIdLst>
  <p:notesMasterIdLst>
    <p:notesMasterId r:id="rId43"/>
  </p:notesMasterIdLst>
  <p:sldIdLst>
    <p:sldId id="256" r:id="rId4"/>
    <p:sldId id="265" r:id="rId5"/>
    <p:sldId id="259" r:id="rId6"/>
    <p:sldId id="260" r:id="rId7"/>
    <p:sldId id="285" r:id="rId8"/>
    <p:sldId id="261" r:id="rId9"/>
    <p:sldId id="262" r:id="rId10"/>
    <p:sldId id="286" r:id="rId11"/>
    <p:sldId id="263" r:id="rId12"/>
    <p:sldId id="264" r:id="rId13"/>
    <p:sldId id="287" r:id="rId14"/>
    <p:sldId id="266" r:id="rId15"/>
    <p:sldId id="268" r:id="rId16"/>
    <p:sldId id="288" r:id="rId17"/>
    <p:sldId id="269" r:id="rId18"/>
    <p:sldId id="267" r:id="rId19"/>
    <p:sldId id="296" r:id="rId20"/>
    <p:sldId id="272" r:id="rId21"/>
    <p:sldId id="297" r:id="rId22"/>
    <p:sldId id="298" r:id="rId23"/>
    <p:sldId id="290" r:id="rId24"/>
    <p:sldId id="274" r:id="rId25"/>
    <p:sldId id="275" r:id="rId26"/>
    <p:sldId id="291" r:id="rId27"/>
    <p:sldId id="276" r:id="rId28"/>
    <p:sldId id="292" r:id="rId29"/>
    <p:sldId id="277" r:id="rId30"/>
    <p:sldId id="299" r:id="rId31"/>
    <p:sldId id="293" r:id="rId32"/>
    <p:sldId id="278" r:id="rId33"/>
    <p:sldId id="294" r:id="rId34"/>
    <p:sldId id="279" r:id="rId35"/>
    <p:sldId id="280" r:id="rId36"/>
    <p:sldId id="281" r:id="rId37"/>
    <p:sldId id="295" r:id="rId38"/>
    <p:sldId id="284" r:id="rId39"/>
    <p:sldId id="283" r:id="rId40"/>
    <p:sldId id="300" r:id="rId41"/>
    <p:sldId id="282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 autoAdjust="0"/>
    <p:restoredTop sz="94604" autoAdjust="0"/>
  </p:normalViewPr>
  <p:slideViewPr>
    <p:cSldViewPr snapToGrid="0" snapToObjects="1">
      <p:cViewPr varScale="1">
        <p:scale>
          <a:sx n="84" d="100"/>
          <a:sy n="84" d="100"/>
        </p:scale>
        <p:origin x="-159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notesMaster" Target="notesMasters/notes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32B94B-DF70-6743-B894-D068E661E40A}" type="datetimeFigureOut">
              <a:rPr lang="en-US" smtClean="0"/>
              <a:pPr/>
              <a:t>4/5/14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3EBBD-C546-FC48-B7B3-0C656D97E2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576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D118F-A228-524E-9229-061730BBF60C}" type="datetimeFigureOut">
              <a:rPr lang="en-US" smtClean="0"/>
              <a:pPr/>
              <a:t>4/5/14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45CF-2D69-B140-9107-24EC2A5D6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D118F-A228-524E-9229-061730BBF60C}" type="datetimeFigureOut">
              <a:rPr lang="en-US" smtClean="0"/>
              <a:pPr/>
              <a:t>4/5/14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45CF-2D69-B140-9107-24EC2A5D6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D118F-A228-524E-9229-061730BBF60C}" type="datetimeFigureOut">
              <a:rPr lang="en-US" smtClean="0"/>
              <a:pPr/>
              <a:t>4/5/14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45CF-2D69-B140-9107-24EC2A5D6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A4DECE-A19E-AA4D-859B-2D2D3D6CA956}" type="datetimeFigureOut">
              <a:rPr lang="en-US" smtClean="0">
                <a:solidFill>
                  <a:prstClr val="black"/>
                </a:solidFill>
                <a:latin typeface="Calibri"/>
              </a:rPr>
              <a:pPr/>
              <a:t>4/5/14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143CC3-FBA9-5F40-8B8A-EDA88FBCAC4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2367528"/>
      </p:ext>
    </p:extLst>
  </p:cSld>
  <p:clrMapOvr>
    <a:masterClrMapping/>
  </p:clrMapOvr>
  <p:transition xmlns:p14="http://schemas.microsoft.com/office/powerpoint/2010/main" advClick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11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A4DECE-A19E-AA4D-859B-2D2D3D6CA956}" type="datetimeFigureOut">
              <a:rPr lang="en-US" smtClean="0">
                <a:solidFill>
                  <a:prstClr val="black"/>
                </a:solidFill>
                <a:latin typeface="Calibri"/>
              </a:rPr>
              <a:pPr/>
              <a:t>4/5/14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143CC3-FBA9-5F40-8B8A-EDA88FBCAC4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46617141"/>
      </p:ext>
    </p:extLst>
  </p:cSld>
  <p:clrMapOvr>
    <a:masterClrMapping/>
  </p:clrMapOvr>
  <p:transition xmlns:p14="http://schemas.microsoft.com/office/powerpoint/2010/main" advClick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A4DECE-A19E-AA4D-859B-2D2D3D6CA956}" type="datetimeFigureOut">
              <a:rPr lang="en-US" smtClean="0">
                <a:solidFill>
                  <a:prstClr val="black"/>
                </a:solidFill>
                <a:latin typeface="Calibri"/>
              </a:rPr>
              <a:pPr/>
              <a:t>4/5/14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143CC3-FBA9-5F40-8B8A-EDA88FBCAC4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483026"/>
      </p:ext>
    </p:extLst>
  </p:cSld>
  <p:clrMapOvr>
    <a:masterClrMapping/>
  </p:clrMapOvr>
  <p:transition xmlns:p14="http://schemas.microsoft.com/office/powerpoint/2010/main" advClick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11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A4DECE-A19E-AA4D-859B-2D2D3D6CA956}" type="datetimeFigureOut">
              <a:rPr lang="en-US" smtClean="0">
                <a:solidFill>
                  <a:prstClr val="black"/>
                </a:solidFill>
                <a:latin typeface="Calibri"/>
              </a:rPr>
              <a:pPr/>
              <a:t>4/5/14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143CC3-FBA9-5F40-8B8A-EDA88FBCAC4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5006066"/>
      </p:ext>
    </p:extLst>
  </p:cSld>
  <p:clrMapOvr>
    <a:masterClrMapping/>
  </p:clrMapOvr>
  <p:transition xmlns:p14="http://schemas.microsoft.com/office/powerpoint/2010/main" advClick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116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A4DECE-A19E-AA4D-859B-2D2D3D6CA956}" type="datetimeFigureOut">
              <a:rPr lang="en-US" smtClean="0">
                <a:solidFill>
                  <a:prstClr val="black"/>
                </a:solidFill>
                <a:latin typeface="Calibri"/>
              </a:rPr>
              <a:pPr/>
              <a:t>4/5/14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143CC3-FBA9-5F40-8B8A-EDA88FBCAC4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9045611"/>
      </p:ext>
    </p:extLst>
  </p:cSld>
  <p:clrMapOvr>
    <a:masterClrMapping/>
  </p:clrMapOvr>
  <p:transition xmlns:p14="http://schemas.microsoft.com/office/powerpoint/2010/main" advClick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11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A4DECE-A19E-AA4D-859B-2D2D3D6CA956}" type="datetimeFigureOut">
              <a:rPr lang="en-US" smtClean="0">
                <a:solidFill>
                  <a:prstClr val="black"/>
                </a:solidFill>
                <a:latin typeface="Calibri"/>
              </a:rPr>
              <a:pPr/>
              <a:t>4/5/14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143CC3-FBA9-5F40-8B8A-EDA88FBCAC4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7865355"/>
      </p:ext>
    </p:extLst>
  </p:cSld>
  <p:clrMapOvr>
    <a:masterClrMapping/>
  </p:clrMapOvr>
  <p:transition xmlns:p14="http://schemas.microsoft.com/office/powerpoint/2010/main" advClick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A4DECE-A19E-AA4D-859B-2D2D3D6CA956}" type="datetimeFigureOut">
              <a:rPr lang="en-US" smtClean="0">
                <a:solidFill>
                  <a:prstClr val="black"/>
                </a:solidFill>
                <a:latin typeface="Calibri"/>
              </a:rPr>
              <a:pPr/>
              <a:t>4/5/14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143CC3-FBA9-5F40-8B8A-EDA88FBCAC4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9921389"/>
      </p:ext>
    </p:extLst>
  </p:cSld>
  <p:clrMapOvr>
    <a:masterClrMapping/>
  </p:clrMapOvr>
  <p:transition xmlns:p14="http://schemas.microsoft.com/office/powerpoint/2010/main" advClick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A4DECE-A19E-AA4D-859B-2D2D3D6CA956}" type="datetimeFigureOut">
              <a:rPr lang="en-US" smtClean="0">
                <a:solidFill>
                  <a:prstClr val="black"/>
                </a:solidFill>
                <a:latin typeface="Calibri"/>
              </a:rPr>
              <a:pPr/>
              <a:t>4/5/14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143CC3-FBA9-5F40-8B8A-EDA88FBCAC4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5943061"/>
      </p:ext>
    </p:extLst>
  </p:cSld>
  <p:clrMapOvr>
    <a:masterClrMapping/>
  </p:clrMapOvr>
  <p:transition xmlns:p14="http://schemas.microsoft.com/office/powerpoint/2010/main"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D118F-A228-524E-9229-061730BBF60C}" type="datetimeFigureOut">
              <a:rPr lang="en-US" smtClean="0"/>
              <a:pPr/>
              <a:t>4/5/14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45CF-2D69-B140-9107-24EC2A5D6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A4DECE-A19E-AA4D-859B-2D2D3D6CA956}" type="datetimeFigureOut">
              <a:rPr lang="en-US" smtClean="0">
                <a:solidFill>
                  <a:prstClr val="black"/>
                </a:solidFill>
                <a:latin typeface="Calibri"/>
              </a:rPr>
              <a:pPr/>
              <a:t>4/5/14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143CC3-FBA9-5F40-8B8A-EDA88FBCAC4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7067832"/>
      </p:ext>
    </p:extLst>
  </p:cSld>
  <p:clrMapOvr>
    <a:masterClrMapping/>
  </p:clrMapOvr>
  <p:transition xmlns:p14="http://schemas.microsoft.com/office/powerpoint/2010/main" advClick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11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A4DECE-A19E-AA4D-859B-2D2D3D6CA956}" type="datetimeFigureOut">
              <a:rPr lang="en-US" smtClean="0">
                <a:solidFill>
                  <a:prstClr val="black"/>
                </a:solidFill>
                <a:latin typeface="Calibri"/>
              </a:rPr>
              <a:pPr/>
              <a:t>4/5/14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143CC3-FBA9-5F40-8B8A-EDA88FBCAC4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17142788"/>
      </p:ext>
    </p:extLst>
  </p:cSld>
  <p:clrMapOvr>
    <a:masterClrMapping/>
  </p:clrMapOvr>
  <p:transition xmlns:p14="http://schemas.microsoft.com/office/powerpoint/2010/main" advClick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A4DECE-A19E-AA4D-859B-2D2D3D6CA956}" type="datetimeFigureOut">
              <a:rPr lang="en-US" smtClean="0">
                <a:solidFill>
                  <a:prstClr val="black"/>
                </a:solidFill>
                <a:latin typeface="Calibri"/>
              </a:rPr>
              <a:pPr/>
              <a:t>4/5/14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143CC3-FBA9-5F40-8B8A-EDA88FBCAC4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306086"/>
      </p:ext>
    </p:extLst>
  </p:cSld>
  <p:clrMapOvr>
    <a:masterClrMapping/>
  </p:clrMapOvr>
  <p:transition xmlns:p14="http://schemas.microsoft.com/office/powerpoint/2010/main" advClick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A4DECE-A19E-AA4D-859B-2D2D3D6CA956}" type="datetimeFigureOut">
              <a:rPr lang="en-US" smtClean="0">
                <a:solidFill>
                  <a:prstClr val="black"/>
                </a:solidFill>
                <a:latin typeface="Calibri"/>
              </a:rPr>
              <a:pPr/>
              <a:t>4/5/14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143CC3-FBA9-5F40-8B8A-EDA88FBCAC4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8756016"/>
      </p:ext>
    </p:extLst>
  </p:cSld>
  <p:clrMapOvr>
    <a:masterClrMapping/>
  </p:clrMapOvr>
  <p:transition xmlns:p14="http://schemas.microsoft.com/office/powerpoint/2010/main" advClick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11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A4DECE-A19E-AA4D-859B-2D2D3D6CA956}" type="datetimeFigureOut">
              <a:rPr lang="en-US" smtClean="0">
                <a:solidFill>
                  <a:prstClr val="black"/>
                </a:solidFill>
                <a:latin typeface="Calibri"/>
              </a:rPr>
              <a:pPr/>
              <a:t>4/5/14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143CC3-FBA9-5F40-8B8A-EDA88FBCAC4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8728771"/>
      </p:ext>
    </p:extLst>
  </p:cSld>
  <p:clrMapOvr>
    <a:masterClrMapping/>
  </p:clrMapOvr>
  <p:transition xmlns:p14="http://schemas.microsoft.com/office/powerpoint/2010/main" advClick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A4DECE-A19E-AA4D-859B-2D2D3D6CA956}" type="datetimeFigureOut">
              <a:rPr lang="en-US" smtClean="0">
                <a:solidFill>
                  <a:prstClr val="black"/>
                </a:solidFill>
                <a:latin typeface="Calibri"/>
              </a:rPr>
              <a:pPr/>
              <a:t>4/5/14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143CC3-FBA9-5F40-8B8A-EDA88FBCAC4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63016013"/>
      </p:ext>
    </p:extLst>
  </p:cSld>
  <p:clrMapOvr>
    <a:masterClrMapping/>
  </p:clrMapOvr>
  <p:transition xmlns:p14="http://schemas.microsoft.com/office/powerpoint/2010/main" advClick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11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A4DECE-A19E-AA4D-859B-2D2D3D6CA956}" type="datetimeFigureOut">
              <a:rPr lang="en-US" smtClean="0">
                <a:solidFill>
                  <a:prstClr val="black"/>
                </a:solidFill>
                <a:latin typeface="Calibri"/>
              </a:rPr>
              <a:pPr/>
              <a:t>4/5/14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143CC3-FBA9-5F40-8B8A-EDA88FBCAC4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1010898"/>
      </p:ext>
    </p:extLst>
  </p:cSld>
  <p:clrMapOvr>
    <a:masterClrMapping/>
  </p:clrMapOvr>
  <p:transition xmlns:p14="http://schemas.microsoft.com/office/powerpoint/2010/main" advClick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116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A4DECE-A19E-AA4D-859B-2D2D3D6CA956}" type="datetimeFigureOut">
              <a:rPr lang="en-US" smtClean="0">
                <a:solidFill>
                  <a:prstClr val="black"/>
                </a:solidFill>
                <a:latin typeface="Calibri"/>
              </a:rPr>
              <a:pPr/>
              <a:t>4/5/14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143CC3-FBA9-5F40-8B8A-EDA88FBCAC4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75232686"/>
      </p:ext>
    </p:extLst>
  </p:cSld>
  <p:clrMapOvr>
    <a:masterClrMapping/>
  </p:clrMapOvr>
  <p:transition xmlns:p14="http://schemas.microsoft.com/office/powerpoint/2010/main" advClick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11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A4DECE-A19E-AA4D-859B-2D2D3D6CA956}" type="datetimeFigureOut">
              <a:rPr lang="en-US" smtClean="0">
                <a:solidFill>
                  <a:prstClr val="black"/>
                </a:solidFill>
                <a:latin typeface="Calibri"/>
              </a:rPr>
              <a:pPr/>
              <a:t>4/5/14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143CC3-FBA9-5F40-8B8A-EDA88FBCAC4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2545359"/>
      </p:ext>
    </p:extLst>
  </p:cSld>
  <p:clrMapOvr>
    <a:masterClrMapping/>
  </p:clrMapOvr>
  <p:transition xmlns:p14="http://schemas.microsoft.com/office/powerpoint/2010/main" advClick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A4DECE-A19E-AA4D-859B-2D2D3D6CA956}" type="datetimeFigureOut">
              <a:rPr lang="en-US" smtClean="0">
                <a:solidFill>
                  <a:prstClr val="black"/>
                </a:solidFill>
                <a:latin typeface="Calibri"/>
              </a:rPr>
              <a:pPr/>
              <a:t>4/5/14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143CC3-FBA9-5F40-8B8A-EDA88FBCAC4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5326093"/>
      </p:ext>
    </p:extLst>
  </p:cSld>
  <p:clrMapOvr>
    <a:masterClrMapping/>
  </p:clrMapOvr>
  <p:transition xmlns:p14="http://schemas.microsoft.com/office/powerpoint/2010/main"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D118F-A228-524E-9229-061730BBF60C}" type="datetimeFigureOut">
              <a:rPr lang="en-US" smtClean="0"/>
              <a:pPr/>
              <a:t>4/5/14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45CF-2D69-B140-9107-24EC2A5D6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A4DECE-A19E-AA4D-859B-2D2D3D6CA956}" type="datetimeFigureOut">
              <a:rPr lang="en-US" smtClean="0">
                <a:solidFill>
                  <a:prstClr val="black"/>
                </a:solidFill>
                <a:latin typeface="Calibri"/>
              </a:rPr>
              <a:pPr/>
              <a:t>4/5/14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143CC3-FBA9-5F40-8B8A-EDA88FBCAC4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6945275"/>
      </p:ext>
    </p:extLst>
  </p:cSld>
  <p:clrMapOvr>
    <a:masterClrMapping/>
  </p:clrMapOvr>
  <p:transition xmlns:p14="http://schemas.microsoft.com/office/powerpoint/2010/main" advClick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A4DECE-A19E-AA4D-859B-2D2D3D6CA956}" type="datetimeFigureOut">
              <a:rPr lang="en-US" smtClean="0">
                <a:solidFill>
                  <a:prstClr val="black"/>
                </a:solidFill>
                <a:latin typeface="Calibri"/>
              </a:rPr>
              <a:pPr/>
              <a:t>4/5/14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143CC3-FBA9-5F40-8B8A-EDA88FBCAC4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7657593"/>
      </p:ext>
    </p:extLst>
  </p:cSld>
  <p:clrMapOvr>
    <a:masterClrMapping/>
  </p:clrMapOvr>
  <p:transition xmlns:p14="http://schemas.microsoft.com/office/powerpoint/2010/main" advClick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11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A4DECE-A19E-AA4D-859B-2D2D3D6CA956}" type="datetimeFigureOut">
              <a:rPr lang="en-US" smtClean="0">
                <a:solidFill>
                  <a:prstClr val="black"/>
                </a:solidFill>
                <a:latin typeface="Calibri"/>
              </a:rPr>
              <a:pPr/>
              <a:t>4/5/14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143CC3-FBA9-5F40-8B8A-EDA88FBCAC4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6415490"/>
      </p:ext>
    </p:extLst>
  </p:cSld>
  <p:clrMapOvr>
    <a:masterClrMapping/>
  </p:clrMapOvr>
  <p:transition xmlns:p14="http://schemas.microsoft.com/office/powerpoint/2010/main" advClick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A4DECE-A19E-AA4D-859B-2D2D3D6CA956}" type="datetimeFigureOut">
              <a:rPr lang="en-US" smtClean="0">
                <a:solidFill>
                  <a:prstClr val="black"/>
                </a:solidFill>
                <a:latin typeface="Calibri"/>
              </a:rPr>
              <a:pPr/>
              <a:t>4/5/14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143CC3-FBA9-5F40-8B8A-EDA88FBCAC4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9567791"/>
      </p:ext>
    </p:extLst>
  </p:cSld>
  <p:clrMapOvr>
    <a:masterClrMapping/>
  </p:clrMapOvr>
  <p:transition xmlns:p14="http://schemas.microsoft.com/office/powerpoint/2010/main"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D118F-A228-524E-9229-061730BBF60C}" type="datetimeFigureOut">
              <a:rPr lang="en-US" smtClean="0"/>
              <a:pPr/>
              <a:t>4/5/14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45CF-2D69-B140-9107-24EC2A5D6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D118F-A228-524E-9229-061730BBF60C}" type="datetimeFigureOut">
              <a:rPr lang="en-US" smtClean="0"/>
              <a:pPr/>
              <a:t>4/5/14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45CF-2D69-B140-9107-24EC2A5D6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D118F-A228-524E-9229-061730BBF60C}" type="datetimeFigureOut">
              <a:rPr lang="en-US" smtClean="0"/>
              <a:pPr/>
              <a:t>4/5/14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45CF-2D69-B140-9107-24EC2A5D6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D118F-A228-524E-9229-061730BBF60C}" type="datetimeFigureOut">
              <a:rPr lang="en-US" smtClean="0"/>
              <a:pPr/>
              <a:t>4/5/14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45CF-2D69-B140-9107-24EC2A5D6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D118F-A228-524E-9229-061730BBF60C}" type="datetimeFigureOut">
              <a:rPr lang="en-US" smtClean="0"/>
              <a:pPr/>
              <a:t>4/5/14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45CF-2D69-B140-9107-24EC2A5D6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D118F-A228-524E-9229-061730BBF60C}" type="datetimeFigureOut">
              <a:rPr lang="en-US" smtClean="0"/>
              <a:pPr/>
              <a:t>4/5/14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45CF-2D69-B140-9107-24EC2A5D6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slide" Target="../slides/slide1.xml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slide" Target="../slides/slide7.xml"/><Relationship Id="rId14" Type="http://schemas.openxmlformats.org/officeDocument/2006/relationships/slide" Target="../slides/slide1.xml"/><Relationship Id="rId15" Type="http://schemas.openxmlformats.org/officeDocument/2006/relationships/slide" Target="../slides/slide3.xml"/><Relationship Id="rId16" Type="http://schemas.openxmlformats.org/officeDocument/2006/relationships/slide" Target="../slides/slide4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23028" y="274638"/>
            <a:ext cx="5863772" cy="995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8667"/>
            <a:ext cx="8229600" cy="4517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D118F-A228-524E-9229-061730BBF60C}" type="datetimeFigureOut">
              <a:rPr lang="en-US" smtClean="0"/>
              <a:pPr/>
              <a:t>4/5/14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345CF-2D69-B140-9107-24EC2A5D69A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69482" y="82550"/>
            <a:ext cx="2553546" cy="12890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413656" y="1451429"/>
            <a:ext cx="8229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 userDrawn="1"/>
        </p:nvSpPr>
        <p:spPr>
          <a:xfrm>
            <a:off x="457200" y="1461055"/>
            <a:ext cx="8229600" cy="36933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3038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Box 11">
            <a:hlinkClick r:id="" action="ppaction://hlinkshowjump?jump=firstslide"/>
          </p:cNvPr>
          <p:cNvSpPr txBox="1"/>
          <p:nvPr userDrawn="1"/>
        </p:nvSpPr>
        <p:spPr>
          <a:xfrm>
            <a:off x="586790" y="1461055"/>
            <a:ext cx="749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"/>
                <a:hlinkClick r:id="rId13" action="ppaction://hlinksldjump"/>
              </a:rPr>
              <a:t>Home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Rounded Rectangle 13"/>
          <p:cNvSpPr/>
          <p:nvPr userDrawn="1"/>
        </p:nvSpPr>
        <p:spPr>
          <a:xfrm>
            <a:off x="457200" y="285075"/>
            <a:ext cx="646445" cy="97652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dirty="0">
              <a:ln w="900" cmpd="sng">
                <a:solidFill>
                  <a:srgbClr val="4F81BD">
                    <a:satMod val="190000"/>
                    <a:alpha val="55000"/>
                  </a:srgbClr>
                </a:solidFill>
                <a:prstDash val="solid"/>
              </a:ln>
              <a:solidFill>
                <a:srgbClr val="4F81BD">
                  <a:satMod val="200000"/>
                  <a:tint val="3000"/>
                </a:srgbClr>
              </a:solidFill>
              <a:effectLst>
                <a:innerShdw blurRad="101600" dist="76200" dir="5400000">
                  <a:srgbClr val="4F81BD">
                    <a:satMod val="190000"/>
                    <a:tint val="100000"/>
                    <a:alpha val="74000"/>
                  </a:srgbClr>
                </a:innerShdw>
              </a:effectLst>
              <a:latin typeface="Calibri"/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Last modified: </a:t>
            </a:r>
            <a:fld id="{33A4DECE-A19E-AA4D-859B-2D2D3D6CA956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4/5/14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477715" y="179588"/>
            <a:ext cx="6259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dirty="0" smtClean="0">
                <a:ln w="0"/>
                <a:gradFill flip="none">
                  <a:gsLst>
                    <a:gs pos="0">
                      <a:srgbClr val="4F81BD">
                        <a:tint val="75000"/>
                        <a:shade val="75000"/>
                        <a:satMod val="170000"/>
                      </a:srgbClr>
                    </a:gs>
                    <a:gs pos="49000">
                      <a:srgbClr val="4F81BD">
                        <a:tint val="88000"/>
                        <a:shade val="65000"/>
                        <a:satMod val="172000"/>
                      </a:srgbClr>
                    </a:gs>
                    <a:gs pos="50000">
                      <a:srgbClr val="4F81BD">
                        <a:shade val="65000"/>
                        <a:satMod val="130000"/>
                      </a:srgbClr>
                    </a:gs>
                    <a:gs pos="92000">
                      <a:srgbClr val="4F81BD">
                        <a:shade val="50000"/>
                        <a:satMod val="120000"/>
                      </a:srgbClr>
                    </a:gs>
                    <a:gs pos="100000">
                      <a:srgbClr val="4F81BD">
                        <a:shade val="48000"/>
                        <a:satMod val="120000"/>
                      </a:srgb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Calibri"/>
              </a:rPr>
              <a:t>G</a:t>
            </a:r>
            <a:endParaRPr lang="en-US" sz="5400" b="1" cap="all" dirty="0">
              <a:ln w="0"/>
              <a:gradFill flip="none">
                <a:gsLst>
                  <a:gs pos="0">
                    <a:srgbClr val="4F81BD">
                      <a:tint val="75000"/>
                      <a:shade val="75000"/>
                      <a:satMod val="170000"/>
                    </a:srgbClr>
                  </a:gs>
                  <a:gs pos="49000">
                    <a:srgbClr val="4F81BD">
                      <a:tint val="88000"/>
                      <a:shade val="65000"/>
                      <a:satMod val="172000"/>
                    </a:srgbClr>
                  </a:gs>
                  <a:gs pos="50000">
                    <a:srgbClr val="4F81BD">
                      <a:shade val="65000"/>
                      <a:satMod val="130000"/>
                    </a:srgbClr>
                  </a:gs>
                  <a:gs pos="92000">
                    <a:srgbClr val="4F81BD">
                      <a:shade val="50000"/>
                      <a:satMod val="120000"/>
                    </a:srgbClr>
                  </a:gs>
                  <a:gs pos="100000">
                    <a:srgbClr val="4F81BD">
                      <a:shade val="48000"/>
                      <a:satMod val="120000"/>
                    </a:srgb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Calibri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038850" y="404513"/>
            <a:ext cx="170977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err="1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4F81BD">
                    <a:satMod val="200000"/>
                    <a:tint val="3000"/>
                  </a:srgbClr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Calibri"/>
              </a:rPr>
              <a:t>iftbook</a:t>
            </a:r>
            <a:endParaRPr lang="en-US" sz="4000" b="1" dirty="0">
              <a:ln w="900" cmpd="sng">
                <a:solidFill>
                  <a:srgbClr val="4F81BD">
                    <a:satMod val="190000"/>
                    <a:alpha val="55000"/>
                  </a:srgbClr>
                </a:solidFill>
                <a:prstDash val="solid"/>
              </a:ln>
              <a:solidFill>
                <a:srgbClr val="4F81BD">
                  <a:satMod val="200000"/>
                  <a:tint val="3000"/>
                </a:srgbClr>
              </a:solidFill>
              <a:effectLst>
                <a:innerShdw blurRad="101600" dist="76200" dir="5400000">
                  <a:srgbClr val="4F81BD">
                    <a:satMod val="190000"/>
                    <a:tint val="100000"/>
                    <a:alpha val="74000"/>
                  </a:srgbClr>
                </a:innerShdw>
              </a:effectLst>
              <a:latin typeface="Calibri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248764" y="1062369"/>
            <a:ext cx="1159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rgbClr val="000090"/>
                </a:solidFill>
                <a:latin typeface="Calibri"/>
              </a:rPr>
              <a:t>Login using</a:t>
            </a:r>
            <a:endParaRPr lang="en-US" sz="1400" i="1" dirty="0">
              <a:solidFill>
                <a:srgbClr val="000090"/>
              </a:solidFill>
              <a:latin typeface="Calibri"/>
            </a:endParaRPr>
          </a:p>
        </p:txBody>
      </p:sp>
      <p:pic>
        <p:nvPicPr>
          <p:cNvPr id="5" name="Picture 4" descr="google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5925" y="1059271"/>
            <a:ext cx="310875" cy="31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782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 userDrawn="1"/>
        </p:nvSpPr>
        <p:spPr>
          <a:xfrm>
            <a:off x="457200" y="1461055"/>
            <a:ext cx="8229600" cy="36933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3038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Box 11">
            <a:hlinkClick r:id="" action="ppaction://hlinkshowjump?jump=firstslide"/>
          </p:cNvPr>
          <p:cNvSpPr txBox="1"/>
          <p:nvPr userDrawn="1"/>
        </p:nvSpPr>
        <p:spPr>
          <a:xfrm>
            <a:off x="586790" y="1461055"/>
            <a:ext cx="749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"/>
                <a:hlinkClick r:id="rId13" action="ppaction://hlinksldjump"/>
              </a:rPr>
              <a:t>Home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Rounded Rectangle 13"/>
          <p:cNvSpPr/>
          <p:nvPr userDrawn="1"/>
        </p:nvSpPr>
        <p:spPr>
          <a:xfrm>
            <a:off x="457200" y="285075"/>
            <a:ext cx="646445" cy="97652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dirty="0">
              <a:ln w="900" cmpd="sng">
                <a:solidFill>
                  <a:srgbClr val="4F81BD">
                    <a:satMod val="190000"/>
                    <a:alpha val="55000"/>
                  </a:srgbClr>
                </a:solidFill>
                <a:prstDash val="solid"/>
              </a:ln>
              <a:solidFill>
                <a:srgbClr val="4F81BD">
                  <a:satMod val="200000"/>
                  <a:tint val="3000"/>
                </a:srgbClr>
              </a:solidFill>
              <a:effectLst>
                <a:innerShdw blurRad="101600" dist="76200" dir="5400000">
                  <a:srgbClr val="4F81BD">
                    <a:satMod val="190000"/>
                    <a:tint val="100000"/>
                    <a:alpha val="74000"/>
                  </a:srgbClr>
                </a:innerShdw>
              </a:effectLst>
              <a:latin typeface="Calibri"/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Last modified: </a:t>
            </a:r>
            <a:fld id="{33A4DECE-A19E-AA4D-859B-2D2D3D6CA956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4/5/14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477715" y="179588"/>
            <a:ext cx="6259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dirty="0" smtClean="0">
                <a:ln w="0"/>
                <a:gradFill flip="none">
                  <a:gsLst>
                    <a:gs pos="0">
                      <a:srgbClr val="4F81BD">
                        <a:tint val="75000"/>
                        <a:shade val="75000"/>
                        <a:satMod val="170000"/>
                      </a:srgbClr>
                    </a:gs>
                    <a:gs pos="49000">
                      <a:srgbClr val="4F81BD">
                        <a:tint val="88000"/>
                        <a:shade val="65000"/>
                        <a:satMod val="172000"/>
                      </a:srgbClr>
                    </a:gs>
                    <a:gs pos="50000">
                      <a:srgbClr val="4F81BD">
                        <a:shade val="65000"/>
                        <a:satMod val="130000"/>
                      </a:srgbClr>
                    </a:gs>
                    <a:gs pos="92000">
                      <a:srgbClr val="4F81BD">
                        <a:shade val="50000"/>
                        <a:satMod val="120000"/>
                      </a:srgbClr>
                    </a:gs>
                    <a:gs pos="100000">
                      <a:srgbClr val="4F81BD">
                        <a:shade val="48000"/>
                        <a:satMod val="120000"/>
                      </a:srgb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Calibri"/>
              </a:rPr>
              <a:t>G</a:t>
            </a:r>
            <a:endParaRPr lang="en-US" sz="5400" b="1" cap="all" dirty="0">
              <a:ln w="0"/>
              <a:gradFill flip="none">
                <a:gsLst>
                  <a:gs pos="0">
                    <a:srgbClr val="4F81BD">
                      <a:tint val="75000"/>
                      <a:shade val="75000"/>
                      <a:satMod val="170000"/>
                    </a:srgbClr>
                  </a:gs>
                  <a:gs pos="49000">
                    <a:srgbClr val="4F81BD">
                      <a:tint val="88000"/>
                      <a:shade val="65000"/>
                      <a:satMod val="172000"/>
                    </a:srgbClr>
                  </a:gs>
                  <a:gs pos="50000">
                    <a:srgbClr val="4F81BD">
                      <a:shade val="65000"/>
                      <a:satMod val="130000"/>
                    </a:srgbClr>
                  </a:gs>
                  <a:gs pos="92000">
                    <a:srgbClr val="4F81BD">
                      <a:shade val="50000"/>
                      <a:satMod val="120000"/>
                    </a:srgbClr>
                  </a:gs>
                  <a:gs pos="100000">
                    <a:srgbClr val="4F81BD">
                      <a:shade val="48000"/>
                      <a:satMod val="120000"/>
                    </a:srgb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Calibri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038850" y="404513"/>
            <a:ext cx="170977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err="1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4F81BD">
                    <a:satMod val="200000"/>
                    <a:tint val="3000"/>
                  </a:srgbClr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Calibri"/>
              </a:rPr>
              <a:t>iftbook</a:t>
            </a:r>
            <a:endParaRPr lang="en-US" sz="4000" b="1" dirty="0">
              <a:ln w="900" cmpd="sng">
                <a:solidFill>
                  <a:srgbClr val="4F81BD">
                    <a:satMod val="190000"/>
                    <a:alpha val="55000"/>
                  </a:srgbClr>
                </a:solidFill>
                <a:prstDash val="solid"/>
              </a:ln>
              <a:solidFill>
                <a:srgbClr val="4F81BD">
                  <a:satMod val="200000"/>
                  <a:tint val="3000"/>
                </a:srgbClr>
              </a:solidFill>
              <a:effectLst>
                <a:innerShdw blurRad="101600" dist="76200" dir="5400000">
                  <a:srgbClr val="4F81BD">
                    <a:satMod val="190000"/>
                    <a:tint val="100000"/>
                    <a:alpha val="74000"/>
                  </a:srgbClr>
                </a:innerShdw>
              </a:effectLst>
              <a:latin typeface="Calibri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5291375" y="892269"/>
            <a:ext cx="2549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prstClr val="black"/>
                </a:solidFill>
                <a:latin typeface="Calibri"/>
              </a:rPr>
              <a:t>leews@comp.nus.edu.sg</a:t>
            </a:r>
            <a:endParaRPr lang="en-US" i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7841071" y="892269"/>
            <a:ext cx="845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0090"/>
                </a:solidFill>
                <a:latin typeface="Calibri"/>
                <a:hlinkClick r:id="rId14" action="ppaction://hlinksldjump"/>
              </a:rPr>
              <a:t>logout</a:t>
            </a:r>
            <a:endParaRPr lang="en-US" i="1" dirty="0">
              <a:solidFill>
                <a:srgbClr val="000090"/>
              </a:solidFill>
              <a:latin typeface="Calibri"/>
            </a:endParaRPr>
          </a:p>
        </p:txBody>
      </p:sp>
      <p:sp>
        <p:nvSpPr>
          <p:cNvPr id="20" name="TextBox 19">
            <a:hlinkClick r:id="" action="ppaction://hlinkshowjump?jump=firstslide"/>
          </p:cNvPr>
          <p:cNvSpPr txBox="1"/>
          <p:nvPr userDrawn="1"/>
        </p:nvSpPr>
        <p:spPr>
          <a:xfrm>
            <a:off x="1568566" y="1457959"/>
            <a:ext cx="1024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"/>
                <a:hlinkClick r:id="rId15" action="ppaction://hlinksldjump"/>
              </a:rPr>
              <a:t>Wish List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TextBox 20">
            <a:hlinkClick r:id="" action="ppaction://hlinkshowjump?jump=firstslide"/>
          </p:cNvPr>
          <p:cNvSpPr txBox="1"/>
          <p:nvPr userDrawn="1"/>
        </p:nvSpPr>
        <p:spPr>
          <a:xfrm>
            <a:off x="2718789" y="1457959"/>
            <a:ext cx="815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"/>
                <a:hlinkClick r:id="rId16" action="ppaction://hlinksldjump"/>
              </a:rPr>
              <a:t>Search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2380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witter.github.io/bootstrap/getting-started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slide" Target="slid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slide" Target="slid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slide" Target="slide4.xml"/><Relationship Id="rId1" Type="http://schemas.openxmlformats.org/officeDocument/2006/relationships/slideLayout" Target="../slideLayouts/slideLayout28.xml"/><Relationship Id="rId2" Type="http://schemas.openxmlformats.org/officeDocument/2006/relationships/hyperlink" Target="http://www.amazon.com/Programming-Google-App-Engine-Sanderson/dp/144939826X/ref=sr_1_1?ie=UTF8&amp;qid=1367394641&amp;sr=8-1&amp;keywords=google+app+engine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leews@comp.nus.edu.sg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azon.com/Programming-Google-App-Engine-Sanderson/dp/144939826X/ref=sr_1_1?ie=UTF8&amp;qid=1367394641&amp;sr=8-1&amp;keywords=google+app+engine" TargetMode="External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28.xml"/><Relationship Id="rId2" Type="http://schemas.openxmlformats.org/officeDocument/2006/relationships/slide" Target="slide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azon.com/Programming-Google-App-Engine-Sanderson/dp/144939826X/ref=sr_1_1?ie=UTF8&amp;qid=1367394641&amp;sr=8-1&amp;keywords=google+app+engine" TargetMode="External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28.xml"/><Relationship Id="rId2" Type="http://schemas.openxmlformats.org/officeDocument/2006/relationships/slide" Target="slide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slide" Target="slide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5.jpg"/><Relationship Id="rId3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5.jpg"/><Relationship Id="rId3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s.google.com/appengine/docs/python/gettingstartedpython27/uploading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inja.pocoo.org/docs/templates/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iftbook2.appspot.com" TargetMode="External"/><Relationship Id="rId3" Type="http://schemas.openxmlformats.org/officeDocument/2006/relationships/hyperlink" Target="http://giftbookrec.appspot.com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appengine/docs/python/gettingstartedpython27/devenvironment" TargetMode="External"/><Relationship Id="rId4" Type="http://schemas.openxmlformats.org/officeDocument/2006/relationships/hyperlink" Target="http://www.comp.nus.edu.sg/~leews/GAEtutorial.zip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s.google.com/appengine/docs/python/gettingstartedpython27/introduction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ppengi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30" y="1867248"/>
            <a:ext cx="4025900" cy="4178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30316" y="2416175"/>
            <a:ext cx="4711868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90"/>
                </a:solidFill>
              </a:rPr>
              <a:t>Orbital</a:t>
            </a:r>
            <a:br>
              <a:rPr lang="en-US" dirty="0" smtClean="0">
                <a:solidFill>
                  <a:srgbClr val="000090"/>
                </a:solidFill>
              </a:rPr>
            </a:br>
            <a:r>
              <a:rPr lang="en-US" sz="3100" dirty="0" smtClean="0"/>
              <a:t>Google App Engine Tutorial</a:t>
            </a:r>
            <a:endParaRPr lang="en-US" sz="3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6620" y="4366832"/>
            <a:ext cx="4411580" cy="1472494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Lee Wee Sun</a:t>
            </a:r>
          </a:p>
          <a:p>
            <a:r>
              <a:rPr lang="en-US" dirty="0" smtClean="0"/>
              <a:t>School of Computing</a:t>
            </a:r>
          </a:p>
          <a:p>
            <a:r>
              <a:rPr lang="en-US" dirty="0" smtClean="0"/>
              <a:t>National University of Singapore</a:t>
            </a:r>
          </a:p>
          <a:p>
            <a:endParaRPr lang="en-US" dirty="0" smtClean="0"/>
          </a:p>
          <a:p>
            <a:r>
              <a:rPr lang="en-US" dirty="0" err="1" smtClean="0"/>
              <a:t>leews@comp.nus.edu.sg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8666"/>
            <a:ext cx="8229600" cy="229835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Look at the file </a:t>
            </a:r>
            <a:r>
              <a:rPr lang="en-US" dirty="0" err="1" smtClean="0">
                <a:solidFill>
                  <a:srgbClr val="000090"/>
                </a:solidFill>
              </a:rPr>
              <a:t>front.html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Use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stylesheet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from </a:t>
            </a:r>
            <a:r>
              <a:rPr lang="en-US" dirty="0" smtClean="0">
                <a:solidFill>
                  <a:srgbClr val="000090"/>
                </a:solidFill>
              </a:rPr>
              <a:t>Twitter Bootstrap</a:t>
            </a:r>
          </a:p>
          <a:p>
            <a:pPr lvl="2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Documentation: </a:t>
            </a:r>
            <a:r>
              <a:rPr lang="en-US" dirty="0">
                <a:solidFill>
                  <a:srgbClr val="000090"/>
                </a:solidFill>
                <a:hlinkClick r:id="rId2"/>
              </a:rPr>
              <a:t>http://twitter.github.io/bootstrap/getting-</a:t>
            </a:r>
            <a:r>
              <a:rPr lang="en-US" dirty="0" smtClean="0">
                <a:solidFill>
                  <a:srgbClr val="000090"/>
                </a:solidFill>
                <a:hlinkClick r:id="rId2"/>
              </a:rPr>
              <a:t>started.html</a:t>
            </a:r>
            <a:endParaRPr lang="en-US" dirty="0">
              <a:solidFill>
                <a:srgbClr val="000090"/>
              </a:solidFill>
            </a:endParaRPr>
          </a:p>
          <a:p>
            <a:pPr lvl="1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Our own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stylesheet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in </a:t>
            </a:r>
            <a:r>
              <a:rPr lang="en-US" dirty="0" smtClean="0">
                <a:solidFill>
                  <a:srgbClr val="000090"/>
                </a:solidFill>
              </a:rPr>
              <a:t>/</a:t>
            </a:r>
            <a:r>
              <a:rPr lang="en-US" dirty="0" err="1" smtClean="0">
                <a:solidFill>
                  <a:srgbClr val="000090"/>
                </a:solidFill>
              </a:rPr>
              <a:t>stylesheets</a:t>
            </a:r>
            <a:r>
              <a:rPr lang="en-US" dirty="0" smtClean="0">
                <a:solidFill>
                  <a:srgbClr val="000090"/>
                </a:solidFill>
              </a:rPr>
              <a:t>/</a:t>
            </a:r>
            <a:r>
              <a:rPr lang="en-US" dirty="0" err="1" smtClean="0">
                <a:solidFill>
                  <a:srgbClr val="000090"/>
                </a:solidFill>
              </a:rPr>
              <a:t>main.css</a:t>
            </a:r>
            <a:endParaRPr lang="en-US" dirty="0" smtClean="0">
              <a:solidFill>
                <a:srgbClr val="000090"/>
              </a:solidFill>
            </a:endParaRPr>
          </a:p>
          <a:p>
            <a:pPr lvl="1"/>
            <a:endParaRPr lang="en-US" dirty="0" smtClean="0">
              <a:solidFill>
                <a:srgbClr val="00009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0560" y="3994439"/>
            <a:ext cx="7738016" cy="16312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sz="2000" dirty="0"/>
              <a:t>&lt;head&gt;</a:t>
            </a:r>
          </a:p>
          <a:p>
            <a:r>
              <a:rPr lang="en-US" sz="2000" dirty="0"/>
              <a:t>    &lt;title&gt; </a:t>
            </a:r>
            <a:r>
              <a:rPr lang="en-US" sz="2000" dirty="0" err="1"/>
              <a:t>Giftbook</a:t>
            </a:r>
            <a:r>
              <a:rPr lang="en-US" sz="2000" dirty="0"/>
              <a:t>&lt;/title&gt;</a:t>
            </a:r>
          </a:p>
          <a:p>
            <a:r>
              <a:rPr lang="en-US" sz="2000" dirty="0" smtClean="0"/>
              <a:t>    &lt;</a:t>
            </a:r>
            <a:r>
              <a:rPr lang="en-US" sz="2000" dirty="0"/>
              <a:t>link </a:t>
            </a:r>
            <a:r>
              <a:rPr lang="en-US" sz="2000" dirty="0" err="1"/>
              <a:t>href</a:t>
            </a:r>
            <a:r>
              <a:rPr lang="en-US" sz="2000" dirty="0"/>
              <a:t>="../bootstrap/</a:t>
            </a:r>
            <a:r>
              <a:rPr lang="en-US" sz="2000" dirty="0" err="1"/>
              <a:t>css</a:t>
            </a:r>
            <a:r>
              <a:rPr lang="en-US" sz="2000" dirty="0"/>
              <a:t>/</a:t>
            </a:r>
            <a:r>
              <a:rPr lang="en-US" sz="2000" b="1" dirty="0" err="1">
                <a:solidFill>
                  <a:srgbClr val="000090"/>
                </a:solidFill>
              </a:rPr>
              <a:t>bootstrap.css</a:t>
            </a:r>
            <a:r>
              <a:rPr lang="en-US" sz="2000" dirty="0"/>
              <a:t>" </a:t>
            </a:r>
            <a:r>
              <a:rPr lang="en-US" sz="2000" dirty="0" err="1"/>
              <a:t>rel</a:t>
            </a:r>
            <a:r>
              <a:rPr lang="en-US" sz="2000" dirty="0"/>
              <a:t>="</a:t>
            </a:r>
            <a:r>
              <a:rPr lang="en-US" sz="2000" dirty="0" err="1" smtClean="0"/>
              <a:t>stylesheet</a:t>
            </a:r>
            <a:r>
              <a:rPr lang="en-US" sz="2000" dirty="0" smtClean="0"/>
              <a:t>”&gt;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&lt;</a:t>
            </a:r>
            <a:r>
              <a:rPr lang="en-US" sz="2000" dirty="0"/>
              <a:t>link type="text/</a:t>
            </a:r>
            <a:r>
              <a:rPr lang="en-US" sz="2000" dirty="0" err="1"/>
              <a:t>css</a:t>
            </a:r>
            <a:r>
              <a:rPr lang="en-US" sz="2000" dirty="0"/>
              <a:t>" </a:t>
            </a:r>
            <a:r>
              <a:rPr lang="en-US" sz="2000" dirty="0" err="1"/>
              <a:t>rel</a:t>
            </a:r>
            <a:r>
              <a:rPr lang="en-US" sz="2000" dirty="0"/>
              <a:t>="</a:t>
            </a:r>
            <a:r>
              <a:rPr lang="en-US" sz="2000" dirty="0" err="1"/>
              <a:t>stylesheet</a:t>
            </a:r>
            <a:r>
              <a:rPr lang="en-US" sz="2000" dirty="0"/>
              <a:t>" </a:t>
            </a:r>
            <a:r>
              <a:rPr lang="en-US" sz="2000" dirty="0" err="1"/>
              <a:t>href</a:t>
            </a:r>
            <a:r>
              <a:rPr lang="en-US" sz="2000" dirty="0"/>
              <a:t>="</a:t>
            </a:r>
            <a:r>
              <a:rPr lang="en-US" sz="2000" b="1" dirty="0">
                <a:solidFill>
                  <a:srgbClr val="000090"/>
                </a:solidFill>
              </a:rPr>
              <a:t>../</a:t>
            </a:r>
            <a:r>
              <a:rPr lang="en-US" sz="2000" b="1" dirty="0" err="1">
                <a:solidFill>
                  <a:srgbClr val="000090"/>
                </a:solidFill>
              </a:rPr>
              <a:t>stylesheets</a:t>
            </a:r>
            <a:r>
              <a:rPr lang="en-US" sz="2000" b="1" dirty="0">
                <a:solidFill>
                  <a:srgbClr val="000090"/>
                </a:solidFill>
              </a:rPr>
              <a:t>/</a:t>
            </a:r>
            <a:r>
              <a:rPr lang="en-US" sz="2000" b="1" dirty="0" err="1">
                <a:solidFill>
                  <a:srgbClr val="000090"/>
                </a:solidFill>
              </a:rPr>
              <a:t>main.css</a:t>
            </a:r>
            <a:r>
              <a:rPr lang="en-US" sz="2000" dirty="0"/>
              <a:t>"&gt;</a:t>
            </a:r>
          </a:p>
          <a:p>
            <a:r>
              <a:rPr lang="en-US" sz="2000" dirty="0"/>
              <a:t>  &lt;/head&gt;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742086" y="5967745"/>
            <a:ext cx="6583871" cy="497007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Exercise: Change the size of the logo and the height of  the top bar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567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565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using Google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8667"/>
            <a:ext cx="8229600" cy="89064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Look at configuration file </a:t>
            </a:r>
            <a:r>
              <a:rPr lang="en-US" dirty="0" err="1" smtClean="0">
                <a:solidFill>
                  <a:srgbClr val="000090"/>
                </a:solidFill>
              </a:rPr>
              <a:t>app.yaml</a:t>
            </a:r>
            <a:r>
              <a:rPr lang="en-US" dirty="0" smtClean="0">
                <a:solidFill>
                  <a:srgbClr val="000090"/>
                </a:solidFill>
              </a:rPr>
              <a:t> </a:t>
            </a:r>
            <a:r>
              <a:rPr lang="en-US" dirty="0" smtClean="0"/>
              <a:t>in </a:t>
            </a:r>
            <a:r>
              <a:rPr lang="en-US" dirty="0" smtClean="0">
                <a:solidFill>
                  <a:srgbClr val="000090"/>
                </a:solidFill>
              </a:rPr>
              <a:t>front</a:t>
            </a:r>
            <a:r>
              <a:rPr lang="en-US" dirty="0" smtClean="0"/>
              <a:t> directory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5831" y="2425957"/>
            <a:ext cx="3769475" cy="406265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h</a:t>
            </a:r>
            <a:r>
              <a:rPr lang="en-US" sz="2000" dirty="0" smtClean="0"/>
              <a:t>andlers:</a:t>
            </a:r>
            <a:endParaRPr lang="en-US" sz="2000" dirty="0"/>
          </a:p>
          <a:p>
            <a:r>
              <a:rPr lang="en-US" sz="2000" dirty="0"/>
              <a:t>- </a:t>
            </a:r>
            <a:r>
              <a:rPr lang="en-US" sz="2000" dirty="0" err="1"/>
              <a:t>url</a:t>
            </a:r>
            <a:r>
              <a:rPr lang="en-US" sz="2000" dirty="0"/>
              <a:t>: /</a:t>
            </a:r>
            <a:r>
              <a:rPr lang="en-US" sz="2000" dirty="0" err="1"/>
              <a:t>stylesheets</a:t>
            </a:r>
            <a:endParaRPr lang="en-US" sz="2000" dirty="0"/>
          </a:p>
          <a:p>
            <a:r>
              <a:rPr lang="en-US" sz="2000" dirty="0"/>
              <a:t>  </a:t>
            </a:r>
            <a:r>
              <a:rPr lang="en-US" sz="2000" dirty="0" err="1"/>
              <a:t>static_dir</a:t>
            </a:r>
            <a:r>
              <a:rPr lang="en-US" sz="2000" dirty="0"/>
              <a:t>: </a:t>
            </a:r>
            <a:r>
              <a:rPr lang="en-US" sz="2000" dirty="0" err="1"/>
              <a:t>stylesheets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- </a:t>
            </a:r>
            <a:r>
              <a:rPr lang="en-US" sz="2000" dirty="0" err="1"/>
              <a:t>url</a:t>
            </a:r>
            <a:r>
              <a:rPr lang="en-US" sz="2000" dirty="0"/>
              <a:t>: /images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static_dir</a:t>
            </a:r>
            <a:r>
              <a:rPr lang="en-US" sz="2000" dirty="0"/>
              <a:t>: images</a:t>
            </a:r>
          </a:p>
          <a:p>
            <a:endParaRPr lang="en-US" sz="2000" dirty="0"/>
          </a:p>
          <a:p>
            <a:r>
              <a:rPr lang="en-US" sz="2000" dirty="0"/>
              <a:t>- </a:t>
            </a:r>
            <a:r>
              <a:rPr lang="en-US" sz="2000" dirty="0" err="1"/>
              <a:t>url</a:t>
            </a:r>
            <a:r>
              <a:rPr lang="en-US" sz="2000" dirty="0"/>
              <a:t>: /scripts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static_dir</a:t>
            </a:r>
            <a:r>
              <a:rPr lang="en-US" sz="2000" dirty="0"/>
              <a:t>: scripts</a:t>
            </a:r>
          </a:p>
          <a:p>
            <a:endParaRPr lang="en-US" sz="2000" dirty="0"/>
          </a:p>
          <a:p>
            <a:r>
              <a:rPr lang="en-US" sz="2000" dirty="0"/>
              <a:t># Twitter Bootstrap</a:t>
            </a:r>
          </a:p>
          <a:p>
            <a:r>
              <a:rPr lang="en-US" sz="2000" dirty="0"/>
              <a:t>- </a:t>
            </a:r>
            <a:r>
              <a:rPr lang="en-US" sz="2000" dirty="0" err="1"/>
              <a:t>url</a:t>
            </a:r>
            <a:r>
              <a:rPr lang="en-US" sz="2000" dirty="0"/>
              <a:t>: /bootstrap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static_dir</a:t>
            </a:r>
            <a:r>
              <a:rPr lang="en-US" sz="2000" dirty="0"/>
              <a:t>: bootstrap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57962" y="2499315"/>
            <a:ext cx="3318537" cy="37548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# Handler for front page</a:t>
            </a:r>
          </a:p>
          <a:p>
            <a:r>
              <a:rPr lang="en-US" sz="2000" dirty="0"/>
              <a:t>- </a:t>
            </a:r>
            <a:r>
              <a:rPr lang="en-US" sz="2000" dirty="0" err="1"/>
              <a:t>url</a:t>
            </a:r>
            <a:r>
              <a:rPr lang="en-US" sz="2000" dirty="0"/>
              <a:t>: /</a:t>
            </a:r>
          </a:p>
          <a:p>
            <a:r>
              <a:rPr lang="en-US" sz="2000" dirty="0"/>
              <a:t>  script: </a:t>
            </a:r>
            <a:r>
              <a:rPr lang="en-US" sz="2000" dirty="0" err="1"/>
              <a:t>front.app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# All other pages require login</a:t>
            </a:r>
          </a:p>
          <a:p>
            <a:r>
              <a:rPr lang="en-US" sz="2000" dirty="0"/>
              <a:t>- </a:t>
            </a:r>
            <a:r>
              <a:rPr lang="en-US" sz="2000" dirty="0" err="1"/>
              <a:t>url</a:t>
            </a:r>
            <a:r>
              <a:rPr lang="en-US" sz="2000" dirty="0"/>
              <a:t>: /.*</a:t>
            </a:r>
          </a:p>
          <a:p>
            <a:r>
              <a:rPr lang="en-US" sz="2000" dirty="0"/>
              <a:t>  script: </a:t>
            </a:r>
            <a:r>
              <a:rPr lang="en-US" sz="2000" dirty="0" err="1"/>
              <a:t>giftbook.app</a:t>
            </a:r>
            <a:endParaRPr lang="en-US" sz="2000" dirty="0"/>
          </a:p>
          <a:p>
            <a:r>
              <a:rPr lang="en-US" sz="2000" dirty="0"/>
              <a:t>  login: required</a:t>
            </a:r>
          </a:p>
          <a:p>
            <a:endParaRPr lang="en-US" sz="2000" dirty="0"/>
          </a:p>
          <a:p>
            <a:r>
              <a:rPr lang="en-US" sz="2000" dirty="0"/>
              <a:t>libraries:</a:t>
            </a:r>
          </a:p>
          <a:p>
            <a:r>
              <a:rPr lang="en-US" sz="2000" dirty="0"/>
              <a:t>- name: jinja2</a:t>
            </a:r>
          </a:p>
          <a:p>
            <a:r>
              <a:rPr lang="en-US" sz="2000" dirty="0"/>
              <a:t>  version: latest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6789563" y="5585352"/>
            <a:ext cx="2228169" cy="407000"/>
          </a:xfrm>
          <a:prstGeom prst="wedgeRoundRectCallout">
            <a:avLst>
              <a:gd name="adj1" fmla="val -60184"/>
              <a:gd name="adj2" fmla="val -9036"/>
              <a:gd name="adj3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Use Jinja2 templates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6434667" y="2842152"/>
            <a:ext cx="2583065" cy="442915"/>
          </a:xfrm>
          <a:prstGeom prst="wedgeRoundRectCallout">
            <a:avLst>
              <a:gd name="adj1" fmla="val -60184"/>
              <a:gd name="adj2" fmla="val -9036"/>
              <a:gd name="adj3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 smtClean="0"/>
              <a:t>Login</a:t>
            </a:r>
            <a:r>
              <a:rPr lang="en-US" dirty="0" smtClean="0"/>
              <a:t> not required for ‘/’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6308399" y="4078285"/>
            <a:ext cx="2709333" cy="442915"/>
          </a:xfrm>
          <a:prstGeom prst="wedgeRoundRectCallout">
            <a:avLst>
              <a:gd name="adj1" fmla="val -62806"/>
              <a:gd name="adj2" fmla="val -5213"/>
              <a:gd name="adj3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 smtClean="0"/>
              <a:t>Login</a:t>
            </a:r>
            <a:r>
              <a:rPr lang="en-US" dirty="0" smtClean="0"/>
              <a:t> required for all else</a:t>
            </a:r>
            <a:endParaRPr lang="en-US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3164144" y="3218534"/>
            <a:ext cx="1351162" cy="1761066"/>
          </a:xfrm>
          <a:prstGeom prst="wedgeRoundRectCallout">
            <a:avLst>
              <a:gd name="adj1" fmla="val 81324"/>
              <a:gd name="adj2" fmla="val 5358"/>
              <a:gd name="adj3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Order is important. “/.*” should be placed last</a:t>
            </a:r>
            <a:endParaRPr lang="en-US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196564" y="3640667"/>
            <a:ext cx="1254985" cy="880534"/>
          </a:xfrm>
          <a:prstGeom prst="wedgeRoundRectCallout">
            <a:avLst>
              <a:gd name="adj1" fmla="val 28908"/>
              <a:gd name="adj2" fmla="val -80800"/>
              <a:gd name="adj3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Look in directory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473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770" y="2480463"/>
            <a:ext cx="3130400" cy="312125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09773" y="2480463"/>
            <a:ext cx="435104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660066"/>
                </a:solidFill>
              </a:rPr>
              <a:t>Don’t know what to get for your friend?</a:t>
            </a:r>
          </a:p>
          <a:p>
            <a:r>
              <a:rPr lang="en-US" i="1" dirty="0" smtClean="0">
                <a:solidFill>
                  <a:srgbClr val="660066"/>
                </a:solidFill>
              </a:rPr>
              <a:t>Receiving gifts that are wrong for you?</a:t>
            </a:r>
          </a:p>
          <a:p>
            <a:endParaRPr lang="en-US" i="1" dirty="0">
              <a:solidFill>
                <a:srgbClr val="660066"/>
              </a:solidFill>
            </a:endParaRPr>
          </a:p>
          <a:p>
            <a:r>
              <a:rPr lang="en-US" i="1" dirty="0" smtClean="0">
                <a:solidFill>
                  <a:srgbClr val="660066"/>
                </a:solidFill>
              </a:rPr>
              <a:t>With </a:t>
            </a:r>
            <a:r>
              <a:rPr lang="en-US" i="1" dirty="0" err="1" smtClean="0">
                <a:solidFill>
                  <a:srgbClr val="660066"/>
                </a:solidFill>
              </a:rPr>
              <a:t>Giftbook</a:t>
            </a:r>
            <a:r>
              <a:rPr lang="en-US" i="1" dirty="0" smtClean="0">
                <a:solidFill>
                  <a:srgbClr val="660066"/>
                </a:solidFill>
              </a:rPr>
              <a:t>, gift-giving becomes</a:t>
            </a:r>
            <a:br>
              <a:rPr lang="en-US" i="1" dirty="0" smtClean="0">
                <a:solidFill>
                  <a:srgbClr val="660066"/>
                </a:solidFill>
              </a:rPr>
            </a:br>
            <a:r>
              <a:rPr lang="en-US" i="1" dirty="0" smtClean="0">
                <a:solidFill>
                  <a:srgbClr val="660066"/>
                </a:solidFill>
              </a:rPr>
              <a:t>effortless!</a:t>
            </a:r>
          </a:p>
          <a:p>
            <a:endParaRPr lang="en-US" i="1" dirty="0" smtClean="0">
              <a:solidFill>
                <a:srgbClr val="660066"/>
              </a:solidFill>
            </a:endParaRPr>
          </a:p>
          <a:p>
            <a:r>
              <a:rPr lang="en-US" i="1" dirty="0" smtClean="0">
                <a:solidFill>
                  <a:srgbClr val="660066"/>
                </a:solidFill>
              </a:rPr>
              <a:t>List down the gifts that you’d like to receive.</a:t>
            </a:r>
          </a:p>
          <a:p>
            <a:endParaRPr lang="en-US" i="1" dirty="0" smtClean="0">
              <a:solidFill>
                <a:srgbClr val="660066"/>
              </a:solidFill>
            </a:endParaRPr>
          </a:p>
          <a:p>
            <a:r>
              <a:rPr lang="en-US" i="1" dirty="0" smtClean="0">
                <a:solidFill>
                  <a:srgbClr val="660066"/>
                </a:solidFill>
              </a:rPr>
              <a:t>Check out what your friends would like</a:t>
            </a:r>
            <a:br>
              <a:rPr lang="en-US" i="1" dirty="0" smtClean="0">
                <a:solidFill>
                  <a:srgbClr val="660066"/>
                </a:solidFill>
              </a:rPr>
            </a:br>
            <a:r>
              <a:rPr lang="en-US" i="1" dirty="0" smtClean="0">
                <a:solidFill>
                  <a:srgbClr val="660066"/>
                </a:solidFill>
              </a:rPr>
              <a:t>as gifts from various online sources.</a:t>
            </a:r>
          </a:p>
          <a:p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660400" y="1049866"/>
            <a:ext cx="6993467" cy="1430597"/>
          </a:xfrm>
          <a:prstGeom prst="wedgeRoundRectCallout">
            <a:avLst>
              <a:gd name="adj1" fmla="val 59597"/>
              <a:gd name="adj2" fmla="val -40332"/>
              <a:gd name="adj3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&lt;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a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href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="/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giftbook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"&gt;&lt;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img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src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="../images/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google.png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"&gt;&lt;/a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&gt;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/>
              <a:t>	</a:t>
            </a:r>
            <a:endParaRPr lang="en-US" dirty="0" smtClean="0"/>
          </a:p>
          <a:p>
            <a:r>
              <a:rPr lang="en-US" dirty="0" smtClean="0"/>
              <a:t>Recall “/” does not require login, all others including “/</a:t>
            </a:r>
            <a:r>
              <a:rPr lang="en-US" dirty="0" err="1" smtClean="0"/>
              <a:t>giftbook</a:t>
            </a:r>
            <a:r>
              <a:rPr lang="en-US" dirty="0" smtClean="0"/>
              <a:t>” requires login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797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Passing Parameters to Templates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862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770" y="2480463"/>
            <a:ext cx="3130400" cy="312125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09773" y="2480463"/>
            <a:ext cx="435104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660066"/>
                </a:solidFill>
                <a:latin typeface="Calibri"/>
              </a:rPr>
              <a:t>Don’t know what to get for your friend?</a:t>
            </a:r>
          </a:p>
          <a:p>
            <a:r>
              <a:rPr lang="en-US" i="1" dirty="0" smtClean="0">
                <a:solidFill>
                  <a:srgbClr val="660066"/>
                </a:solidFill>
                <a:latin typeface="Calibri"/>
              </a:rPr>
              <a:t>Receiving gifts that are wrong for you?</a:t>
            </a:r>
          </a:p>
          <a:p>
            <a:endParaRPr lang="en-US" i="1" dirty="0">
              <a:solidFill>
                <a:srgbClr val="660066"/>
              </a:solidFill>
              <a:latin typeface="Calibri"/>
            </a:endParaRPr>
          </a:p>
          <a:p>
            <a:r>
              <a:rPr lang="en-US" i="1" dirty="0" smtClean="0">
                <a:solidFill>
                  <a:srgbClr val="660066"/>
                </a:solidFill>
                <a:latin typeface="Calibri"/>
              </a:rPr>
              <a:t>With </a:t>
            </a:r>
            <a:r>
              <a:rPr lang="en-US" i="1" dirty="0" err="1" smtClean="0">
                <a:solidFill>
                  <a:srgbClr val="660066"/>
                </a:solidFill>
                <a:latin typeface="Calibri"/>
              </a:rPr>
              <a:t>Giftbook</a:t>
            </a:r>
            <a:r>
              <a:rPr lang="en-US" i="1" dirty="0" smtClean="0">
                <a:solidFill>
                  <a:srgbClr val="660066"/>
                </a:solidFill>
                <a:latin typeface="Calibri"/>
              </a:rPr>
              <a:t>, gift-giving becomes</a:t>
            </a:r>
            <a:br>
              <a:rPr lang="en-US" i="1" dirty="0" smtClean="0">
                <a:solidFill>
                  <a:srgbClr val="660066"/>
                </a:solidFill>
                <a:latin typeface="Calibri"/>
              </a:rPr>
            </a:br>
            <a:r>
              <a:rPr lang="en-US" i="1" dirty="0" smtClean="0">
                <a:solidFill>
                  <a:srgbClr val="660066"/>
                </a:solidFill>
                <a:latin typeface="Calibri"/>
              </a:rPr>
              <a:t>effortless!</a:t>
            </a:r>
          </a:p>
          <a:p>
            <a:endParaRPr lang="en-US" i="1" dirty="0" smtClean="0">
              <a:solidFill>
                <a:srgbClr val="660066"/>
              </a:solidFill>
              <a:latin typeface="Calibri"/>
            </a:endParaRPr>
          </a:p>
          <a:p>
            <a:r>
              <a:rPr lang="en-US" i="1" dirty="0" smtClean="0">
                <a:solidFill>
                  <a:srgbClr val="660066"/>
                </a:solidFill>
                <a:latin typeface="Calibri"/>
              </a:rPr>
              <a:t>List down the gifts that you’d like to receive.</a:t>
            </a:r>
          </a:p>
          <a:p>
            <a:endParaRPr lang="en-US" i="1" dirty="0" smtClean="0">
              <a:solidFill>
                <a:srgbClr val="660066"/>
              </a:solidFill>
              <a:latin typeface="Calibri"/>
            </a:endParaRPr>
          </a:p>
          <a:p>
            <a:r>
              <a:rPr lang="en-US" i="1" dirty="0" smtClean="0">
                <a:solidFill>
                  <a:srgbClr val="660066"/>
                </a:solidFill>
                <a:latin typeface="Calibri"/>
              </a:rPr>
              <a:t>Check out what your friends would like</a:t>
            </a:r>
            <a:br>
              <a:rPr lang="en-US" i="1" dirty="0" smtClean="0">
                <a:solidFill>
                  <a:srgbClr val="660066"/>
                </a:solidFill>
                <a:latin typeface="Calibri"/>
              </a:rPr>
            </a:br>
            <a:r>
              <a:rPr lang="en-US" i="1" dirty="0" smtClean="0">
                <a:solidFill>
                  <a:srgbClr val="660066"/>
                </a:solidFill>
                <a:latin typeface="Calibri"/>
              </a:rPr>
              <a:t>as gifts from various online sources.</a:t>
            </a:r>
          </a:p>
          <a:p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2169687" y="635082"/>
            <a:ext cx="2804719" cy="414784"/>
          </a:xfrm>
          <a:prstGeom prst="wedgeRoundRectCallout">
            <a:avLst>
              <a:gd name="adj1" fmla="val 61644"/>
              <a:gd name="adj2" fmla="val 49969"/>
              <a:gd name="adj3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How to get email here?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3770" y="1339412"/>
            <a:ext cx="7738885" cy="52014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from </a:t>
            </a:r>
            <a:r>
              <a:rPr lang="en-US" dirty="0" err="1"/>
              <a:t>google.appengine.api</a:t>
            </a:r>
            <a:r>
              <a:rPr lang="en-US" dirty="0"/>
              <a:t> </a:t>
            </a:r>
            <a:r>
              <a:rPr lang="en-US" b="1" dirty="0">
                <a:solidFill>
                  <a:srgbClr val="000090"/>
                </a:solidFill>
              </a:rPr>
              <a:t>import </a:t>
            </a:r>
            <a:r>
              <a:rPr lang="en-US" b="1" dirty="0" smtClean="0">
                <a:solidFill>
                  <a:srgbClr val="000090"/>
                </a:solidFill>
              </a:rPr>
              <a:t>users</a:t>
            </a:r>
          </a:p>
          <a:p>
            <a:endParaRPr lang="en-US" dirty="0"/>
          </a:p>
          <a:p>
            <a:r>
              <a:rPr lang="en-US" dirty="0" smtClean="0"/>
              <a:t>class </a:t>
            </a:r>
            <a:r>
              <a:rPr lang="en-US" dirty="0" err="1"/>
              <a:t>MainPage</a:t>
            </a:r>
            <a:r>
              <a:rPr lang="en-US" dirty="0"/>
              <a:t>(webapp2.RequestHandler):</a:t>
            </a:r>
          </a:p>
          <a:p>
            <a:r>
              <a:rPr lang="en-US" dirty="0"/>
              <a:t>  """ Front page for those logged in """</a:t>
            </a:r>
          </a:p>
          <a:p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get(self):</a:t>
            </a:r>
          </a:p>
          <a:p>
            <a:r>
              <a:rPr lang="en-US" dirty="0"/>
              <a:t>    user = </a:t>
            </a:r>
            <a:r>
              <a:rPr lang="en-US" dirty="0" err="1"/>
              <a:t>users.get_current_user</a:t>
            </a:r>
            <a:r>
              <a:rPr lang="en-US" dirty="0"/>
              <a:t>()</a:t>
            </a:r>
          </a:p>
          <a:p>
            <a:r>
              <a:rPr lang="en-US" dirty="0"/>
              <a:t>    if user:  # signed in already</a:t>
            </a:r>
          </a:p>
          <a:p>
            <a:r>
              <a:rPr lang="en-US" dirty="0"/>
              <a:t>      </a:t>
            </a:r>
            <a:r>
              <a:rPr lang="en-US" b="1" dirty="0" err="1">
                <a:solidFill>
                  <a:srgbClr val="000090"/>
                </a:solidFill>
              </a:rPr>
              <a:t>template_values</a:t>
            </a:r>
            <a:r>
              <a:rPr lang="en-US" dirty="0"/>
              <a:t> = {</a:t>
            </a:r>
          </a:p>
          <a:p>
            <a:r>
              <a:rPr lang="en-US" dirty="0"/>
              <a:t>        '</a:t>
            </a:r>
            <a:r>
              <a:rPr lang="en-US" dirty="0" err="1"/>
              <a:t>user_mail</a:t>
            </a:r>
            <a:r>
              <a:rPr lang="en-US" dirty="0"/>
              <a:t>': </a:t>
            </a:r>
            <a:r>
              <a:rPr lang="en-US" dirty="0" err="1"/>
              <a:t>users.get_current_user</a:t>
            </a:r>
            <a:r>
              <a:rPr lang="en-US" dirty="0"/>
              <a:t>().email(),</a:t>
            </a:r>
          </a:p>
          <a:p>
            <a:r>
              <a:rPr lang="en-US" dirty="0"/>
              <a:t>        'logout': </a:t>
            </a:r>
            <a:r>
              <a:rPr lang="en-US" dirty="0" err="1"/>
              <a:t>users.create_logout_url</a:t>
            </a:r>
            <a:r>
              <a:rPr lang="en-US" dirty="0"/>
              <a:t>(</a:t>
            </a:r>
            <a:r>
              <a:rPr lang="en-US" dirty="0" err="1"/>
              <a:t>self.request.host_url</a:t>
            </a:r>
            <a:r>
              <a:rPr lang="en-US" dirty="0"/>
              <a:t>),</a:t>
            </a:r>
          </a:p>
          <a:p>
            <a:r>
              <a:rPr lang="en-US" dirty="0"/>
              <a:t>        } </a:t>
            </a:r>
          </a:p>
          <a:p>
            <a:r>
              <a:rPr lang="en-US" dirty="0"/>
              <a:t>      template = </a:t>
            </a:r>
            <a:r>
              <a:rPr lang="en-US" dirty="0" err="1"/>
              <a:t>jinja_environment.get_template</a:t>
            </a:r>
            <a:r>
              <a:rPr lang="en-US" dirty="0"/>
              <a:t>('</a:t>
            </a:r>
            <a:r>
              <a:rPr lang="en-US" b="1" dirty="0" err="1">
                <a:solidFill>
                  <a:srgbClr val="000090"/>
                </a:solidFill>
              </a:rPr>
              <a:t>frontuser.html</a:t>
            </a:r>
            <a:r>
              <a:rPr lang="en-US" dirty="0"/>
              <a:t>')</a:t>
            </a:r>
          </a:p>
          <a:p>
            <a:r>
              <a:rPr lang="en-US" dirty="0"/>
              <a:t>      </a:t>
            </a:r>
            <a:r>
              <a:rPr lang="en-US" dirty="0" err="1"/>
              <a:t>self.response.out.write</a:t>
            </a:r>
            <a:r>
              <a:rPr lang="en-US" dirty="0"/>
              <a:t>(</a:t>
            </a:r>
            <a:r>
              <a:rPr lang="en-US" dirty="0" err="1"/>
              <a:t>template.render</a:t>
            </a:r>
            <a:r>
              <a:rPr lang="en-US" dirty="0"/>
              <a:t>(</a:t>
            </a:r>
            <a:r>
              <a:rPr lang="en-US" b="1" dirty="0" err="1">
                <a:solidFill>
                  <a:srgbClr val="000090"/>
                </a:solidFill>
              </a:rPr>
              <a:t>template_values</a:t>
            </a:r>
            <a:r>
              <a:rPr lang="en-US" dirty="0"/>
              <a:t>))</a:t>
            </a:r>
          </a:p>
          <a:p>
            <a:r>
              <a:rPr lang="en-US" dirty="0"/>
              <a:t>    else: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self.redirect</a:t>
            </a:r>
            <a:r>
              <a:rPr lang="en-US" sz="2000" dirty="0"/>
              <a:t>(</a:t>
            </a:r>
            <a:r>
              <a:rPr lang="en-US" sz="2000" dirty="0" err="1"/>
              <a:t>self.request.host_url</a:t>
            </a:r>
            <a:r>
              <a:rPr lang="en-US" sz="2000" dirty="0" smtClean="0"/>
              <a:t>)</a:t>
            </a:r>
          </a:p>
          <a:p>
            <a:endParaRPr lang="en-US" sz="2000" dirty="0"/>
          </a:p>
          <a:p>
            <a:r>
              <a:rPr lang="en-US" sz="2000" dirty="0"/>
              <a:t>app = webapp2.WSGIApplication([('/</a:t>
            </a:r>
            <a:r>
              <a:rPr lang="en-US" sz="2000" dirty="0" err="1"/>
              <a:t>giftbook</a:t>
            </a:r>
            <a:r>
              <a:rPr lang="en-US" sz="2000" dirty="0"/>
              <a:t>', </a:t>
            </a:r>
            <a:r>
              <a:rPr lang="en-US" sz="2000" dirty="0" err="1"/>
              <a:t>MainPage</a:t>
            </a:r>
            <a:r>
              <a:rPr lang="en-US" sz="2000" dirty="0" smtClean="0"/>
              <a:t>)]</a:t>
            </a:r>
            <a:r>
              <a:rPr lang="en-US" sz="2000" dirty="0"/>
              <a:t>,</a:t>
            </a:r>
          </a:p>
          <a:p>
            <a:r>
              <a:rPr lang="en-US" sz="2000" dirty="0"/>
              <a:t>                              debug=True)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5342222" y="2508805"/>
            <a:ext cx="2804719" cy="710353"/>
          </a:xfrm>
          <a:prstGeom prst="wedgeRoundRectCallout">
            <a:avLst>
              <a:gd name="adj1" fmla="val -123262"/>
              <a:gd name="adj2" fmla="val 96292"/>
              <a:gd name="adj3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Pass </a:t>
            </a:r>
            <a:r>
              <a:rPr lang="en-US" b="1" dirty="0" smtClean="0"/>
              <a:t>key: value </a:t>
            </a:r>
            <a:r>
              <a:rPr lang="en-US" dirty="0" smtClean="0"/>
              <a:t>pairs to template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5494623" y="1324694"/>
            <a:ext cx="1899204" cy="459256"/>
          </a:xfrm>
          <a:prstGeom prst="wedgeRoundRectCallout">
            <a:avLst>
              <a:gd name="adj1" fmla="val -89355"/>
              <a:gd name="adj2" fmla="val 3245"/>
              <a:gd name="adj3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ser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32903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>
                <a:solidFill>
                  <a:srgbClr val="000090"/>
                </a:solidFill>
              </a:rPr>
              <a:t>frontuser.html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6956" y="2570698"/>
            <a:ext cx="8714032" cy="37856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 &lt;!-- Top bar --&gt; </a:t>
            </a:r>
          </a:p>
          <a:p>
            <a:r>
              <a:rPr lang="en-US" sz="2400" dirty="0"/>
              <a:t>      &lt;div class="row-fluid top-container"&gt;  </a:t>
            </a:r>
          </a:p>
          <a:p>
            <a:r>
              <a:rPr lang="en-US" sz="2400" dirty="0"/>
              <a:t>	&lt;div class="span5"&gt;</a:t>
            </a:r>
          </a:p>
          <a:p>
            <a:r>
              <a:rPr lang="en-US" sz="2400" dirty="0"/>
              <a:t>	  &lt;</a:t>
            </a:r>
            <a:r>
              <a:rPr lang="en-US" sz="2400" dirty="0" err="1"/>
              <a:t>img</a:t>
            </a:r>
            <a:r>
              <a:rPr lang="en-US" sz="2400" dirty="0"/>
              <a:t> class="logo" </a:t>
            </a:r>
            <a:r>
              <a:rPr lang="en-US" sz="2400" dirty="0" err="1"/>
              <a:t>src</a:t>
            </a:r>
            <a:r>
              <a:rPr lang="en-US" sz="2400" dirty="0"/>
              <a:t>="../images/</a:t>
            </a:r>
            <a:r>
              <a:rPr lang="en-US" sz="2400" dirty="0" err="1"/>
              <a:t>logo.png</a:t>
            </a:r>
            <a:r>
              <a:rPr lang="en-US" sz="2400" dirty="0"/>
              <a:t>"&gt;</a:t>
            </a:r>
          </a:p>
          <a:p>
            <a:r>
              <a:rPr lang="en-US" sz="2400" dirty="0"/>
              <a:t>	&lt;/div&gt;</a:t>
            </a:r>
          </a:p>
          <a:p>
            <a:r>
              <a:rPr lang="en-US" sz="2400" dirty="0"/>
              <a:t>	&lt;div class="span4 offset8 </a:t>
            </a:r>
            <a:r>
              <a:rPr lang="en-US" sz="2400" dirty="0" err="1"/>
              <a:t>signin</a:t>
            </a:r>
            <a:r>
              <a:rPr lang="en-US" sz="2400" dirty="0"/>
              <a:t>-align"&gt;</a:t>
            </a:r>
          </a:p>
          <a:p>
            <a:r>
              <a:rPr lang="en-US" sz="2400" dirty="0"/>
              <a:t>	  &lt;span&gt; </a:t>
            </a:r>
            <a:r>
              <a:rPr lang="en-US" sz="2400" b="1" dirty="0">
                <a:solidFill>
                  <a:srgbClr val="000090"/>
                </a:solidFill>
              </a:rPr>
              <a:t>{{ </a:t>
            </a:r>
            <a:r>
              <a:rPr lang="en-US" sz="2400" b="1" dirty="0" err="1">
                <a:solidFill>
                  <a:srgbClr val="000090"/>
                </a:solidFill>
              </a:rPr>
              <a:t>user_mail</a:t>
            </a:r>
            <a:r>
              <a:rPr lang="en-US" sz="2400" b="1" dirty="0">
                <a:solidFill>
                  <a:srgbClr val="000090"/>
                </a:solidFill>
              </a:rPr>
              <a:t> }} </a:t>
            </a:r>
            <a:r>
              <a:rPr lang="en-US" sz="2400" dirty="0"/>
              <a:t>&lt;a </a:t>
            </a:r>
            <a:r>
              <a:rPr lang="en-US" sz="2400" dirty="0" err="1"/>
              <a:t>href</a:t>
            </a:r>
            <a:r>
              <a:rPr lang="en-US" sz="2400" dirty="0"/>
              <a:t>="</a:t>
            </a:r>
            <a:r>
              <a:rPr lang="en-US" sz="2400" b="1" dirty="0">
                <a:solidFill>
                  <a:srgbClr val="000090"/>
                </a:solidFill>
              </a:rPr>
              <a:t>{{ logout }}</a:t>
            </a:r>
            <a:r>
              <a:rPr lang="en-US" sz="2400" dirty="0"/>
              <a:t>"&gt;logout&lt;/a&gt;&lt;/span&gt;</a:t>
            </a:r>
          </a:p>
          <a:p>
            <a:r>
              <a:rPr lang="en-US" sz="2400" dirty="0"/>
              <a:t>	&lt;/div&gt;</a:t>
            </a:r>
          </a:p>
          <a:p>
            <a:r>
              <a:rPr lang="en-US" sz="2400" dirty="0"/>
              <a:t>      &lt;/div&gt;</a:t>
            </a:r>
          </a:p>
          <a:p>
            <a:r>
              <a:rPr lang="en-US" sz="2400" dirty="0"/>
              <a:t>      &lt;!-- End of top bar --&gt;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6138629" y="2215521"/>
            <a:ext cx="2804719" cy="1101017"/>
          </a:xfrm>
          <a:prstGeom prst="wedgeRoundRectCallout">
            <a:avLst>
              <a:gd name="adj1" fmla="val -16343"/>
              <a:gd name="adj2" fmla="val -128096"/>
              <a:gd name="adj3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Keys passed to Jinja2 template and converted into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52726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541864" y="2321525"/>
            <a:ext cx="4065205" cy="369332"/>
            <a:chOff x="541867" y="3115733"/>
            <a:chExt cx="2827866" cy="369332"/>
          </a:xfrm>
        </p:grpSpPr>
        <p:sp>
          <p:nvSpPr>
            <p:cNvPr id="16" name="TextBox 15"/>
            <p:cNvSpPr txBox="1"/>
            <p:nvPr/>
          </p:nvSpPr>
          <p:spPr>
            <a:xfrm>
              <a:off x="541867" y="3115733"/>
              <a:ext cx="8052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Item </a:t>
              </a:r>
              <a:r>
                <a:rPr lang="en-US" dirty="0" err="1" smtClean="0"/>
                <a:t>url</a:t>
              </a:r>
              <a:r>
                <a:rPr lang="en-US" dirty="0" smtClean="0"/>
                <a:t>: 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39382" y="3115733"/>
              <a:ext cx="2030351" cy="369332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41865" y="2793298"/>
            <a:ext cx="5528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Item description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61588" y="3213430"/>
            <a:ext cx="4967251" cy="59637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41865" y="1913695"/>
            <a:ext cx="2162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item to wish list:</a:t>
            </a:r>
            <a:endParaRPr lang="en-US" dirty="0"/>
          </a:p>
        </p:txBody>
      </p:sp>
      <p:sp>
        <p:nvSpPr>
          <p:cNvPr id="25" name="Rounded Rectangle 24">
            <a:hlinkClick r:id="rId2" action="ppaction://hlinksldjump"/>
          </p:cNvPr>
          <p:cNvSpPr/>
          <p:nvPr/>
        </p:nvSpPr>
        <p:spPr>
          <a:xfrm>
            <a:off x="6245962" y="3516724"/>
            <a:ext cx="1360039" cy="293078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Submit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4759469" y="2283027"/>
            <a:ext cx="4065205" cy="369332"/>
            <a:chOff x="541867" y="3115733"/>
            <a:chExt cx="2827866" cy="369332"/>
          </a:xfrm>
        </p:grpSpPr>
        <p:sp>
          <p:nvSpPr>
            <p:cNvPr id="27" name="TextBox 26"/>
            <p:cNvSpPr txBox="1"/>
            <p:nvPr/>
          </p:nvSpPr>
          <p:spPr>
            <a:xfrm>
              <a:off x="541867" y="3115733"/>
              <a:ext cx="8052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Image </a:t>
              </a:r>
              <a:r>
                <a:rPr lang="en-US" dirty="0" err="1" smtClean="0"/>
                <a:t>url</a:t>
              </a:r>
              <a:r>
                <a:rPr lang="en-US" dirty="0" smtClean="0"/>
                <a:t>: 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339382" y="3115733"/>
              <a:ext cx="2030351" cy="369332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911135" y="3428913"/>
            <a:ext cx="7391867" cy="31393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90"/>
                </a:solidFill>
              </a:rPr>
              <a:t>Exercise</a:t>
            </a:r>
            <a:r>
              <a:rPr lang="en-US" dirty="0" smtClean="0"/>
              <a:t>: The template </a:t>
            </a:r>
            <a:r>
              <a:rPr lang="en-US" dirty="0" err="1" smtClean="0"/>
              <a:t>wishlist.html</a:t>
            </a:r>
            <a:r>
              <a:rPr lang="en-US" dirty="0" smtClean="0"/>
              <a:t> will be rendered as shown. Complete the handler </a:t>
            </a:r>
            <a:r>
              <a:rPr lang="en-US" dirty="0" err="1" smtClean="0"/>
              <a:t>WishList</a:t>
            </a:r>
            <a:r>
              <a:rPr lang="en-US" dirty="0" smtClean="0"/>
              <a:t> in </a:t>
            </a:r>
            <a:r>
              <a:rPr lang="en-US" dirty="0" err="1" smtClean="0"/>
              <a:t>giftbook.py</a:t>
            </a:r>
            <a:r>
              <a:rPr lang="en-US" dirty="0" smtClean="0"/>
              <a:t> to display the page</a:t>
            </a:r>
          </a:p>
          <a:p>
            <a:endParaRPr lang="en-US" dirty="0" smtClean="0"/>
          </a:p>
          <a:p>
            <a:r>
              <a:rPr lang="en-US" dirty="0" smtClean="0"/>
              <a:t>class </a:t>
            </a:r>
            <a:r>
              <a:rPr lang="en-US" dirty="0" err="1"/>
              <a:t>WishList</a:t>
            </a:r>
            <a:r>
              <a:rPr lang="en-US" dirty="0"/>
              <a:t>(webapp2.RequestHandler):</a:t>
            </a:r>
          </a:p>
          <a:p>
            <a:r>
              <a:rPr lang="en-US" dirty="0"/>
              <a:t>  "</a:t>
            </a:r>
            <a:r>
              <a:rPr lang="en-US" dirty="0" smtClean="0"/>
              <a:t>"” Display form </a:t>
            </a:r>
            <a:r>
              <a:rPr lang="en-US" dirty="0"/>
              <a:t>for getting </a:t>
            </a:r>
            <a:r>
              <a:rPr lang="en-US" dirty="0" err="1"/>
              <a:t>wishlist</a:t>
            </a:r>
            <a:r>
              <a:rPr lang="en-US" dirty="0"/>
              <a:t> items. """</a:t>
            </a:r>
          </a:p>
          <a:p>
            <a:r>
              <a:rPr lang="en-US" dirty="0" smtClean="0"/>
              <a:t># Write the get method to display the form for getting the </a:t>
            </a:r>
            <a:r>
              <a:rPr lang="en-US" dirty="0" err="1" smtClean="0"/>
              <a:t>wishlist</a:t>
            </a:r>
            <a:r>
              <a:rPr lang="en-US" dirty="0" smtClean="0"/>
              <a:t> items</a:t>
            </a:r>
          </a:p>
          <a:p>
            <a:r>
              <a:rPr lang="en-US" dirty="0" smtClean="0"/>
              <a:t># </a:t>
            </a:r>
            <a:r>
              <a:rPr lang="en-US" dirty="0" err="1"/>
              <a:t>def</a:t>
            </a:r>
            <a:r>
              <a:rPr lang="en-US" dirty="0"/>
              <a:t> get(self)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/>
              <a:t>app = webapp2.WSGIApplication([('/</a:t>
            </a:r>
            <a:r>
              <a:rPr lang="en-US" dirty="0" err="1"/>
              <a:t>giftbook</a:t>
            </a:r>
            <a:r>
              <a:rPr lang="en-US" dirty="0"/>
              <a:t>', </a:t>
            </a:r>
            <a:r>
              <a:rPr lang="en-US" dirty="0" err="1"/>
              <a:t>MainPage</a:t>
            </a:r>
            <a:r>
              <a:rPr lang="en-US" dirty="0"/>
              <a:t>),</a:t>
            </a:r>
          </a:p>
          <a:p>
            <a:r>
              <a:rPr lang="en-US" dirty="0"/>
              <a:t>                               ('/</a:t>
            </a:r>
            <a:r>
              <a:rPr lang="en-US" dirty="0" err="1"/>
              <a:t>wishlist</a:t>
            </a:r>
            <a:r>
              <a:rPr lang="en-US" dirty="0"/>
              <a:t>', </a:t>
            </a:r>
            <a:r>
              <a:rPr lang="en-US" dirty="0" err="1"/>
              <a:t>WishList</a:t>
            </a:r>
            <a:r>
              <a:rPr lang="en-US" dirty="0"/>
              <a:t>)],</a:t>
            </a:r>
          </a:p>
          <a:p>
            <a:r>
              <a:rPr lang="en-US" dirty="0"/>
              <a:t>                              debug=True)</a:t>
            </a:r>
          </a:p>
        </p:txBody>
      </p:sp>
    </p:spTree>
    <p:extLst>
      <p:ext uri="{BB962C8B-B14F-4D97-AF65-F5344CB8AC3E}">
        <p14:creationId xmlns:p14="http://schemas.microsoft.com/office/powerpoint/2010/main" val="4237398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First Part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Jinja2 template allows HTML to be written in different files</a:t>
            </a:r>
          </a:p>
          <a:p>
            <a:r>
              <a:rPr lang="en-US" dirty="0" smtClean="0"/>
              <a:t>Set </a:t>
            </a:r>
            <a:r>
              <a:rPr lang="en-US" b="1" dirty="0" smtClean="0">
                <a:solidFill>
                  <a:srgbClr val="000090"/>
                </a:solidFill>
              </a:rPr>
              <a:t>login: required </a:t>
            </a:r>
            <a:r>
              <a:rPr lang="en-US" dirty="0" smtClean="0"/>
              <a:t>in </a:t>
            </a:r>
            <a:r>
              <a:rPr lang="en-US" dirty="0" err="1" smtClean="0">
                <a:solidFill>
                  <a:srgbClr val="000090"/>
                </a:solidFill>
              </a:rPr>
              <a:t>app.yaml</a:t>
            </a:r>
            <a:r>
              <a:rPr lang="en-US" dirty="0" smtClean="0"/>
              <a:t> to require login. Google login provided</a:t>
            </a:r>
          </a:p>
          <a:p>
            <a:r>
              <a:rPr lang="en-US" dirty="0" smtClean="0"/>
              <a:t>Parameters can be passed to Jinja2 template in the form of </a:t>
            </a:r>
            <a:r>
              <a:rPr lang="en-US" b="1" dirty="0" smtClean="0">
                <a:solidFill>
                  <a:srgbClr val="000090"/>
                </a:solidFill>
              </a:rPr>
              <a:t>key: value</a:t>
            </a:r>
            <a:r>
              <a:rPr lang="en-US" dirty="0" smtClean="0"/>
              <a:t> pairs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560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Create a 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46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770" y="2480463"/>
            <a:ext cx="3130400" cy="312125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09773" y="2480463"/>
            <a:ext cx="435104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660066"/>
                </a:solidFill>
              </a:rPr>
              <a:t>Don’t know what to get for your friend?</a:t>
            </a:r>
          </a:p>
          <a:p>
            <a:r>
              <a:rPr lang="en-US" i="1" dirty="0" smtClean="0">
                <a:solidFill>
                  <a:srgbClr val="660066"/>
                </a:solidFill>
              </a:rPr>
              <a:t>Receiving gifts that are wrong for you?</a:t>
            </a:r>
          </a:p>
          <a:p>
            <a:endParaRPr lang="en-US" i="1" dirty="0">
              <a:solidFill>
                <a:srgbClr val="660066"/>
              </a:solidFill>
            </a:endParaRPr>
          </a:p>
          <a:p>
            <a:r>
              <a:rPr lang="en-US" i="1" dirty="0" smtClean="0">
                <a:solidFill>
                  <a:srgbClr val="660066"/>
                </a:solidFill>
              </a:rPr>
              <a:t>With </a:t>
            </a:r>
            <a:r>
              <a:rPr lang="en-US" i="1" dirty="0" err="1" smtClean="0">
                <a:solidFill>
                  <a:srgbClr val="660066"/>
                </a:solidFill>
              </a:rPr>
              <a:t>Giftbook</a:t>
            </a:r>
            <a:r>
              <a:rPr lang="en-US" i="1" dirty="0" smtClean="0">
                <a:solidFill>
                  <a:srgbClr val="660066"/>
                </a:solidFill>
              </a:rPr>
              <a:t>, gift-giving becomes</a:t>
            </a:r>
            <a:br>
              <a:rPr lang="en-US" i="1" dirty="0" smtClean="0">
                <a:solidFill>
                  <a:srgbClr val="660066"/>
                </a:solidFill>
              </a:rPr>
            </a:br>
            <a:r>
              <a:rPr lang="en-US" i="1" dirty="0" smtClean="0">
                <a:solidFill>
                  <a:srgbClr val="660066"/>
                </a:solidFill>
              </a:rPr>
              <a:t>effortless!</a:t>
            </a:r>
          </a:p>
          <a:p>
            <a:endParaRPr lang="en-US" i="1" dirty="0" smtClean="0">
              <a:solidFill>
                <a:srgbClr val="660066"/>
              </a:solidFill>
            </a:endParaRPr>
          </a:p>
          <a:p>
            <a:r>
              <a:rPr lang="en-US" i="1" dirty="0" smtClean="0">
                <a:solidFill>
                  <a:srgbClr val="660066"/>
                </a:solidFill>
              </a:rPr>
              <a:t>List down the gifts that you’d like to receive.</a:t>
            </a:r>
          </a:p>
          <a:p>
            <a:endParaRPr lang="en-US" i="1" dirty="0" smtClean="0">
              <a:solidFill>
                <a:srgbClr val="660066"/>
              </a:solidFill>
            </a:endParaRPr>
          </a:p>
          <a:p>
            <a:r>
              <a:rPr lang="en-US" i="1" dirty="0" smtClean="0">
                <a:solidFill>
                  <a:srgbClr val="660066"/>
                </a:solidFill>
              </a:rPr>
              <a:t>Check out what your friends would like</a:t>
            </a:r>
            <a:br>
              <a:rPr lang="en-US" i="1" dirty="0" smtClean="0">
                <a:solidFill>
                  <a:srgbClr val="660066"/>
                </a:solidFill>
              </a:rPr>
            </a:br>
            <a:r>
              <a:rPr lang="en-US" i="1" dirty="0" smtClean="0">
                <a:solidFill>
                  <a:srgbClr val="660066"/>
                </a:solidFill>
              </a:rPr>
              <a:t>as gifts from various online sources.</a:t>
            </a:r>
          </a:p>
          <a:p>
            <a:endParaRPr lang="en-US" dirty="0"/>
          </a:p>
        </p:txBody>
      </p:sp>
      <p:sp>
        <p:nvSpPr>
          <p:cNvPr id="5" name="[17dc497f-cf06-40b9-87cb-3ce12f7a98c6]"/>
          <p:cNvSpPr/>
          <p:nvPr/>
        </p:nvSpPr>
        <p:spPr>
          <a:xfrm>
            <a:off x="3214902" y="5453024"/>
            <a:ext cx="3710692" cy="99545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sz="2000" dirty="0" smtClean="0">
                <a:solidFill>
                  <a:srgbClr val="000090"/>
                </a:solidFill>
              </a:rPr>
              <a:t>By the end of this tutorial, we would have built this app …</a:t>
            </a:r>
            <a:endParaRPr lang="en-US" sz="2000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4418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541864" y="2321525"/>
            <a:ext cx="4065205" cy="369332"/>
            <a:chOff x="541867" y="3115733"/>
            <a:chExt cx="2827866" cy="369332"/>
          </a:xfrm>
        </p:grpSpPr>
        <p:sp>
          <p:nvSpPr>
            <p:cNvPr id="16" name="TextBox 15"/>
            <p:cNvSpPr txBox="1"/>
            <p:nvPr/>
          </p:nvSpPr>
          <p:spPr>
            <a:xfrm>
              <a:off x="541867" y="3115733"/>
              <a:ext cx="8052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Item </a:t>
              </a:r>
              <a:r>
                <a:rPr lang="en-US" dirty="0" err="1" smtClean="0"/>
                <a:t>url</a:t>
              </a:r>
              <a:r>
                <a:rPr lang="en-US" dirty="0" smtClean="0"/>
                <a:t>: 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39382" y="3115733"/>
              <a:ext cx="2030351" cy="369332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41865" y="2793298"/>
            <a:ext cx="5528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Item description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61588" y="3213430"/>
            <a:ext cx="4967251" cy="59637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41865" y="1913695"/>
            <a:ext cx="2162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item to wish list:</a:t>
            </a:r>
            <a:endParaRPr lang="en-US" dirty="0"/>
          </a:p>
        </p:txBody>
      </p:sp>
      <p:sp>
        <p:nvSpPr>
          <p:cNvPr id="25" name="Rounded Rectangle 24">
            <a:hlinkClick r:id="rId2" action="ppaction://hlinksldjump"/>
          </p:cNvPr>
          <p:cNvSpPr/>
          <p:nvPr/>
        </p:nvSpPr>
        <p:spPr>
          <a:xfrm>
            <a:off x="6245962" y="3516724"/>
            <a:ext cx="1360039" cy="293078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Submit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4759469" y="2283027"/>
            <a:ext cx="4065205" cy="369332"/>
            <a:chOff x="541867" y="3115733"/>
            <a:chExt cx="2827866" cy="369332"/>
          </a:xfrm>
        </p:grpSpPr>
        <p:sp>
          <p:nvSpPr>
            <p:cNvPr id="27" name="TextBox 26"/>
            <p:cNvSpPr txBox="1"/>
            <p:nvPr/>
          </p:nvSpPr>
          <p:spPr>
            <a:xfrm>
              <a:off x="541867" y="3115733"/>
              <a:ext cx="8052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Image </a:t>
              </a:r>
              <a:r>
                <a:rPr lang="en-US" dirty="0" err="1" smtClean="0"/>
                <a:t>url</a:t>
              </a:r>
              <a:r>
                <a:rPr lang="en-US" dirty="0" smtClean="0"/>
                <a:t>: 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339382" y="3115733"/>
              <a:ext cx="2030351" cy="369332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Forms</a:t>
            </a:r>
            <a:endParaRPr lang="en-US" b="0" dirty="0"/>
          </a:p>
        </p:txBody>
      </p:sp>
      <p:sp>
        <p:nvSpPr>
          <p:cNvPr id="11" name="TextBox 10"/>
          <p:cNvSpPr txBox="1"/>
          <p:nvPr/>
        </p:nvSpPr>
        <p:spPr>
          <a:xfrm>
            <a:off x="565309" y="278647"/>
            <a:ext cx="7391867" cy="286232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In the file </a:t>
            </a:r>
            <a:r>
              <a:rPr lang="en-US" b="1" dirty="0" err="1" smtClean="0">
                <a:solidFill>
                  <a:srgbClr val="000090"/>
                </a:solidFill>
              </a:rPr>
              <a:t>wishlist.html</a:t>
            </a:r>
            <a:r>
              <a:rPr lang="en-US" dirty="0" smtClean="0"/>
              <a:t>, we can find the form </a:t>
            </a:r>
          </a:p>
          <a:p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/>
              <a:t>form  action</a:t>
            </a:r>
            <a:r>
              <a:rPr lang="en-US" dirty="0" smtClean="0"/>
              <a:t>=”/</a:t>
            </a:r>
            <a:r>
              <a:rPr lang="en-US" dirty="0" err="1" smtClean="0"/>
              <a:t>wishlist</a:t>
            </a:r>
            <a:r>
              <a:rPr lang="en-US" dirty="0"/>
              <a:t>" method="post"&gt;  </a:t>
            </a:r>
          </a:p>
          <a:p>
            <a:r>
              <a:rPr lang="en-US" dirty="0"/>
              <a:t>	&lt;</a:t>
            </a:r>
            <a:r>
              <a:rPr lang="en-US" dirty="0" err="1"/>
              <a:t>fieldset</a:t>
            </a:r>
            <a:r>
              <a:rPr lang="en-US" dirty="0"/>
              <a:t>&gt;</a:t>
            </a:r>
          </a:p>
          <a:p>
            <a:r>
              <a:rPr lang="en-US" dirty="0"/>
              <a:t>	  &lt;div class = "row-fluid"&gt;</a:t>
            </a:r>
          </a:p>
          <a:p>
            <a:r>
              <a:rPr lang="en-US" dirty="0"/>
              <a:t>	    &lt;p&gt; Add item to wish list: &lt;/p&gt;</a:t>
            </a:r>
          </a:p>
          <a:p>
            <a:r>
              <a:rPr lang="en-US" dirty="0"/>
              <a:t>	    &lt;div class="span5"&gt; </a:t>
            </a:r>
          </a:p>
          <a:p>
            <a:r>
              <a:rPr lang="en-US" dirty="0"/>
              <a:t>	      Item </a:t>
            </a:r>
            <a:r>
              <a:rPr lang="en-US" dirty="0" err="1"/>
              <a:t>url</a:t>
            </a:r>
            <a:r>
              <a:rPr lang="en-US" dirty="0"/>
              <a:t>: &lt;input class = "input-</a:t>
            </a:r>
            <a:r>
              <a:rPr lang="en-US" dirty="0" err="1"/>
              <a:t>xlarge</a:t>
            </a:r>
            <a:r>
              <a:rPr lang="en-US" dirty="0"/>
              <a:t>" type="text" name="</a:t>
            </a:r>
            <a:r>
              <a:rPr lang="en-US" dirty="0" err="1"/>
              <a:t>item_url</a:t>
            </a:r>
            <a:r>
              <a:rPr lang="en-US" dirty="0"/>
              <a:t>"&gt;</a:t>
            </a:r>
          </a:p>
          <a:p>
            <a:r>
              <a:rPr lang="en-US" dirty="0"/>
              <a:t>	    &lt;/div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8" name="Rounded Rectangular Callout 17"/>
          <p:cNvSpPr/>
          <p:nvPr/>
        </p:nvSpPr>
        <p:spPr>
          <a:xfrm>
            <a:off x="5882081" y="437641"/>
            <a:ext cx="2804719" cy="1119555"/>
          </a:xfrm>
          <a:prstGeom prst="wedgeRoundRectCallout">
            <a:avLst>
              <a:gd name="adj1" fmla="val -96307"/>
              <a:gd name="adj2" fmla="val 10060"/>
              <a:gd name="adj3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Need to write handler with post method to get data from this form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65309" y="2970058"/>
            <a:ext cx="7391867" cy="36933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In the file </a:t>
            </a:r>
            <a:r>
              <a:rPr lang="en-US" b="1" dirty="0" err="1" smtClean="0">
                <a:solidFill>
                  <a:srgbClr val="000090"/>
                </a:solidFill>
              </a:rPr>
              <a:t>giftbook.py</a:t>
            </a:r>
            <a:r>
              <a:rPr lang="en-US" dirty="0" smtClean="0"/>
              <a:t>, we can find the handler</a:t>
            </a:r>
          </a:p>
          <a:p>
            <a:endParaRPr lang="en-US" dirty="0"/>
          </a:p>
          <a:p>
            <a:r>
              <a:rPr lang="en-US" dirty="0" smtClean="0"/>
              <a:t>Class </a:t>
            </a:r>
            <a:r>
              <a:rPr lang="en-US" dirty="0" err="1" smtClean="0"/>
              <a:t>WishList</a:t>
            </a:r>
            <a:r>
              <a:rPr lang="en-US" dirty="0"/>
              <a:t>(webapp2.RequestHandler)</a:t>
            </a:r>
            <a:r>
              <a:rPr lang="en-US" dirty="0" smtClean="0"/>
              <a:t>: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def</a:t>
            </a:r>
            <a:r>
              <a:rPr lang="en-US" dirty="0" smtClean="0"/>
              <a:t> get(self):</a:t>
            </a:r>
          </a:p>
          <a:p>
            <a:r>
              <a:rPr lang="en-US" dirty="0" smtClean="0"/>
              <a:t>    …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post(self):</a:t>
            </a:r>
          </a:p>
          <a:p>
            <a:r>
              <a:rPr lang="en-US" dirty="0"/>
              <a:t>	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item.item_link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self.request.get</a:t>
            </a:r>
            <a:r>
              <a:rPr lang="en-US" dirty="0"/>
              <a:t>('</a:t>
            </a:r>
            <a:r>
              <a:rPr lang="en-US" dirty="0" err="1" smtClean="0"/>
              <a:t>item_url</a:t>
            </a:r>
            <a:r>
              <a:rPr lang="en-US" dirty="0" smtClean="0"/>
              <a:t>’)</a:t>
            </a:r>
          </a:p>
          <a:p>
            <a:r>
              <a:rPr lang="en-US" dirty="0"/>
              <a:t>	</a:t>
            </a:r>
            <a:r>
              <a:rPr lang="en-US" dirty="0" err="1" smtClean="0"/>
              <a:t>item.image_link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self.request.get</a:t>
            </a:r>
            <a:r>
              <a:rPr lang="en-US" dirty="0"/>
              <a:t>('</a:t>
            </a:r>
            <a:r>
              <a:rPr lang="en-US" dirty="0" err="1" smtClean="0"/>
              <a:t>image_url</a:t>
            </a:r>
            <a:r>
              <a:rPr lang="en-US" dirty="0" smtClean="0"/>
              <a:t>’)</a:t>
            </a:r>
          </a:p>
          <a:p>
            <a:r>
              <a:rPr lang="en-US" dirty="0"/>
              <a:t>	</a:t>
            </a:r>
            <a:r>
              <a:rPr lang="en-US" dirty="0" err="1" smtClean="0"/>
              <a:t>item.description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self.request.get</a:t>
            </a:r>
            <a:r>
              <a:rPr lang="en-US" dirty="0"/>
              <a:t>('</a:t>
            </a:r>
            <a:r>
              <a:rPr lang="en-US" dirty="0" err="1"/>
              <a:t>desc</a:t>
            </a:r>
            <a:r>
              <a:rPr lang="en-US" dirty="0"/>
              <a:t>') </a:t>
            </a:r>
            <a:endParaRPr lang="en-US" dirty="0" smtClean="0"/>
          </a:p>
          <a:p>
            <a:r>
              <a:rPr lang="en-US" dirty="0" smtClean="0"/>
              <a:t>	…</a:t>
            </a:r>
          </a:p>
          <a:p>
            <a:endParaRPr lang="en-US" dirty="0"/>
          </a:p>
          <a:p>
            <a:r>
              <a:rPr lang="en-US" dirty="0"/>
              <a:t>app = webapp2.WSGIApplication([</a:t>
            </a:r>
            <a:r>
              <a:rPr lang="en-US" dirty="0" smtClean="0"/>
              <a:t>(’/</a:t>
            </a:r>
            <a:r>
              <a:rPr lang="en-US" dirty="0" err="1" smtClean="0"/>
              <a:t>wishlist</a:t>
            </a:r>
            <a:r>
              <a:rPr lang="en-US" dirty="0" smtClean="0"/>
              <a:t>'</a:t>
            </a:r>
            <a:r>
              <a:rPr lang="en-US" dirty="0"/>
              <a:t>, </a:t>
            </a:r>
            <a:r>
              <a:rPr lang="en-US" dirty="0" err="1" smtClean="0"/>
              <a:t>WishList</a:t>
            </a:r>
            <a:r>
              <a:rPr lang="en-US" dirty="0" smtClean="0"/>
              <a:t>))</a:t>
            </a:r>
            <a:endParaRPr lang="en-US" dirty="0"/>
          </a:p>
        </p:txBody>
      </p:sp>
      <p:sp>
        <p:nvSpPr>
          <p:cNvPr id="4" name="Curved Right Arrow 3"/>
          <p:cNvSpPr/>
          <p:nvPr/>
        </p:nvSpPr>
        <p:spPr>
          <a:xfrm rot="10800000">
            <a:off x="5834678" y="3516722"/>
            <a:ext cx="1664988" cy="3146654"/>
          </a:xfrm>
          <a:prstGeom prst="curvedRightArrow">
            <a:avLst>
              <a:gd name="adj1" fmla="val 25000"/>
              <a:gd name="adj2" fmla="val 52390"/>
              <a:gd name="adj3" fmla="val 2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Alternate Process 5"/>
          <p:cNvSpPr/>
          <p:nvPr/>
        </p:nvSpPr>
        <p:spPr>
          <a:xfrm>
            <a:off x="7606001" y="4762238"/>
            <a:ext cx="1405697" cy="1088510"/>
          </a:xfrm>
          <a:prstGeom prst="flowChartAlternate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Handler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dirty="0" smtClean="0">
                <a:solidFill>
                  <a:schemeClr val="tx1"/>
                </a:solidFill>
              </a:rPr>
              <a:t>apped to /</a:t>
            </a:r>
            <a:r>
              <a:rPr lang="en-US" dirty="0" err="1" smtClean="0">
                <a:solidFill>
                  <a:schemeClr val="tx1"/>
                </a:solidFill>
              </a:rPr>
              <a:t>wishlist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ounded Rectangular Callout 29"/>
          <p:cNvSpPr/>
          <p:nvPr/>
        </p:nvSpPr>
        <p:spPr>
          <a:xfrm>
            <a:off x="2924119" y="4323809"/>
            <a:ext cx="1430528" cy="438429"/>
          </a:xfrm>
          <a:prstGeom prst="wedgeRoundRectCallout">
            <a:avLst>
              <a:gd name="adj1" fmla="val -93230"/>
              <a:gd name="adj2" fmla="val 1065"/>
              <a:gd name="adj3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Post request</a:t>
            </a:r>
            <a:endParaRPr lang="en-US" dirty="0"/>
          </a:p>
        </p:txBody>
      </p:sp>
      <p:sp>
        <p:nvSpPr>
          <p:cNvPr id="31" name="Rounded Rectangular Callout 30"/>
          <p:cNvSpPr/>
          <p:nvPr/>
        </p:nvSpPr>
        <p:spPr>
          <a:xfrm>
            <a:off x="2298285" y="5850748"/>
            <a:ext cx="2461184" cy="438429"/>
          </a:xfrm>
          <a:prstGeom prst="wedgeRoundRectCallout">
            <a:avLst>
              <a:gd name="adj1" fmla="val -59156"/>
              <a:gd name="adj2" fmla="val -202382"/>
              <a:gd name="adj3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 smtClean="0"/>
              <a:t>Datastore</a:t>
            </a:r>
            <a:r>
              <a:rPr lang="en-US" dirty="0" smtClean="0"/>
              <a:t> object field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683172" y="2086315"/>
            <a:ext cx="1043301" cy="626517"/>
          </a:xfrm>
          <a:prstGeom prst="ellipse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085418" y="4762238"/>
            <a:ext cx="1043301" cy="626517"/>
          </a:xfrm>
          <a:prstGeom prst="ellipse">
            <a:avLst/>
          </a:prstGeom>
          <a:noFill/>
          <a:ln w="254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8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 animBg="1"/>
      <p:bldP spid="19" grpId="0" animBg="1"/>
      <p:bldP spid="4" grpId="0" animBg="1"/>
      <p:bldP spid="6" grpId="0" animBg="1"/>
      <p:bldP spid="30" grpId="0" animBg="1"/>
      <p:bldP spid="31" grpId="0" animBg="1"/>
      <p:bldP spid="7" grpId="0" animBg="1"/>
      <p:bldP spid="3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721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541864" y="2321525"/>
            <a:ext cx="4065205" cy="369332"/>
            <a:chOff x="541867" y="3115733"/>
            <a:chExt cx="2827866" cy="369332"/>
          </a:xfrm>
        </p:grpSpPr>
        <p:sp>
          <p:nvSpPr>
            <p:cNvPr id="16" name="TextBox 15"/>
            <p:cNvSpPr txBox="1"/>
            <p:nvPr/>
          </p:nvSpPr>
          <p:spPr>
            <a:xfrm>
              <a:off x="541867" y="3115733"/>
              <a:ext cx="8052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Item </a:t>
              </a:r>
              <a:r>
                <a:rPr lang="en-US" dirty="0" err="1" smtClean="0"/>
                <a:t>url</a:t>
              </a:r>
              <a:r>
                <a:rPr lang="en-US" dirty="0" smtClean="0"/>
                <a:t>: 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39382" y="3115733"/>
              <a:ext cx="2030351" cy="369332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41865" y="2793298"/>
            <a:ext cx="5528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Item description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61588" y="3213430"/>
            <a:ext cx="4967251" cy="59637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41865" y="1913695"/>
            <a:ext cx="2162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item to wish list: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41865" y="4068302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Wish List</a:t>
            </a:r>
            <a:endParaRPr lang="en-US" sz="20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305137"/>
              </p:ext>
            </p:extLst>
          </p:nvPr>
        </p:nvGraphicFramePr>
        <p:xfrm>
          <a:off x="541863" y="4693120"/>
          <a:ext cx="8049144" cy="1670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6029"/>
                <a:gridCol w="2483115"/>
              </a:tblGrid>
              <a:tr h="581765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089053">
                <a:tc>
                  <a:txBody>
                    <a:bodyPr/>
                    <a:lstStyle/>
                    <a:p>
                      <a:r>
                        <a:rPr lang="en-US" dirty="0" smtClean="0"/>
                        <a:t>I am looking for a book</a:t>
                      </a:r>
                      <a:r>
                        <a:rPr lang="en-US" baseline="0" dirty="0" smtClean="0"/>
                        <a:t> on Google App Engine 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Picture 9" descr="51b68YZy0GL._BO2,204,203,200_PIsitb-sticker-arrow-click,TopRight,35,-76_AA300_SH20_OU01_.jpg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722" y="5415093"/>
            <a:ext cx="863233" cy="863233"/>
          </a:xfrm>
          <a:prstGeom prst="rect">
            <a:avLst/>
          </a:prstGeom>
        </p:spPr>
      </p:pic>
      <p:sp>
        <p:nvSpPr>
          <p:cNvPr id="25" name="Rounded Rectangle 24">
            <a:hlinkClick r:id="rId4" action="ppaction://hlinksldjump"/>
          </p:cNvPr>
          <p:cNvSpPr/>
          <p:nvPr/>
        </p:nvSpPr>
        <p:spPr>
          <a:xfrm>
            <a:off x="6245962" y="3516724"/>
            <a:ext cx="1360039" cy="293078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Submit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4759469" y="2283027"/>
            <a:ext cx="4065205" cy="369332"/>
            <a:chOff x="541867" y="3115733"/>
            <a:chExt cx="2827866" cy="369332"/>
          </a:xfrm>
        </p:grpSpPr>
        <p:sp>
          <p:nvSpPr>
            <p:cNvPr id="27" name="TextBox 26"/>
            <p:cNvSpPr txBox="1"/>
            <p:nvPr/>
          </p:nvSpPr>
          <p:spPr>
            <a:xfrm>
              <a:off x="541867" y="3115733"/>
              <a:ext cx="8052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Image </a:t>
              </a:r>
              <a:r>
                <a:rPr lang="en-US" dirty="0" err="1" smtClean="0"/>
                <a:t>url</a:t>
              </a:r>
              <a:r>
                <a:rPr lang="en-US" dirty="0" smtClean="0"/>
                <a:t>: 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339382" y="3115733"/>
              <a:ext cx="2030351" cy="369332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 smtClean="0"/>
              <a:t>Datastore</a:t>
            </a:r>
            <a:endParaRPr lang="en-US" b="0" dirty="0"/>
          </a:p>
        </p:txBody>
      </p:sp>
      <p:sp>
        <p:nvSpPr>
          <p:cNvPr id="9" name="TextBox 8"/>
          <p:cNvSpPr txBox="1"/>
          <p:nvPr/>
        </p:nvSpPr>
        <p:spPr>
          <a:xfrm>
            <a:off x="975718" y="1686261"/>
            <a:ext cx="7262701" cy="22467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Read the form and insert into </a:t>
            </a:r>
            <a:r>
              <a:rPr lang="en-US" sz="2800" dirty="0" err="1" smtClean="0"/>
              <a:t>datastore</a:t>
            </a:r>
            <a:endParaRPr lang="en-US" sz="2800" dirty="0" smtClean="0"/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Read from the </a:t>
            </a:r>
            <a:r>
              <a:rPr lang="en-US" sz="2800" dirty="0" err="1" smtClean="0"/>
              <a:t>datastore</a:t>
            </a:r>
            <a:r>
              <a:rPr lang="en-US" sz="2800" dirty="0" smtClean="0"/>
              <a:t> and display in table </a:t>
            </a:r>
          </a:p>
          <a:p>
            <a:pPr marL="457200" indent="-457200">
              <a:buFont typeface="Arial"/>
              <a:buChar char="•"/>
            </a:pPr>
            <a:endParaRPr lang="en-US" sz="2800" dirty="0"/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For this section we will work from the </a:t>
            </a:r>
            <a:r>
              <a:rPr lang="en-US" sz="2800" dirty="0" err="1" smtClean="0">
                <a:solidFill>
                  <a:srgbClr val="000090"/>
                </a:solidFill>
              </a:rPr>
              <a:t>giftbook</a:t>
            </a:r>
            <a:r>
              <a:rPr lang="en-US" sz="2800" dirty="0" smtClean="0"/>
              <a:t> directory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3449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3739624" y="2711671"/>
            <a:ext cx="5351456" cy="218130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8668"/>
            <a:ext cx="3335344" cy="227238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App Engine uses a </a:t>
            </a:r>
            <a:r>
              <a:rPr lang="en-US" b="1" dirty="0" smtClean="0">
                <a:solidFill>
                  <a:srgbClr val="000090"/>
                </a:solidFill>
              </a:rPr>
              <a:t>hierarchical data model</a:t>
            </a:r>
          </a:p>
          <a:p>
            <a:r>
              <a:rPr lang="en-US" dirty="0" err="1" smtClean="0"/>
              <a:t>Datastore</a:t>
            </a:r>
            <a:r>
              <a:rPr lang="en-US" dirty="0" smtClean="0"/>
              <a:t> definition in </a:t>
            </a:r>
            <a:r>
              <a:rPr lang="en-US" dirty="0" err="1" smtClean="0">
                <a:solidFill>
                  <a:srgbClr val="000090"/>
                </a:solidFill>
              </a:rPr>
              <a:t>giftbook.py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186083" y="1548195"/>
            <a:ext cx="3316272" cy="85560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90"/>
                </a:solidFill>
              </a:rPr>
              <a:t>c</a:t>
            </a:r>
            <a:r>
              <a:rPr lang="en-US" dirty="0" smtClean="0">
                <a:solidFill>
                  <a:srgbClr val="000090"/>
                </a:solidFill>
              </a:rPr>
              <a:t>lass Persons</a:t>
            </a:r>
            <a:br>
              <a:rPr lang="en-US" dirty="0" smtClean="0">
                <a:solidFill>
                  <a:srgbClr val="000090"/>
                </a:solidFill>
              </a:rPr>
            </a:br>
            <a:r>
              <a:rPr lang="en-US" dirty="0" smtClean="0">
                <a:solidFill>
                  <a:srgbClr val="000090"/>
                </a:solidFill>
              </a:rPr>
              <a:t>key: </a:t>
            </a:r>
            <a:r>
              <a:rPr lang="en-US" dirty="0" smtClean="0">
                <a:solidFill>
                  <a:srgbClr val="000090"/>
                </a:solidFill>
                <a:hlinkClick r:id="rId2"/>
              </a:rPr>
              <a:t>leews@comp.nus.edu.sg</a:t>
            </a:r>
            <a:endParaRPr lang="en-US" dirty="0" smtClean="0">
              <a:solidFill>
                <a:srgbClr val="000090"/>
              </a:solidFill>
            </a:endParaRPr>
          </a:p>
          <a:p>
            <a:pPr algn="ctr"/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10193" y="2798849"/>
            <a:ext cx="1275890" cy="59979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90"/>
                </a:solidFill>
              </a:rPr>
              <a:t>item_id</a:t>
            </a:r>
            <a:r>
              <a:rPr lang="en-US" dirty="0" smtClean="0">
                <a:solidFill>
                  <a:srgbClr val="000090"/>
                </a:solidFill>
              </a:rPr>
              <a:t>: 1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243167" y="2798849"/>
            <a:ext cx="1396721" cy="59979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90"/>
                </a:solidFill>
              </a:rPr>
              <a:t>item_link</a:t>
            </a:r>
            <a:r>
              <a:rPr lang="en-US" dirty="0" smtClean="0">
                <a:solidFill>
                  <a:srgbClr val="000090"/>
                </a:solidFill>
              </a:rPr>
              <a:t>: http://…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757764" y="2798849"/>
            <a:ext cx="2158407" cy="123488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90"/>
                </a:solidFill>
              </a:rPr>
              <a:t>d</a:t>
            </a:r>
            <a:r>
              <a:rPr lang="en-US" dirty="0" smtClean="0">
                <a:solidFill>
                  <a:srgbClr val="000090"/>
                </a:solidFill>
              </a:rPr>
              <a:t>escription: I am looking for a book on Google App Engine…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124" y="3680706"/>
            <a:ext cx="3760878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class </a:t>
            </a:r>
            <a:r>
              <a:rPr lang="en-US" dirty="0"/>
              <a:t>Persons(</a:t>
            </a:r>
            <a:r>
              <a:rPr lang="en-US" dirty="0" err="1"/>
              <a:t>ndb.Model</a:t>
            </a:r>
            <a:r>
              <a:rPr lang="en-US" dirty="0"/>
              <a:t>):</a:t>
            </a:r>
          </a:p>
          <a:p>
            <a:r>
              <a:rPr lang="en-US" dirty="0"/>
              <a:t>    # Models a person. Key is the email.</a:t>
            </a:r>
          </a:p>
          <a:p>
            <a:r>
              <a:rPr lang="en-US" dirty="0"/>
              <a:t>    </a:t>
            </a:r>
            <a:r>
              <a:rPr lang="en-US" dirty="0" err="1"/>
              <a:t>next_item</a:t>
            </a:r>
            <a:r>
              <a:rPr lang="en-US" dirty="0"/>
              <a:t> = </a:t>
            </a:r>
            <a:r>
              <a:rPr lang="en-US" dirty="0" err="1"/>
              <a:t>ndb.IntegerProperty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9115" y="4720657"/>
            <a:ext cx="8124377" cy="20313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class Items(</a:t>
            </a:r>
            <a:r>
              <a:rPr lang="en-US" dirty="0" err="1"/>
              <a:t>ndb.Model</a:t>
            </a:r>
            <a:r>
              <a:rPr lang="en-US" dirty="0"/>
              <a:t>):</a:t>
            </a:r>
          </a:p>
          <a:p>
            <a:r>
              <a:rPr lang="en-US" dirty="0"/>
              <a:t>    # Models an item with </a:t>
            </a:r>
            <a:r>
              <a:rPr lang="en-US" dirty="0" err="1"/>
              <a:t>item_link</a:t>
            </a:r>
            <a:r>
              <a:rPr lang="en-US" dirty="0"/>
              <a:t>, </a:t>
            </a:r>
            <a:r>
              <a:rPr lang="en-US" dirty="0" err="1"/>
              <a:t>image_link</a:t>
            </a:r>
            <a:r>
              <a:rPr lang="en-US" dirty="0"/>
              <a:t>, description, and date. Key is </a:t>
            </a:r>
            <a:r>
              <a:rPr lang="en-US" dirty="0" err="1"/>
              <a:t>item_id</a:t>
            </a:r>
            <a:r>
              <a:rPr lang="en-US" dirty="0"/>
              <a:t>.</a:t>
            </a:r>
          </a:p>
          <a:p>
            <a:r>
              <a:rPr lang="en-US" dirty="0"/>
              <a:t>    </a:t>
            </a:r>
            <a:r>
              <a:rPr lang="en-US" dirty="0" err="1"/>
              <a:t>item_id</a:t>
            </a:r>
            <a:r>
              <a:rPr lang="en-US" dirty="0"/>
              <a:t> = </a:t>
            </a:r>
            <a:r>
              <a:rPr lang="en-US" dirty="0" err="1"/>
              <a:t>ndb.IntegerProperty</a:t>
            </a:r>
            <a:r>
              <a:rPr lang="en-US" dirty="0"/>
              <a:t>()</a:t>
            </a:r>
          </a:p>
          <a:p>
            <a:r>
              <a:rPr lang="en-US" dirty="0"/>
              <a:t>    </a:t>
            </a:r>
            <a:r>
              <a:rPr lang="en-US" dirty="0" err="1"/>
              <a:t>item_link</a:t>
            </a:r>
            <a:r>
              <a:rPr lang="en-US" dirty="0"/>
              <a:t> = </a:t>
            </a:r>
            <a:r>
              <a:rPr lang="en-US" dirty="0" err="1"/>
              <a:t>ndb.StringProperty</a:t>
            </a:r>
            <a:r>
              <a:rPr lang="en-US" dirty="0"/>
              <a:t>()</a:t>
            </a:r>
          </a:p>
          <a:p>
            <a:r>
              <a:rPr lang="en-US" dirty="0"/>
              <a:t>    </a:t>
            </a:r>
            <a:r>
              <a:rPr lang="en-US" dirty="0" err="1"/>
              <a:t>image_link</a:t>
            </a:r>
            <a:r>
              <a:rPr lang="en-US" dirty="0"/>
              <a:t> = </a:t>
            </a:r>
            <a:r>
              <a:rPr lang="en-US" dirty="0" err="1"/>
              <a:t>ndb.StringProperty</a:t>
            </a:r>
            <a:r>
              <a:rPr lang="en-US" dirty="0"/>
              <a:t>()</a:t>
            </a:r>
          </a:p>
          <a:p>
            <a:r>
              <a:rPr lang="en-US" dirty="0"/>
              <a:t>    description = </a:t>
            </a:r>
            <a:r>
              <a:rPr lang="en-US" dirty="0" err="1"/>
              <a:t>ndb.TextProperty</a:t>
            </a:r>
            <a:r>
              <a:rPr lang="en-US" dirty="0"/>
              <a:t>()</a:t>
            </a:r>
          </a:p>
          <a:p>
            <a:r>
              <a:rPr lang="en-US" dirty="0"/>
              <a:t>    date = </a:t>
            </a:r>
            <a:r>
              <a:rPr lang="en-US" dirty="0" err="1"/>
              <a:t>ndb.DateTimeProperty</a:t>
            </a:r>
            <a:r>
              <a:rPr lang="en-US" dirty="0"/>
              <a:t>(</a:t>
            </a:r>
            <a:r>
              <a:rPr lang="en-US" dirty="0" err="1"/>
              <a:t>auto_now_add</a:t>
            </a:r>
            <a:r>
              <a:rPr lang="en-US" dirty="0"/>
              <a:t>=True)</a:t>
            </a:r>
          </a:p>
        </p:txBody>
      </p:sp>
      <p:cxnSp>
        <p:nvCxnSpPr>
          <p:cNvPr id="14" name="Straight Arrow Connector 13"/>
          <p:cNvCxnSpPr>
            <a:stCxn id="5" idx="2"/>
          </p:cNvCxnSpPr>
          <p:nvPr/>
        </p:nvCxnSpPr>
        <p:spPr>
          <a:xfrm>
            <a:off x="6844219" y="2403797"/>
            <a:ext cx="0" cy="307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605384" y="4213448"/>
            <a:ext cx="73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US" dirty="0" smtClean="0"/>
              <a:t>ey: 1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7219802" y="4188777"/>
            <a:ext cx="1396721" cy="29989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90"/>
                </a:solidFill>
              </a:rPr>
              <a:t>d</a:t>
            </a:r>
            <a:r>
              <a:rPr lang="en-US" dirty="0" smtClean="0">
                <a:solidFill>
                  <a:srgbClr val="000090"/>
                </a:solidFill>
              </a:rPr>
              <a:t>ate: …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092447" y="2157461"/>
            <a:ext cx="1503543" cy="2009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90"/>
                </a:solidFill>
              </a:rPr>
              <a:t>next_item</a:t>
            </a:r>
            <a:r>
              <a:rPr lang="en-US" dirty="0">
                <a:solidFill>
                  <a:srgbClr val="000090"/>
                </a:solidFill>
              </a:rPr>
              <a:t>: 2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244367" y="3450143"/>
            <a:ext cx="1396721" cy="59979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90"/>
                </a:solidFill>
              </a:rPr>
              <a:t>image_link</a:t>
            </a:r>
            <a:r>
              <a:rPr lang="en-US" dirty="0" smtClean="0">
                <a:solidFill>
                  <a:srgbClr val="000090"/>
                </a:solidFill>
              </a:rPr>
              <a:t>: http://…</a:t>
            </a:r>
            <a:endParaRPr lang="en-US" dirty="0">
              <a:solidFill>
                <a:srgbClr val="00009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996619" y="2389899"/>
            <a:ext cx="442567" cy="1953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6214442" y="2405017"/>
            <a:ext cx="466728" cy="1801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09785" y="2295941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467868" y="2302436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501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Insert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978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into </a:t>
            </a:r>
            <a:r>
              <a:rPr lang="en-US" dirty="0" err="1" smtClean="0"/>
              <a:t>datastore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7811" y="1178206"/>
            <a:ext cx="7958990" cy="563231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 </a:t>
            </a:r>
            <a:r>
              <a:rPr lang="en-US" sz="2000" dirty="0" err="1"/>
              <a:t>def</a:t>
            </a:r>
            <a:r>
              <a:rPr lang="en-US" sz="2000" dirty="0"/>
              <a:t> post(self):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parent </a:t>
            </a:r>
            <a:r>
              <a:rPr lang="en-US" sz="2000" dirty="0"/>
              <a:t>= </a:t>
            </a:r>
            <a:r>
              <a:rPr lang="en-US" sz="2000" dirty="0" err="1"/>
              <a:t>ndb.Key</a:t>
            </a:r>
            <a:r>
              <a:rPr lang="en-US" sz="2000" dirty="0"/>
              <a:t>('Persons', </a:t>
            </a:r>
            <a:r>
              <a:rPr lang="en-US" sz="2000" dirty="0" err="1"/>
              <a:t>users.get_current_user</a:t>
            </a:r>
            <a:r>
              <a:rPr lang="en-US" sz="2000" dirty="0"/>
              <a:t>().email())</a:t>
            </a:r>
          </a:p>
          <a:p>
            <a:r>
              <a:rPr lang="en-US" sz="2000" dirty="0"/>
              <a:t>        person = </a:t>
            </a:r>
            <a:r>
              <a:rPr lang="en-US" sz="2000" dirty="0" err="1"/>
              <a:t>parent.get</a:t>
            </a:r>
            <a:r>
              <a:rPr lang="en-US" sz="2000" dirty="0"/>
              <a:t>()</a:t>
            </a:r>
          </a:p>
          <a:p>
            <a:r>
              <a:rPr lang="en-US" sz="2000" dirty="0"/>
              <a:t>        if person == None:</a:t>
            </a:r>
          </a:p>
          <a:p>
            <a:r>
              <a:rPr lang="en-US" sz="2000" dirty="0"/>
              <a:t>            person = Persons(id=</a:t>
            </a:r>
            <a:r>
              <a:rPr lang="en-US" sz="2000" dirty="0" err="1"/>
              <a:t>users.get_current_user</a:t>
            </a:r>
            <a:r>
              <a:rPr lang="en-US" sz="2000" dirty="0"/>
              <a:t>().email())</a:t>
            </a:r>
          </a:p>
          <a:p>
            <a:r>
              <a:rPr lang="en-US" sz="2000" dirty="0"/>
              <a:t>            </a:t>
            </a:r>
            <a:r>
              <a:rPr lang="en-US" sz="2000" dirty="0" err="1"/>
              <a:t>person.next_item</a:t>
            </a:r>
            <a:r>
              <a:rPr lang="en-US" sz="2000" dirty="0"/>
              <a:t> = 1</a:t>
            </a:r>
          </a:p>
          <a:p>
            <a:endParaRPr lang="en-US" sz="2000" dirty="0"/>
          </a:p>
          <a:p>
            <a:r>
              <a:rPr lang="en-US" sz="2000" dirty="0"/>
              <a:t>        item = Items(parent=parent, id=</a:t>
            </a:r>
            <a:r>
              <a:rPr lang="en-US" sz="2000" dirty="0" err="1"/>
              <a:t>str</a:t>
            </a:r>
            <a:r>
              <a:rPr lang="en-US" sz="2000" dirty="0"/>
              <a:t>(</a:t>
            </a:r>
            <a:r>
              <a:rPr lang="en-US" sz="2000" dirty="0" err="1"/>
              <a:t>person.next_item</a:t>
            </a:r>
            <a:r>
              <a:rPr lang="en-US" sz="2000" dirty="0"/>
              <a:t>))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item.item_id</a:t>
            </a:r>
            <a:r>
              <a:rPr lang="en-US" sz="2000" dirty="0"/>
              <a:t> = </a:t>
            </a:r>
            <a:r>
              <a:rPr lang="en-US" sz="2000" dirty="0" err="1" smtClean="0"/>
              <a:t>person.next_item</a:t>
            </a:r>
            <a:endParaRPr lang="en-US" sz="2000" dirty="0"/>
          </a:p>
          <a:p>
            <a:r>
              <a:rPr lang="en-US" sz="2000" dirty="0"/>
              <a:t>        </a:t>
            </a:r>
            <a:r>
              <a:rPr lang="en-US" sz="2000" dirty="0" err="1"/>
              <a:t>item.item_link</a:t>
            </a:r>
            <a:r>
              <a:rPr lang="en-US" sz="2000" dirty="0"/>
              <a:t> = </a:t>
            </a:r>
            <a:r>
              <a:rPr lang="en-US" sz="2000" dirty="0" err="1"/>
              <a:t>self.request.get</a:t>
            </a:r>
            <a:r>
              <a:rPr lang="en-US" sz="2000" dirty="0"/>
              <a:t>('</a:t>
            </a:r>
            <a:r>
              <a:rPr lang="en-US" sz="2000" dirty="0" err="1"/>
              <a:t>item_url</a:t>
            </a:r>
            <a:r>
              <a:rPr lang="en-US" sz="2000" dirty="0"/>
              <a:t>')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item.image_link</a:t>
            </a:r>
            <a:r>
              <a:rPr lang="en-US" sz="2000" dirty="0"/>
              <a:t> = </a:t>
            </a:r>
            <a:r>
              <a:rPr lang="en-US" sz="2000" dirty="0" err="1"/>
              <a:t>self.request.get</a:t>
            </a:r>
            <a:r>
              <a:rPr lang="en-US" sz="2000" dirty="0"/>
              <a:t>('</a:t>
            </a:r>
            <a:r>
              <a:rPr lang="en-US" sz="2000" dirty="0" err="1"/>
              <a:t>image_url</a:t>
            </a:r>
            <a:r>
              <a:rPr lang="en-US" sz="2000" dirty="0"/>
              <a:t>')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item.description</a:t>
            </a:r>
            <a:r>
              <a:rPr lang="en-US" sz="2000" dirty="0"/>
              <a:t> = </a:t>
            </a:r>
            <a:r>
              <a:rPr lang="en-US" sz="2000" dirty="0" err="1"/>
              <a:t>self.request.get</a:t>
            </a:r>
            <a:r>
              <a:rPr lang="en-US" sz="2000" dirty="0"/>
              <a:t>('</a:t>
            </a:r>
            <a:r>
              <a:rPr lang="en-US" sz="2000" dirty="0" err="1" smtClean="0"/>
              <a:t>desc</a:t>
            </a:r>
            <a:r>
              <a:rPr lang="en-US" sz="2000" dirty="0" smtClean="0"/>
              <a:t>’)</a:t>
            </a:r>
            <a:endParaRPr lang="en-US" sz="2000" dirty="0"/>
          </a:p>
          <a:p>
            <a:r>
              <a:rPr lang="en-US" sz="2000" dirty="0"/>
              <a:t>        </a:t>
            </a:r>
          </a:p>
          <a:p>
            <a:r>
              <a:rPr lang="en-US" sz="2000" dirty="0"/>
              <a:t>        if </a:t>
            </a:r>
            <a:r>
              <a:rPr lang="en-US" sz="2000" dirty="0" err="1"/>
              <a:t>item.image_link.rstrip</a:t>
            </a:r>
            <a:r>
              <a:rPr lang="en-US" sz="2000" dirty="0"/>
              <a:t>() != ''</a:t>
            </a:r>
            <a:r>
              <a:rPr lang="en-US" sz="2000" dirty="0" smtClean="0"/>
              <a:t>: </a:t>
            </a:r>
            <a:r>
              <a:rPr lang="en-US" sz="2000" dirty="0"/>
              <a:t># Only store an item if there is an image</a:t>
            </a:r>
          </a:p>
          <a:p>
            <a:r>
              <a:rPr lang="en-US" sz="2000" dirty="0"/>
              <a:t>            </a:t>
            </a:r>
            <a:r>
              <a:rPr lang="en-US" sz="2000" dirty="0" err="1"/>
              <a:t>item.put</a:t>
            </a:r>
            <a:r>
              <a:rPr lang="en-US" sz="2000" dirty="0"/>
              <a:t>()</a:t>
            </a:r>
          </a:p>
          <a:p>
            <a:r>
              <a:rPr lang="en-US" sz="2000" dirty="0"/>
              <a:t>            </a:t>
            </a:r>
            <a:r>
              <a:rPr lang="en-US" sz="2000" dirty="0" err="1"/>
              <a:t>person.next_item</a:t>
            </a:r>
            <a:r>
              <a:rPr lang="en-US" sz="2000" dirty="0"/>
              <a:t> += 1</a:t>
            </a:r>
          </a:p>
          <a:p>
            <a:r>
              <a:rPr lang="en-US" sz="2000" dirty="0"/>
              <a:t>            </a:t>
            </a:r>
            <a:r>
              <a:rPr lang="en-US" sz="2000" dirty="0" err="1"/>
              <a:t>person.put</a:t>
            </a:r>
            <a:r>
              <a:rPr lang="en-US" sz="2000" dirty="0"/>
              <a:t>()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self.show</a:t>
            </a:r>
            <a:r>
              <a:rPr lang="en-US" sz="2000" dirty="0"/>
              <a:t>()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7351970" y="1987240"/>
            <a:ext cx="1538723" cy="441769"/>
          </a:xfrm>
          <a:prstGeom prst="wedgeRoundRectCallout">
            <a:avLst>
              <a:gd name="adj1" fmla="val -114381"/>
              <a:gd name="adj2" fmla="val -74118"/>
              <a:gd name="adj3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Construct key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4504935" y="1987240"/>
            <a:ext cx="2032610" cy="332176"/>
          </a:xfrm>
          <a:prstGeom prst="wedgeRoundRectCallout">
            <a:avLst>
              <a:gd name="adj1" fmla="val -94754"/>
              <a:gd name="adj2" fmla="val -26795"/>
              <a:gd name="adj3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Get from </a:t>
            </a:r>
            <a:r>
              <a:rPr lang="en-US" dirty="0" err="1" smtClean="0"/>
              <a:t>datastore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7351970" y="2839420"/>
            <a:ext cx="1469889" cy="1783034"/>
          </a:xfrm>
          <a:prstGeom prst="wedgeRoundRectCallout">
            <a:avLst>
              <a:gd name="adj1" fmla="val -88055"/>
              <a:gd name="adj2" fmla="val -52465"/>
              <a:gd name="adj3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Create new person. Email is key (unique identifier)</a:t>
            </a:r>
            <a:endParaRPr lang="en-US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3318932" y="1103702"/>
            <a:ext cx="2603440" cy="441769"/>
          </a:xfrm>
          <a:prstGeom prst="wedgeRoundRectCallout">
            <a:avLst>
              <a:gd name="adj1" fmla="val -83063"/>
              <a:gd name="adj2" fmla="val -8481"/>
              <a:gd name="adj3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Handles post from form</a:t>
            </a:r>
            <a:endParaRPr lang="en-US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38315" y="3690486"/>
            <a:ext cx="1156185" cy="1585771"/>
          </a:xfrm>
          <a:prstGeom prst="wedgeRoundRectCallout">
            <a:avLst>
              <a:gd name="adj1" fmla="val 54449"/>
              <a:gd name="adj2" fmla="val -59625"/>
              <a:gd name="adj3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Create new item and link to parent</a:t>
            </a:r>
            <a:endParaRPr lang="en-US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4731739" y="6183349"/>
            <a:ext cx="3145730" cy="537313"/>
          </a:xfrm>
          <a:prstGeom prst="wedgeRoundRectCallout">
            <a:avLst>
              <a:gd name="adj1" fmla="val -96995"/>
              <a:gd name="adj2" fmla="val 43731"/>
              <a:gd name="adj3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Display page after storing item</a:t>
            </a:r>
            <a:endParaRPr lang="en-US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4339525" y="2829965"/>
            <a:ext cx="2348031" cy="420451"/>
          </a:xfrm>
          <a:prstGeom prst="wedgeRoundRectCallout">
            <a:avLst>
              <a:gd name="adj1" fmla="val -72550"/>
              <a:gd name="adj2" fmla="val -17454"/>
              <a:gd name="adj3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 smtClean="0"/>
              <a:t>Init</a:t>
            </a:r>
            <a:r>
              <a:rPr lang="en-US" dirty="0" smtClean="0"/>
              <a:t> </a:t>
            </a:r>
            <a:r>
              <a:rPr lang="en-US" dirty="0" err="1" smtClean="0"/>
              <a:t>next_item</a:t>
            </a:r>
            <a:r>
              <a:rPr lang="en-US" dirty="0" smtClean="0"/>
              <a:t> to 1</a:t>
            </a:r>
            <a:endParaRPr lang="en-US" dirty="0"/>
          </a:p>
        </p:txBody>
      </p:sp>
      <p:sp>
        <p:nvSpPr>
          <p:cNvPr id="13" name="Rounded Rectangular Callout 12"/>
          <p:cNvSpPr/>
          <p:nvPr/>
        </p:nvSpPr>
        <p:spPr>
          <a:xfrm>
            <a:off x="6124003" y="4664571"/>
            <a:ext cx="1995597" cy="537313"/>
          </a:xfrm>
          <a:prstGeom prst="wedgeRoundRectCallout">
            <a:avLst>
              <a:gd name="adj1" fmla="val -57596"/>
              <a:gd name="adj2" fmla="val -111021"/>
              <a:gd name="adj3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Get info from form</a:t>
            </a:r>
            <a:endParaRPr lang="en-US" dirty="0"/>
          </a:p>
        </p:txBody>
      </p:sp>
      <p:sp>
        <p:nvSpPr>
          <p:cNvPr id="15" name="Rounded Rectangular Callout 14"/>
          <p:cNvSpPr/>
          <p:nvPr/>
        </p:nvSpPr>
        <p:spPr>
          <a:xfrm>
            <a:off x="3026858" y="5457677"/>
            <a:ext cx="798579" cy="377955"/>
          </a:xfrm>
          <a:prstGeom prst="wedgeRoundRectCallout">
            <a:avLst>
              <a:gd name="adj1" fmla="val -100782"/>
              <a:gd name="adj2" fmla="val 19731"/>
              <a:gd name="adj3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Insert</a:t>
            </a:r>
            <a:endParaRPr lang="en-US" dirty="0"/>
          </a:p>
        </p:txBody>
      </p:sp>
      <p:sp>
        <p:nvSpPr>
          <p:cNvPr id="16" name="Rounded Rectangular Callout 15"/>
          <p:cNvSpPr/>
          <p:nvPr/>
        </p:nvSpPr>
        <p:spPr>
          <a:xfrm>
            <a:off x="3257538" y="6110193"/>
            <a:ext cx="798579" cy="377955"/>
          </a:xfrm>
          <a:prstGeom prst="wedgeRoundRectCallout">
            <a:avLst>
              <a:gd name="adj1" fmla="val -100782"/>
              <a:gd name="adj2" fmla="val 19731"/>
              <a:gd name="adj3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Insert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569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Retrieve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575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541864" y="2321525"/>
            <a:ext cx="4065205" cy="369332"/>
            <a:chOff x="541867" y="3115733"/>
            <a:chExt cx="2827866" cy="369332"/>
          </a:xfrm>
        </p:grpSpPr>
        <p:sp>
          <p:nvSpPr>
            <p:cNvPr id="16" name="TextBox 15"/>
            <p:cNvSpPr txBox="1"/>
            <p:nvPr/>
          </p:nvSpPr>
          <p:spPr>
            <a:xfrm>
              <a:off x="541867" y="3115733"/>
              <a:ext cx="8052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Item </a:t>
              </a:r>
              <a:r>
                <a:rPr lang="en-US" dirty="0" err="1" smtClean="0"/>
                <a:t>url</a:t>
              </a:r>
              <a:r>
                <a:rPr lang="en-US" dirty="0" smtClean="0"/>
                <a:t>: 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39382" y="3115733"/>
              <a:ext cx="2030351" cy="369332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41865" y="2793298"/>
            <a:ext cx="5528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Item description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61588" y="3213430"/>
            <a:ext cx="4967251" cy="59637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hlinkClick r:id="rId2" action="ppaction://hlinksldjump"/>
          </p:cNvPr>
          <p:cNvSpPr/>
          <p:nvPr/>
        </p:nvSpPr>
        <p:spPr>
          <a:xfrm>
            <a:off x="-4689848" y="5614256"/>
            <a:ext cx="1360039" cy="293078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Submit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1865" y="1913695"/>
            <a:ext cx="2162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item to wish list: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41865" y="4068302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Wish List</a:t>
            </a:r>
            <a:endParaRPr lang="en-US" sz="20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254017"/>
              </p:ext>
            </p:extLst>
          </p:nvPr>
        </p:nvGraphicFramePr>
        <p:xfrm>
          <a:off x="541863" y="4693120"/>
          <a:ext cx="8049144" cy="1670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3766"/>
                <a:gridCol w="1897689"/>
                <a:gridCol w="1897689"/>
              </a:tblGrid>
              <a:tr h="581765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  <a:tr h="1089053">
                <a:tc>
                  <a:txBody>
                    <a:bodyPr/>
                    <a:lstStyle/>
                    <a:p>
                      <a:r>
                        <a:rPr lang="en-US" dirty="0" smtClean="0"/>
                        <a:t>I am looking for a book</a:t>
                      </a:r>
                      <a:r>
                        <a:rPr lang="en-US" baseline="0" dirty="0" smtClean="0"/>
                        <a:t> on Google App Engine 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2013-05-04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Picture 9" descr="51b68YZy0GL._BO2,204,203,200_PIsitb-sticker-arrow-click,TopRight,35,-76_AA300_SH20_OU01_.jpg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705" y="5368135"/>
            <a:ext cx="863233" cy="863233"/>
          </a:xfrm>
          <a:prstGeom prst="rect">
            <a:avLst/>
          </a:prstGeom>
        </p:spPr>
      </p:pic>
      <p:sp>
        <p:nvSpPr>
          <p:cNvPr id="25" name="Rounded Rectangle 24">
            <a:hlinkClick r:id="rId2" action="ppaction://hlinksldjump"/>
          </p:cNvPr>
          <p:cNvSpPr/>
          <p:nvPr/>
        </p:nvSpPr>
        <p:spPr>
          <a:xfrm>
            <a:off x="6245962" y="3516724"/>
            <a:ext cx="1360039" cy="293078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Submit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4759469" y="2283027"/>
            <a:ext cx="4065205" cy="369332"/>
            <a:chOff x="541867" y="3115733"/>
            <a:chExt cx="2827866" cy="369332"/>
          </a:xfrm>
        </p:grpSpPr>
        <p:sp>
          <p:nvSpPr>
            <p:cNvPr id="27" name="TextBox 26"/>
            <p:cNvSpPr txBox="1"/>
            <p:nvPr/>
          </p:nvSpPr>
          <p:spPr>
            <a:xfrm>
              <a:off x="541867" y="3115733"/>
              <a:ext cx="8052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Image </a:t>
              </a:r>
              <a:r>
                <a:rPr lang="en-US" dirty="0" err="1" smtClean="0"/>
                <a:t>url</a:t>
              </a:r>
              <a:r>
                <a:rPr lang="en-US" dirty="0" smtClean="0"/>
                <a:t>: 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339382" y="3115733"/>
              <a:ext cx="2030351" cy="369332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Retrieve items</a:t>
            </a:r>
            <a:endParaRPr lang="en-US" b="0" dirty="0"/>
          </a:p>
        </p:txBody>
      </p:sp>
      <p:sp>
        <p:nvSpPr>
          <p:cNvPr id="8" name="TextBox 7"/>
          <p:cNvSpPr txBox="1"/>
          <p:nvPr/>
        </p:nvSpPr>
        <p:spPr>
          <a:xfrm>
            <a:off x="929808" y="1393065"/>
            <a:ext cx="6830228" cy="53553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90"/>
                </a:solidFill>
              </a:rPr>
              <a:t> </a:t>
            </a:r>
            <a:r>
              <a:rPr lang="en-US" dirty="0" err="1">
                <a:solidFill>
                  <a:srgbClr val="000090"/>
                </a:solidFill>
              </a:rPr>
              <a:t>def</a:t>
            </a:r>
            <a:r>
              <a:rPr lang="en-US" dirty="0">
                <a:solidFill>
                  <a:srgbClr val="000090"/>
                </a:solidFill>
              </a:rPr>
              <a:t> show(self)</a:t>
            </a:r>
            <a:r>
              <a:rPr lang="en-US" dirty="0" smtClean="0">
                <a:solidFill>
                  <a:srgbClr val="000090"/>
                </a:solidFill>
              </a:rPr>
              <a:t>:</a:t>
            </a:r>
          </a:p>
          <a:p>
            <a:r>
              <a:rPr lang="en-US" dirty="0">
                <a:solidFill>
                  <a:srgbClr val="000090"/>
                </a:solidFill>
              </a:rPr>
              <a:t>	</a:t>
            </a:r>
            <a:r>
              <a:rPr lang="en-US" dirty="0" smtClean="0">
                <a:solidFill>
                  <a:srgbClr val="000090"/>
                </a:solidFill>
              </a:rPr>
              <a:t>user </a:t>
            </a:r>
            <a:r>
              <a:rPr lang="en-US" dirty="0">
                <a:solidFill>
                  <a:srgbClr val="000090"/>
                </a:solidFill>
              </a:rPr>
              <a:t>= </a:t>
            </a:r>
            <a:r>
              <a:rPr lang="en-US" dirty="0" err="1">
                <a:solidFill>
                  <a:srgbClr val="000090"/>
                </a:solidFill>
              </a:rPr>
              <a:t>users.get_current_user</a:t>
            </a:r>
            <a:r>
              <a:rPr lang="en-US" dirty="0">
                <a:solidFill>
                  <a:srgbClr val="000090"/>
                </a:solidFill>
              </a:rPr>
              <a:t>()</a:t>
            </a:r>
          </a:p>
          <a:p>
            <a:r>
              <a:rPr lang="en-US" dirty="0" smtClean="0">
                <a:solidFill>
                  <a:srgbClr val="000090"/>
                </a:solidFill>
              </a:rPr>
              <a:t>	# </a:t>
            </a:r>
            <a:r>
              <a:rPr lang="en-US" dirty="0">
                <a:solidFill>
                  <a:srgbClr val="000090"/>
                </a:solidFill>
              </a:rPr>
              <a:t>Retrieve person</a:t>
            </a:r>
          </a:p>
          <a:p>
            <a:r>
              <a:rPr lang="en-US" dirty="0">
                <a:solidFill>
                  <a:srgbClr val="000090"/>
                </a:solidFill>
              </a:rPr>
              <a:t>         </a:t>
            </a:r>
            <a:r>
              <a:rPr lang="en-US" dirty="0" err="1" smtClean="0">
                <a:solidFill>
                  <a:srgbClr val="000090"/>
                </a:solidFill>
              </a:rPr>
              <a:t>parent_key</a:t>
            </a:r>
            <a:r>
              <a:rPr lang="en-US" dirty="0" smtClean="0">
                <a:solidFill>
                  <a:srgbClr val="000090"/>
                </a:solidFill>
              </a:rPr>
              <a:t> </a:t>
            </a:r>
            <a:r>
              <a:rPr lang="en-US" dirty="0">
                <a:solidFill>
                  <a:srgbClr val="000090"/>
                </a:solidFill>
              </a:rPr>
              <a:t>= </a:t>
            </a:r>
            <a:r>
              <a:rPr lang="en-US" dirty="0" err="1">
                <a:solidFill>
                  <a:srgbClr val="000090"/>
                </a:solidFill>
              </a:rPr>
              <a:t>ndb.Key</a:t>
            </a:r>
            <a:r>
              <a:rPr lang="en-US" dirty="0">
                <a:solidFill>
                  <a:srgbClr val="000090"/>
                </a:solidFill>
              </a:rPr>
              <a:t>('Persons', </a:t>
            </a:r>
            <a:r>
              <a:rPr lang="en-US" dirty="0" err="1">
                <a:solidFill>
                  <a:srgbClr val="000090"/>
                </a:solidFill>
              </a:rPr>
              <a:t>users.get_current_user</a:t>
            </a:r>
            <a:r>
              <a:rPr lang="en-US" dirty="0">
                <a:solidFill>
                  <a:srgbClr val="000090"/>
                </a:solidFill>
              </a:rPr>
              <a:t>().email())</a:t>
            </a:r>
          </a:p>
          <a:p>
            <a:endParaRPr lang="en-US" dirty="0">
              <a:solidFill>
                <a:srgbClr val="000090"/>
              </a:solidFill>
            </a:endParaRPr>
          </a:p>
          <a:p>
            <a:r>
              <a:rPr lang="en-US" dirty="0">
                <a:solidFill>
                  <a:srgbClr val="000090"/>
                </a:solidFill>
              </a:rPr>
              <a:t>          </a:t>
            </a:r>
            <a:r>
              <a:rPr lang="en-US" dirty="0" smtClean="0">
                <a:solidFill>
                  <a:srgbClr val="000090"/>
                </a:solidFill>
              </a:rPr>
              <a:t># </a:t>
            </a:r>
            <a:r>
              <a:rPr lang="en-US" dirty="0">
                <a:solidFill>
                  <a:srgbClr val="000090"/>
                </a:solidFill>
              </a:rPr>
              <a:t>Retrieve items</a:t>
            </a:r>
          </a:p>
          <a:p>
            <a:r>
              <a:rPr lang="en-US" dirty="0">
                <a:solidFill>
                  <a:srgbClr val="000090"/>
                </a:solidFill>
              </a:rPr>
              <a:t>          </a:t>
            </a:r>
            <a:r>
              <a:rPr lang="en-US" dirty="0" smtClean="0">
                <a:solidFill>
                  <a:srgbClr val="000090"/>
                </a:solidFill>
              </a:rPr>
              <a:t>query </a:t>
            </a:r>
            <a:r>
              <a:rPr lang="en-US" dirty="0">
                <a:solidFill>
                  <a:srgbClr val="000090"/>
                </a:solidFill>
              </a:rPr>
              <a:t>= </a:t>
            </a:r>
            <a:r>
              <a:rPr lang="en-US" dirty="0" err="1">
                <a:solidFill>
                  <a:srgbClr val="000090"/>
                </a:solidFill>
              </a:rPr>
              <a:t>ndb.gql</a:t>
            </a:r>
            <a:r>
              <a:rPr lang="en-US" dirty="0">
                <a:solidFill>
                  <a:srgbClr val="000090"/>
                </a:solidFill>
              </a:rPr>
              <a:t>("SELECT * "</a:t>
            </a:r>
          </a:p>
          <a:p>
            <a:r>
              <a:rPr lang="en-US" dirty="0">
                <a:solidFill>
                  <a:srgbClr val="000090"/>
                </a:solidFill>
              </a:rPr>
              <a:t>                            "FROM Items "</a:t>
            </a:r>
          </a:p>
          <a:p>
            <a:r>
              <a:rPr lang="en-US" dirty="0">
                <a:solidFill>
                  <a:srgbClr val="000090"/>
                </a:solidFill>
              </a:rPr>
              <a:t>                            "WHERE ANCESTOR IS :1 "</a:t>
            </a:r>
          </a:p>
          <a:p>
            <a:r>
              <a:rPr lang="en-US" dirty="0">
                <a:solidFill>
                  <a:srgbClr val="000090"/>
                </a:solidFill>
              </a:rPr>
              <a:t>                            "ORDER BY date DESC",</a:t>
            </a:r>
          </a:p>
          <a:p>
            <a:r>
              <a:rPr lang="en-US" dirty="0">
                <a:solidFill>
                  <a:srgbClr val="000090"/>
                </a:solidFill>
              </a:rPr>
              <a:t>                            </a:t>
            </a:r>
            <a:r>
              <a:rPr lang="en-US" dirty="0" err="1">
                <a:solidFill>
                  <a:srgbClr val="000090"/>
                </a:solidFill>
              </a:rPr>
              <a:t>parent_key</a:t>
            </a:r>
            <a:r>
              <a:rPr lang="en-US" dirty="0">
                <a:solidFill>
                  <a:srgbClr val="000090"/>
                </a:solidFill>
              </a:rPr>
              <a:t>)</a:t>
            </a:r>
          </a:p>
          <a:p>
            <a:endParaRPr lang="en-US" dirty="0">
              <a:solidFill>
                <a:srgbClr val="000090"/>
              </a:solidFill>
            </a:endParaRPr>
          </a:p>
          <a:p>
            <a:r>
              <a:rPr lang="en-US" dirty="0">
                <a:solidFill>
                  <a:srgbClr val="000090"/>
                </a:solidFill>
              </a:rPr>
              <a:t>            </a:t>
            </a:r>
            <a:r>
              <a:rPr lang="en-US" dirty="0" err="1">
                <a:solidFill>
                  <a:srgbClr val="000090"/>
                </a:solidFill>
              </a:rPr>
              <a:t>template_values</a:t>
            </a:r>
            <a:r>
              <a:rPr lang="en-US" dirty="0">
                <a:solidFill>
                  <a:srgbClr val="000090"/>
                </a:solidFill>
              </a:rPr>
              <a:t> = {</a:t>
            </a:r>
          </a:p>
          <a:p>
            <a:r>
              <a:rPr lang="en-US" dirty="0">
                <a:solidFill>
                  <a:srgbClr val="000090"/>
                </a:solidFill>
              </a:rPr>
              <a:t>                '</a:t>
            </a:r>
            <a:r>
              <a:rPr lang="en-US" dirty="0" err="1">
                <a:solidFill>
                  <a:srgbClr val="000090"/>
                </a:solidFill>
              </a:rPr>
              <a:t>user_mail</a:t>
            </a:r>
            <a:r>
              <a:rPr lang="en-US" dirty="0">
                <a:solidFill>
                  <a:srgbClr val="000090"/>
                </a:solidFill>
              </a:rPr>
              <a:t>': </a:t>
            </a:r>
            <a:r>
              <a:rPr lang="en-US" dirty="0" err="1">
                <a:solidFill>
                  <a:srgbClr val="000090"/>
                </a:solidFill>
              </a:rPr>
              <a:t>users.get_current_user</a:t>
            </a:r>
            <a:r>
              <a:rPr lang="en-US" dirty="0">
                <a:solidFill>
                  <a:srgbClr val="000090"/>
                </a:solidFill>
              </a:rPr>
              <a:t>().email(),</a:t>
            </a:r>
          </a:p>
          <a:p>
            <a:r>
              <a:rPr lang="en-US" dirty="0">
                <a:solidFill>
                  <a:srgbClr val="000090"/>
                </a:solidFill>
              </a:rPr>
              <a:t>                'logout': </a:t>
            </a:r>
            <a:r>
              <a:rPr lang="en-US" dirty="0" err="1">
                <a:solidFill>
                  <a:srgbClr val="000090"/>
                </a:solidFill>
              </a:rPr>
              <a:t>users.create_logout_url</a:t>
            </a:r>
            <a:r>
              <a:rPr lang="en-US" dirty="0">
                <a:solidFill>
                  <a:srgbClr val="000090"/>
                </a:solidFill>
              </a:rPr>
              <a:t>(</a:t>
            </a:r>
            <a:r>
              <a:rPr lang="en-US" dirty="0" err="1">
                <a:solidFill>
                  <a:srgbClr val="000090"/>
                </a:solidFill>
              </a:rPr>
              <a:t>self.request.host_url</a:t>
            </a:r>
            <a:r>
              <a:rPr lang="en-US" dirty="0">
                <a:solidFill>
                  <a:srgbClr val="000090"/>
                </a:solidFill>
              </a:rPr>
              <a:t>),</a:t>
            </a:r>
          </a:p>
          <a:p>
            <a:r>
              <a:rPr lang="en-US" dirty="0">
                <a:solidFill>
                  <a:srgbClr val="000090"/>
                </a:solidFill>
              </a:rPr>
              <a:t>                'items': query,</a:t>
            </a:r>
          </a:p>
          <a:p>
            <a:r>
              <a:rPr lang="en-US" dirty="0">
                <a:solidFill>
                  <a:srgbClr val="000090"/>
                </a:solidFill>
              </a:rPr>
              <a:t>            }</a:t>
            </a:r>
          </a:p>
          <a:p>
            <a:r>
              <a:rPr lang="en-US" dirty="0" smtClean="0">
                <a:solidFill>
                  <a:srgbClr val="000090"/>
                </a:solidFill>
              </a:rPr>
              <a:t>            </a:t>
            </a:r>
            <a:r>
              <a:rPr lang="en-US" dirty="0">
                <a:solidFill>
                  <a:srgbClr val="000090"/>
                </a:solidFill>
              </a:rPr>
              <a:t>template = </a:t>
            </a:r>
            <a:r>
              <a:rPr lang="en-US" dirty="0" err="1">
                <a:solidFill>
                  <a:srgbClr val="000090"/>
                </a:solidFill>
              </a:rPr>
              <a:t>jinja_environment.get_template</a:t>
            </a:r>
            <a:r>
              <a:rPr lang="en-US" dirty="0">
                <a:solidFill>
                  <a:srgbClr val="000090"/>
                </a:solidFill>
              </a:rPr>
              <a:t>('</a:t>
            </a:r>
            <a:r>
              <a:rPr lang="en-US" dirty="0" err="1">
                <a:solidFill>
                  <a:srgbClr val="000090"/>
                </a:solidFill>
              </a:rPr>
              <a:t>wishlist.html</a:t>
            </a:r>
            <a:r>
              <a:rPr lang="en-US" dirty="0">
                <a:solidFill>
                  <a:srgbClr val="000090"/>
                </a:solidFill>
              </a:rPr>
              <a:t>')</a:t>
            </a:r>
          </a:p>
          <a:p>
            <a:r>
              <a:rPr lang="en-US" dirty="0">
                <a:solidFill>
                  <a:srgbClr val="000090"/>
                </a:solidFill>
              </a:rPr>
              <a:t>            </a:t>
            </a:r>
            <a:r>
              <a:rPr lang="en-US" dirty="0" err="1">
                <a:solidFill>
                  <a:srgbClr val="000090"/>
                </a:solidFill>
              </a:rPr>
              <a:t>self.response.out.write</a:t>
            </a:r>
            <a:r>
              <a:rPr lang="en-US" dirty="0">
                <a:solidFill>
                  <a:srgbClr val="000090"/>
                </a:solidFill>
              </a:rPr>
              <a:t>(</a:t>
            </a:r>
            <a:r>
              <a:rPr lang="en-US" dirty="0" err="1">
                <a:solidFill>
                  <a:srgbClr val="000090"/>
                </a:solidFill>
              </a:rPr>
              <a:t>template.render</a:t>
            </a:r>
            <a:r>
              <a:rPr lang="en-US" dirty="0">
                <a:solidFill>
                  <a:srgbClr val="000090"/>
                </a:solidFill>
              </a:rPr>
              <a:t>(</a:t>
            </a:r>
            <a:r>
              <a:rPr lang="en-US" dirty="0" err="1">
                <a:solidFill>
                  <a:srgbClr val="000090"/>
                </a:solidFill>
              </a:rPr>
              <a:t>template_values</a:t>
            </a:r>
            <a:r>
              <a:rPr lang="en-US" dirty="0">
                <a:solidFill>
                  <a:srgbClr val="000090"/>
                </a:solidFill>
              </a:rPr>
              <a:t>)</a:t>
            </a:r>
            <a:r>
              <a:rPr lang="en-US" dirty="0" smtClean="0">
                <a:solidFill>
                  <a:srgbClr val="000090"/>
                </a:solidFill>
              </a:rPr>
              <a:t>)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20" name="Rounded Rectangular Callout 19"/>
          <p:cNvSpPr/>
          <p:nvPr/>
        </p:nvSpPr>
        <p:spPr>
          <a:xfrm>
            <a:off x="5156596" y="3086376"/>
            <a:ext cx="2603440" cy="723426"/>
          </a:xfrm>
          <a:prstGeom prst="wedgeRoundRectCallout">
            <a:avLst>
              <a:gd name="adj1" fmla="val -83063"/>
              <a:gd name="adj2" fmla="val -8481"/>
              <a:gd name="adj3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Select all items with current user as parent</a:t>
            </a:r>
            <a:endParaRPr lang="en-US" dirty="0"/>
          </a:p>
        </p:txBody>
      </p:sp>
      <p:sp>
        <p:nvSpPr>
          <p:cNvPr id="23" name="Rounded Rectangular Callout 22"/>
          <p:cNvSpPr/>
          <p:nvPr/>
        </p:nvSpPr>
        <p:spPr>
          <a:xfrm>
            <a:off x="3793528" y="5598278"/>
            <a:ext cx="4553737" cy="492241"/>
          </a:xfrm>
          <a:prstGeom prst="wedgeRoundRectCallout">
            <a:avLst>
              <a:gd name="adj1" fmla="val -60844"/>
              <a:gd name="adj2" fmla="val -31772"/>
              <a:gd name="adj3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Add to key-value pair to access from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76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0" grpId="0" animBg="1"/>
      <p:bldP spid="2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8666"/>
            <a:ext cx="6301573" cy="180804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Use ancestor queries if you need consistency</a:t>
            </a:r>
          </a:p>
          <a:p>
            <a:pPr lvl="1"/>
            <a:r>
              <a:rPr lang="en-US" dirty="0" err="1"/>
              <a:t>ndb</a:t>
            </a:r>
            <a:r>
              <a:rPr lang="en-US" dirty="0"/>
              <a:t> </a:t>
            </a:r>
            <a:r>
              <a:rPr lang="en-US" dirty="0" err="1"/>
              <a:t>datastore</a:t>
            </a:r>
            <a:r>
              <a:rPr lang="en-US" dirty="0"/>
              <a:t> is only eventually </a:t>
            </a:r>
            <a:r>
              <a:rPr lang="en-US" dirty="0" smtClean="0"/>
              <a:t>consistent (why?)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55921" y="3585197"/>
            <a:ext cx="4097659" cy="14773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90"/>
                </a:solidFill>
              </a:rPr>
              <a:t>query </a:t>
            </a:r>
            <a:r>
              <a:rPr lang="en-US" dirty="0">
                <a:solidFill>
                  <a:srgbClr val="000090"/>
                </a:solidFill>
              </a:rPr>
              <a:t>= </a:t>
            </a:r>
            <a:r>
              <a:rPr lang="en-US" dirty="0" err="1">
                <a:solidFill>
                  <a:srgbClr val="000090"/>
                </a:solidFill>
              </a:rPr>
              <a:t>ndb.gql</a:t>
            </a:r>
            <a:r>
              <a:rPr lang="en-US" dirty="0">
                <a:solidFill>
                  <a:srgbClr val="000090"/>
                </a:solidFill>
              </a:rPr>
              <a:t>("SELECT * "</a:t>
            </a:r>
          </a:p>
          <a:p>
            <a:r>
              <a:rPr lang="en-US" dirty="0">
                <a:solidFill>
                  <a:srgbClr val="000090"/>
                </a:solidFill>
              </a:rPr>
              <a:t>                            "FROM Items "</a:t>
            </a:r>
          </a:p>
          <a:p>
            <a:r>
              <a:rPr lang="en-US" dirty="0">
                <a:solidFill>
                  <a:srgbClr val="000090"/>
                </a:solidFill>
              </a:rPr>
              <a:t>                            "WHERE ANCESTOR IS :1 "</a:t>
            </a:r>
          </a:p>
          <a:p>
            <a:r>
              <a:rPr lang="en-US" dirty="0">
                <a:solidFill>
                  <a:srgbClr val="000090"/>
                </a:solidFill>
              </a:rPr>
              <a:t>                            "ORDER BY date DESC",</a:t>
            </a:r>
          </a:p>
          <a:p>
            <a:r>
              <a:rPr lang="en-US" dirty="0">
                <a:solidFill>
                  <a:srgbClr val="000090"/>
                </a:solidFill>
              </a:rPr>
              <a:t>                            </a:t>
            </a:r>
            <a:r>
              <a:rPr lang="en-US" dirty="0" err="1">
                <a:solidFill>
                  <a:srgbClr val="000090"/>
                </a:solidFill>
              </a:rPr>
              <a:t>parent_key</a:t>
            </a:r>
            <a:r>
              <a:rPr lang="en-US" dirty="0" smtClean="0">
                <a:solidFill>
                  <a:srgbClr val="000090"/>
                </a:solidFill>
              </a:rPr>
              <a:t>)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6015" y="3416712"/>
            <a:ext cx="1774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Try changing 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955921" y="5551783"/>
            <a:ext cx="3115945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90"/>
                </a:solidFill>
              </a:rPr>
              <a:t>query </a:t>
            </a:r>
            <a:r>
              <a:rPr lang="en-US" dirty="0">
                <a:solidFill>
                  <a:srgbClr val="000090"/>
                </a:solidFill>
              </a:rPr>
              <a:t>= </a:t>
            </a:r>
            <a:r>
              <a:rPr lang="en-US" dirty="0" err="1">
                <a:solidFill>
                  <a:srgbClr val="000090"/>
                </a:solidFill>
              </a:rPr>
              <a:t>ndb.gql</a:t>
            </a:r>
            <a:r>
              <a:rPr lang="en-US" dirty="0">
                <a:solidFill>
                  <a:srgbClr val="000090"/>
                </a:solidFill>
              </a:rPr>
              <a:t>("SELECT * "</a:t>
            </a:r>
          </a:p>
          <a:p>
            <a:r>
              <a:rPr lang="en-US" dirty="0">
                <a:solidFill>
                  <a:srgbClr val="000090"/>
                </a:solidFill>
              </a:rPr>
              <a:t>                            "FROM Items </a:t>
            </a:r>
            <a:r>
              <a:rPr lang="en-US" dirty="0" smtClean="0">
                <a:solidFill>
                  <a:srgbClr val="000090"/>
                </a:solidFill>
              </a:rPr>
              <a:t>”)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44676" y="5551783"/>
            <a:ext cx="450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169" y="1653822"/>
            <a:ext cx="2109471" cy="175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31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Loops and Conditionals in Jinja2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465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1122" y="2001831"/>
            <a:ext cx="7775678" cy="4124331"/>
          </a:xfrm>
        </p:spPr>
        <p:txBody>
          <a:bodyPr/>
          <a:lstStyle/>
          <a:p>
            <a:r>
              <a:rPr lang="en-US" dirty="0" smtClean="0"/>
              <a:t>Installation</a:t>
            </a:r>
          </a:p>
          <a:p>
            <a:r>
              <a:rPr lang="en-US" dirty="0" smtClean="0"/>
              <a:t>Hello World!</a:t>
            </a:r>
          </a:p>
          <a:p>
            <a:r>
              <a:rPr lang="en-US" dirty="0" smtClean="0"/>
              <a:t>Template</a:t>
            </a:r>
          </a:p>
          <a:p>
            <a:r>
              <a:rPr lang="en-US" dirty="0" smtClean="0"/>
              <a:t>Forms</a:t>
            </a:r>
          </a:p>
          <a:p>
            <a:r>
              <a:rPr lang="en-US" dirty="0" err="1" smtClean="0"/>
              <a:t>Datastore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29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541864" y="2321525"/>
            <a:ext cx="4065205" cy="369332"/>
            <a:chOff x="541867" y="3115733"/>
            <a:chExt cx="2827866" cy="369332"/>
          </a:xfrm>
        </p:grpSpPr>
        <p:sp>
          <p:nvSpPr>
            <p:cNvPr id="16" name="TextBox 15"/>
            <p:cNvSpPr txBox="1"/>
            <p:nvPr/>
          </p:nvSpPr>
          <p:spPr>
            <a:xfrm>
              <a:off x="541867" y="3115733"/>
              <a:ext cx="8052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Item </a:t>
              </a:r>
              <a:r>
                <a:rPr lang="en-US" dirty="0" err="1" smtClean="0"/>
                <a:t>url</a:t>
              </a:r>
              <a:r>
                <a:rPr lang="en-US" dirty="0" smtClean="0"/>
                <a:t>: 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39382" y="3115733"/>
              <a:ext cx="2030351" cy="369332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41865" y="2793298"/>
            <a:ext cx="5528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Item description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61588" y="3213430"/>
            <a:ext cx="4967251" cy="59637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hlinkClick r:id="rId2" action="ppaction://hlinksldjump"/>
          </p:cNvPr>
          <p:cNvSpPr/>
          <p:nvPr/>
        </p:nvSpPr>
        <p:spPr>
          <a:xfrm>
            <a:off x="-4689848" y="5614256"/>
            <a:ext cx="1360039" cy="293078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Submit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1865" y="1913695"/>
            <a:ext cx="2162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item to wish list: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41865" y="4068302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Wish List</a:t>
            </a:r>
            <a:endParaRPr lang="en-US" sz="20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021058"/>
              </p:ext>
            </p:extLst>
          </p:nvPr>
        </p:nvGraphicFramePr>
        <p:xfrm>
          <a:off x="541863" y="4693120"/>
          <a:ext cx="8049144" cy="1670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6029"/>
                <a:gridCol w="2483115"/>
              </a:tblGrid>
              <a:tr h="581765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089053">
                <a:tc>
                  <a:txBody>
                    <a:bodyPr/>
                    <a:lstStyle/>
                    <a:p>
                      <a:r>
                        <a:rPr lang="en-US" dirty="0" smtClean="0"/>
                        <a:t>I am looking for a book</a:t>
                      </a:r>
                      <a:r>
                        <a:rPr lang="en-US" baseline="0" dirty="0" smtClean="0"/>
                        <a:t> on Google App Engine 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Picture 9" descr="51b68YZy0GL._BO2,204,203,200_PIsitb-sticker-arrow-click,TopRight,35,-76_AA300_SH20_OU01_.jpg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722" y="5415093"/>
            <a:ext cx="863233" cy="863233"/>
          </a:xfrm>
          <a:prstGeom prst="rect">
            <a:avLst/>
          </a:prstGeom>
        </p:spPr>
      </p:pic>
      <p:sp>
        <p:nvSpPr>
          <p:cNvPr id="25" name="Rounded Rectangle 24">
            <a:hlinkClick r:id="rId2" action="ppaction://hlinksldjump"/>
          </p:cNvPr>
          <p:cNvSpPr/>
          <p:nvPr/>
        </p:nvSpPr>
        <p:spPr>
          <a:xfrm>
            <a:off x="6245962" y="3516724"/>
            <a:ext cx="1360039" cy="293078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Submit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4759469" y="2283027"/>
            <a:ext cx="4065205" cy="369332"/>
            <a:chOff x="541867" y="3115733"/>
            <a:chExt cx="2827866" cy="369332"/>
          </a:xfrm>
        </p:grpSpPr>
        <p:sp>
          <p:nvSpPr>
            <p:cNvPr id="27" name="TextBox 26"/>
            <p:cNvSpPr txBox="1"/>
            <p:nvPr/>
          </p:nvSpPr>
          <p:spPr>
            <a:xfrm>
              <a:off x="541867" y="3115733"/>
              <a:ext cx="8052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Image </a:t>
              </a:r>
              <a:r>
                <a:rPr lang="en-US" dirty="0" err="1" smtClean="0"/>
                <a:t>url</a:t>
              </a:r>
              <a:r>
                <a:rPr lang="en-US" dirty="0" smtClean="0"/>
                <a:t>: 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339382" y="3115733"/>
              <a:ext cx="2030351" cy="369332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199" y="274638"/>
            <a:ext cx="8496541" cy="931164"/>
          </a:xfrm>
        </p:spPr>
        <p:txBody>
          <a:bodyPr/>
          <a:lstStyle/>
          <a:p>
            <a:r>
              <a:rPr lang="en-US" b="0" dirty="0" smtClean="0"/>
              <a:t>										</a:t>
            </a:r>
            <a:r>
              <a:rPr lang="en-US" sz="3200" b="0" dirty="0" smtClean="0"/>
              <a:t>Loops and conditionals in Jinja2</a:t>
            </a:r>
            <a:endParaRPr lang="en-US" sz="3600" b="0" dirty="0"/>
          </a:p>
        </p:txBody>
      </p:sp>
      <p:sp>
        <p:nvSpPr>
          <p:cNvPr id="8" name="TextBox 7"/>
          <p:cNvSpPr txBox="1"/>
          <p:nvPr/>
        </p:nvSpPr>
        <p:spPr>
          <a:xfrm>
            <a:off x="260396" y="1205802"/>
            <a:ext cx="8693345" cy="56323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90"/>
                </a:solidFill>
              </a:rPr>
              <a:t>Add to </a:t>
            </a:r>
            <a:r>
              <a:rPr lang="en-US" dirty="0" err="1" smtClean="0">
                <a:solidFill>
                  <a:srgbClr val="000090"/>
                </a:solidFill>
              </a:rPr>
              <a:t>wishlist.html</a:t>
            </a:r>
            <a:endParaRPr lang="en-US" dirty="0" smtClean="0">
              <a:solidFill>
                <a:srgbClr val="000090"/>
              </a:solidFill>
            </a:endParaRPr>
          </a:p>
          <a:p>
            <a:r>
              <a:rPr lang="en-US" dirty="0"/>
              <a:t> &lt;h4&gt; Wish List &lt;/h4&gt;</a:t>
            </a:r>
          </a:p>
          <a:p>
            <a:r>
              <a:rPr lang="en-US" dirty="0"/>
              <a:t>      &lt;table class="table table-bordered table-striped" &gt;</a:t>
            </a:r>
          </a:p>
          <a:p>
            <a:r>
              <a:rPr lang="en-US" dirty="0"/>
              <a:t>	&lt;</a:t>
            </a:r>
            <a:r>
              <a:rPr lang="en-US" dirty="0" err="1"/>
              <a:t>thead</a:t>
            </a:r>
            <a:r>
              <a:rPr lang="en-US" dirty="0"/>
              <a:t>&gt;</a:t>
            </a:r>
          </a:p>
          <a:p>
            <a:r>
              <a:rPr lang="en-US" dirty="0"/>
              <a:t>	  &lt;</a:t>
            </a:r>
            <a:r>
              <a:rPr lang="en-US" dirty="0" err="1"/>
              <a:t>tr</a:t>
            </a:r>
            <a:r>
              <a:rPr lang="en-US" dirty="0"/>
              <a:t>&gt;&lt;</a:t>
            </a:r>
            <a:r>
              <a:rPr lang="en-US" dirty="0" err="1"/>
              <a:t>th</a:t>
            </a:r>
            <a:r>
              <a:rPr lang="en-US" dirty="0"/>
              <a:t> width="70%"&gt;Item&lt;/</a:t>
            </a:r>
            <a:r>
              <a:rPr lang="en-US" dirty="0" err="1"/>
              <a:t>th</a:t>
            </a:r>
            <a:r>
              <a:rPr lang="en-US" dirty="0"/>
              <a:t>&gt;&lt;</a:t>
            </a:r>
            <a:r>
              <a:rPr lang="en-US" dirty="0" err="1"/>
              <a:t>th</a:t>
            </a:r>
            <a:r>
              <a:rPr lang="en-US" dirty="0"/>
              <a:t>&gt;Link&lt;/</a:t>
            </a:r>
            <a:r>
              <a:rPr lang="en-US" dirty="0" err="1"/>
              <a:t>th</a:t>
            </a:r>
            <a:r>
              <a:rPr lang="en-US" dirty="0"/>
              <a:t>&gt;&lt;</a:t>
            </a:r>
            <a:r>
              <a:rPr lang="en-US" dirty="0" err="1"/>
              <a:t>th</a:t>
            </a:r>
            <a:r>
              <a:rPr lang="en-US" dirty="0"/>
              <a:t>&gt;Date&lt;/</a:t>
            </a:r>
            <a:r>
              <a:rPr lang="en-US" dirty="0" err="1"/>
              <a:t>th</a:t>
            </a:r>
            <a:r>
              <a:rPr lang="en-US" dirty="0"/>
              <a:t>&gt;&lt;/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	&lt;/</a:t>
            </a:r>
            <a:r>
              <a:rPr lang="en-US" dirty="0" err="1"/>
              <a:t>thead</a:t>
            </a:r>
            <a:r>
              <a:rPr lang="en-US" dirty="0"/>
              <a:t>&gt;</a:t>
            </a:r>
          </a:p>
          <a:p>
            <a:r>
              <a:rPr lang="en-US" dirty="0"/>
              <a:t>	&lt;</a:t>
            </a:r>
            <a:r>
              <a:rPr lang="en-US" dirty="0" err="1"/>
              <a:t>tbody</a:t>
            </a:r>
            <a:r>
              <a:rPr lang="en-US" dirty="0"/>
              <a:t>&gt;</a:t>
            </a:r>
          </a:p>
          <a:p>
            <a:r>
              <a:rPr lang="en-US" dirty="0"/>
              <a:t>	  {% </a:t>
            </a:r>
            <a:r>
              <a:rPr lang="en-US" b="1" dirty="0">
                <a:solidFill>
                  <a:srgbClr val="000090"/>
                </a:solidFill>
              </a:rPr>
              <a:t>for</a:t>
            </a:r>
            <a:r>
              <a:rPr lang="en-US" dirty="0">
                <a:solidFill>
                  <a:srgbClr val="000090"/>
                </a:solidFill>
              </a:rPr>
              <a:t> </a:t>
            </a:r>
            <a:r>
              <a:rPr lang="en-US" dirty="0"/>
              <a:t>item in items %}</a:t>
            </a:r>
          </a:p>
          <a:p>
            <a:r>
              <a:rPr lang="en-US" dirty="0"/>
              <a:t>	  &lt;</a:t>
            </a:r>
            <a:r>
              <a:rPr lang="en-US" dirty="0" err="1"/>
              <a:t>tr</a:t>
            </a:r>
            <a:r>
              <a:rPr lang="en-US" dirty="0"/>
              <a:t>&gt;&lt;td&gt;{{ </a:t>
            </a:r>
            <a:r>
              <a:rPr lang="en-US" dirty="0" err="1"/>
              <a:t>item.description</a:t>
            </a:r>
            <a:r>
              <a:rPr lang="en-US" dirty="0"/>
              <a:t> }} &lt;/td&gt;</a:t>
            </a:r>
          </a:p>
          <a:p>
            <a:r>
              <a:rPr lang="en-US" dirty="0"/>
              <a:t>	    &lt;td&gt;</a:t>
            </a:r>
          </a:p>
          <a:p>
            <a:r>
              <a:rPr lang="en-US" dirty="0"/>
              <a:t>	      {% </a:t>
            </a:r>
            <a:r>
              <a:rPr lang="en-US" b="1" dirty="0">
                <a:solidFill>
                  <a:srgbClr val="000090"/>
                </a:solidFill>
              </a:rPr>
              <a:t>if</a:t>
            </a:r>
            <a:r>
              <a:rPr lang="en-US" dirty="0"/>
              <a:t> </a:t>
            </a:r>
            <a:r>
              <a:rPr lang="en-US" dirty="0" err="1"/>
              <a:t>item.image_link</a:t>
            </a:r>
            <a:r>
              <a:rPr lang="en-US" dirty="0"/>
              <a:t> != "" %}</a:t>
            </a:r>
          </a:p>
          <a:p>
            <a:r>
              <a:rPr lang="en-US" dirty="0"/>
              <a:t>	      &lt;a </a:t>
            </a:r>
            <a:r>
              <a:rPr lang="en-US" dirty="0" err="1"/>
              <a:t>href</a:t>
            </a:r>
            <a:r>
              <a:rPr lang="en-US" dirty="0"/>
              <a:t>="{{ </a:t>
            </a:r>
            <a:r>
              <a:rPr lang="en-US" dirty="0" err="1"/>
              <a:t>item.item_link</a:t>
            </a:r>
            <a:r>
              <a:rPr lang="en-US" dirty="0"/>
              <a:t> }}" target="_blank"&gt;&lt;</a:t>
            </a:r>
            <a:r>
              <a:rPr lang="en-US" dirty="0" err="1"/>
              <a:t>img</a:t>
            </a:r>
            <a:r>
              <a:rPr lang="en-US" dirty="0"/>
              <a:t> class = "</a:t>
            </a:r>
            <a:r>
              <a:rPr lang="en-US" dirty="0" err="1"/>
              <a:t>itemimage</a:t>
            </a:r>
            <a:r>
              <a:rPr lang="en-US" dirty="0"/>
              <a:t>" </a:t>
            </a:r>
            <a:r>
              <a:rPr lang="en-US" dirty="0" err="1"/>
              <a:t>src</a:t>
            </a:r>
            <a:r>
              <a:rPr lang="en-US" dirty="0"/>
              <a:t>="{{ </a:t>
            </a:r>
            <a:r>
              <a:rPr lang="en-US" dirty="0" err="1"/>
              <a:t>item.image_link</a:t>
            </a:r>
            <a:r>
              <a:rPr lang="en-US" dirty="0"/>
              <a:t> }}"&gt;&lt;/a&gt;</a:t>
            </a:r>
          </a:p>
          <a:p>
            <a:r>
              <a:rPr lang="en-US" dirty="0"/>
              <a:t>	      {% </a:t>
            </a:r>
            <a:r>
              <a:rPr lang="en-US" b="1" dirty="0" err="1">
                <a:solidFill>
                  <a:srgbClr val="000090"/>
                </a:solidFill>
              </a:rPr>
              <a:t>endif</a:t>
            </a:r>
            <a:r>
              <a:rPr lang="en-US" dirty="0"/>
              <a:t> %}</a:t>
            </a:r>
          </a:p>
          <a:p>
            <a:r>
              <a:rPr lang="en-US" dirty="0"/>
              <a:t>	    &lt;/td&gt;</a:t>
            </a:r>
          </a:p>
          <a:p>
            <a:r>
              <a:rPr lang="en-US" dirty="0"/>
              <a:t>	    &lt;td&gt;{{ </a:t>
            </a:r>
            <a:r>
              <a:rPr lang="en-US" dirty="0" err="1"/>
              <a:t>item.date.strftime</a:t>
            </a:r>
            <a:r>
              <a:rPr lang="en-US" dirty="0"/>
              <a:t>('%Y-%m-%d')  }} &lt;/td&gt;</a:t>
            </a:r>
          </a:p>
          <a:p>
            <a:r>
              <a:rPr lang="en-US" dirty="0"/>
              <a:t>	 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	  {% </a:t>
            </a:r>
            <a:r>
              <a:rPr lang="en-US" b="1" dirty="0" err="1">
                <a:solidFill>
                  <a:srgbClr val="000090"/>
                </a:solidFill>
              </a:rPr>
              <a:t>endfor</a:t>
            </a:r>
            <a:r>
              <a:rPr lang="en-US" dirty="0"/>
              <a:t> %}</a:t>
            </a:r>
          </a:p>
          <a:p>
            <a:r>
              <a:rPr lang="en-US" dirty="0"/>
              <a:t>	&lt;/</a:t>
            </a:r>
            <a:r>
              <a:rPr lang="en-US" dirty="0" err="1"/>
              <a:t>tbody</a:t>
            </a:r>
            <a:r>
              <a:rPr lang="en-US" dirty="0"/>
              <a:t>&gt;</a:t>
            </a:r>
          </a:p>
          <a:p>
            <a:r>
              <a:rPr lang="en-US" dirty="0"/>
              <a:t>      &lt;/table&gt;</a:t>
            </a:r>
          </a:p>
        </p:txBody>
      </p:sp>
      <p:sp>
        <p:nvSpPr>
          <p:cNvPr id="29" name="Rounded Rectangular Callout 28"/>
          <p:cNvSpPr/>
          <p:nvPr/>
        </p:nvSpPr>
        <p:spPr>
          <a:xfrm>
            <a:off x="6083360" y="1729985"/>
            <a:ext cx="2741314" cy="553042"/>
          </a:xfrm>
          <a:prstGeom prst="wedgeRoundRectCallout">
            <a:avLst>
              <a:gd name="adj1" fmla="val -67624"/>
              <a:gd name="adj2" fmla="val -19162"/>
              <a:gd name="adj3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Use table to display items</a:t>
            </a:r>
            <a:endParaRPr lang="en-US" dirty="0"/>
          </a:p>
        </p:txBody>
      </p:sp>
      <p:sp>
        <p:nvSpPr>
          <p:cNvPr id="30" name="Rounded Rectangular Callout 29"/>
          <p:cNvSpPr/>
          <p:nvPr/>
        </p:nvSpPr>
        <p:spPr>
          <a:xfrm>
            <a:off x="3263342" y="2690857"/>
            <a:ext cx="2465498" cy="630615"/>
          </a:xfrm>
          <a:prstGeom prst="wedgeRoundRectCallout">
            <a:avLst>
              <a:gd name="adj1" fmla="val -59862"/>
              <a:gd name="adj2" fmla="val 55365"/>
              <a:gd name="adj3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For loop, accessing components of </a:t>
            </a:r>
            <a:r>
              <a:rPr lang="en-US" dirty="0" smtClean="0">
                <a:solidFill>
                  <a:srgbClr val="000090"/>
                </a:solidFill>
              </a:rPr>
              <a:t>items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31" name="Rounded Rectangular Callout 30"/>
          <p:cNvSpPr/>
          <p:nvPr/>
        </p:nvSpPr>
        <p:spPr>
          <a:xfrm>
            <a:off x="5917064" y="3114926"/>
            <a:ext cx="2174841" cy="673199"/>
          </a:xfrm>
          <a:prstGeom prst="wedgeRoundRectCallout">
            <a:avLst>
              <a:gd name="adj1" fmla="val -154167"/>
              <a:gd name="adj2" fmla="val 23605"/>
              <a:gd name="adj3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Display ‘description’ field of item</a:t>
            </a:r>
            <a:endParaRPr lang="en-US" dirty="0"/>
          </a:p>
        </p:txBody>
      </p:sp>
      <p:sp>
        <p:nvSpPr>
          <p:cNvPr id="32" name="Rounded Rectangular Callout 31"/>
          <p:cNvSpPr/>
          <p:nvPr/>
        </p:nvSpPr>
        <p:spPr>
          <a:xfrm>
            <a:off x="4344896" y="3788125"/>
            <a:ext cx="1383944" cy="553042"/>
          </a:xfrm>
          <a:prstGeom prst="wedgeRoundRectCallout">
            <a:avLst>
              <a:gd name="adj1" fmla="val -93231"/>
              <a:gd name="adj2" fmla="val -5810"/>
              <a:gd name="adj3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Conditional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096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921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41865" y="1913695"/>
            <a:ext cx="5123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Enter the email of the person you wish to search for: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541865" y="2354371"/>
            <a:ext cx="4063999" cy="407831"/>
            <a:chOff x="541865" y="2354371"/>
            <a:chExt cx="4063999" cy="407831"/>
          </a:xfrm>
        </p:grpSpPr>
        <p:grpSp>
          <p:nvGrpSpPr>
            <p:cNvPr id="4" name="Group 3"/>
            <p:cNvGrpSpPr/>
            <p:nvPr/>
          </p:nvGrpSpPr>
          <p:grpSpPr>
            <a:xfrm>
              <a:off x="541865" y="2392870"/>
              <a:ext cx="4063999" cy="369332"/>
              <a:chOff x="541867" y="3115733"/>
              <a:chExt cx="2827866" cy="369332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541867" y="3115733"/>
                <a:ext cx="8052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Email: </a:t>
                </a:r>
                <a:endParaRPr lang="en-US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347121" y="3115733"/>
                <a:ext cx="2022612" cy="369332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1855199" y="2354371"/>
              <a:ext cx="26057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k</a:t>
              </a:r>
              <a:r>
                <a:rPr lang="en-US" dirty="0" err="1" smtClean="0"/>
                <a:t>anmy@comp.nus.edu.sg</a:t>
              </a:r>
              <a:endParaRPr lang="en-US" dirty="0"/>
            </a:p>
          </p:txBody>
        </p:sp>
      </p:grpSp>
      <p:sp>
        <p:nvSpPr>
          <p:cNvPr id="9" name="Rounded Rectangle 8">
            <a:hlinkClick r:id="rId2" action="ppaction://hlinksldjump"/>
          </p:cNvPr>
          <p:cNvSpPr/>
          <p:nvPr/>
        </p:nvSpPr>
        <p:spPr>
          <a:xfrm>
            <a:off x="661694" y="2960237"/>
            <a:ext cx="1360039" cy="293078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Submit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77561" y="3481617"/>
            <a:ext cx="5369153" cy="258532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90"/>
                </a:solidFill>
              </a:rPr>
              <a:t>Exercise: create this form in a file called </a:t>
            </a:r>
            <a:r>
              <a:rPr lang="en-US" dirty="0" err="1" smtClean="0">
                <a:solidFill>
                  <a:srgbClr val="000090"/>
                </a:solidFill>
              </a:rPr>
              <a:t>search.html</a:t>
            </a:r>
            <a:endParaRPr lang="en-US" dirty="0" smtClean="0">
              <a:solidFill>
                <a:srgbClr val="000090"/>
              </a:solidFill>
            </a:endParaRPr>
          </a:p>
          <a:p>
            <a:r>
              <a:rPr lang="en-US" dirty="0" smtClean="0">
                <a:solidFill>
                  <a:srgbClr val="000090"/>
                </a:solidFill>
              </a:rPr>
              <a:t>(you can copy and modify from </a:t>
            </a:r>
            <a:r>
              <a:rPr lang="en-US" dirty="0" err="1" smtClean="0">
                <a:solidFill>
                  <a:srgbClr val="000090"/>
                </a:solidFill>
              </a:rPr>
              <a:t>wishlist.html</a:t>
            </a:r>
            <a:r>
              <a:rPr lang="en-US" dirty="0" smtClean="0">
                <a:solidFill>
                  <a:srgbClr val="000090"/>
                </a:solidFill>
              </a:rPr>
              <a:t>)</a:t>
            </a:r>
          </a:p>
          <a:p>
            <a:r>
              <a:rPr lang="en-US" dirty="0" smtClean="0">
                <a:solidFill>
                  <a:srgbClr val="000090"/>
                </a:solidFill>
              </a:rPr>
              <a:t>Name the field “email” and send the form to “/display”.</a:t>
            </a:r>
          </a:p>
          <a:p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/>
              <a:t>form  action="/display" method="post"&gt;  </a:t>
            </a:r>
          </a:p>
          <a:p>
            <a:r>
              <a:rPr lang="en-US" dirty="0"/>
              <a:t>	&lt;</a:t>
            </a:r>
            <a:r>
              <a:rPr lang="en-US" dirty="0" err="1"/>
              <a:t>fieldset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	…</a:t>
            </a:r>
            <a:endParaRPr lang="en-US" dirty="0"/>
          </a:p>
          <a:p>
            <a:r>
              <a:rPr lang="en-US" dirty="0"/>
              <a:t>	&lt;/</a:t>
            </a:r>
            <a:r>
              <a:rPr lang="en-US" dirty="0" err="1"/>
              <a:t>fieldset</a:t>
            </a:r>
            <a:r>
              <a:rPr lang="en-US" dirty="0"/>
              <a:t>&gt;</a:t>
            </a:r>
          </a:p>
          <a:p>
            <a:r>
              <a:rPr lang="en-US" dirty="0"/>
              <a:t>      &lt;/form&gt;	</a:t>
            </a:r>
          </a:p>
        </p:txBody>
      </p:sp>
    </p:spTree>
    <p:extLst>
      <p:ext uri="{BB962C8B-B14F-4D97-AF65-F5344CB8AC3E}">
        <p14:creationId xmlns:p14="http://schemas.microsoft.com/office/powerpoint/2010/main" val="239917927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1867" y="2059340"/>
            <a:ext cx="41810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Wish list of </a:t>
            </a:r>
            <a:r>
              <a:rPr lang="en-US" sz="2000" b="1" dirty="0" err="1" smtClean="0"/>
              <a:t>kanmy@comp.nus.edu.sg</a:t>
            </a:r>
            <a:endParaRPr lang="en-US" sz="20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098590"/>
              </p:ext>
            </p:extLst>
          </p:nvPr>
        </p:nvGraphicFramePr>
        <p:xfrm>
          <a:off x="541865" y="2684158"/>
          <a:ext cx="8049144" cy="3208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9054"/>
                <a:gridCol w="2254783"/>
                <a:gridCol w="1755307"/>
              </a:tblGrid>
              <a:tr h="676419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  <a:tr h="1266243">
                <a:tc>
                  <a:txBody>
                    <a:bodyPr/>
                    <a:lstStyle/>
                    <a:p>
                      <a:r>
                        <a:rPr lang="en-US" dirty="0" smtClean="0"/>
                        <a:t>Need</a:t>
                      </a:r>
                      <a:r>
                        <a:rPr lang="en-US" baseline="0" dirty="0" smtClean="0"/>
                        <a:t> to know more about GAE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r>
                        <a:rPr lang="en-US" dirty="0" smtClean="0"/>
                        <a:t>2013-05-04</a:t>
                      </a:r>
                      <a:endParaRPr lang="en-US" dirty="0"/>
                    </a:p>
                  </a:txBody>
                  <a:tcPr/>
                </a:tc>
              </a:tr>
              <a:tr h="1266243">
                <a:tc>
                  <a:txBody>
                    <a:bodyPr/>
                    <a:lstStyle/>
                    <a:p>
                      <a:r>
                        <a:rPr lang="en-US" dirty="0" smtClean="0"/>
                        <a:t>There</a:t>
                      </a:r>
                      <a:r>
                        <a:rPr lang="en-US" baseline="0" dirty="0" smtClean="0"/>
                        <a:t> is also a free online version of this book.  </a:t>
                      </a:r>
                      <a:r>
                        <a:rPr lang="en-US" baseline="0" dirty="0" smtClean="0">
                          <a:sym typeface="Wingdings"/>
                        </a:rPr>
                        <a:t>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r>
                        <a:rPr lang="en-US" dirty="0" smtClean="0"/>
                        <a:t>2013-05-04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Picture 9" descr="51b68YZy0GL._BO2,204,203,200_PIsitb-sticker-arrow-click,TopRight,35,-76_AA300_SH20_OU01_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510" y="3534551"/>
            <a:ext cx="863233" cy="863233"/>
          </a:xfrm>
          <a:prstGeom prst="rect">
            <a:avLst/>
          </a:prstGeom>
        </p:spPr>
      </p:pic>
      <p:pic>
        <p:nvPicPr>
          <p:cNvPr id="5" name="Picture 4" descr="think_python_comp2.mediu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834" y="4695760"/>
            <a:ext cx="802909" cy="1054614"/>
          </a:xfrm>
          <a:prstGeom prst="rect">
            <a:avLst/>
          </a:prstGeom>
        </p:spPr>
      </p:pic>
      <p:sp>
        <p:nvSpPr>
          <p:cNvPr id="9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1164"/>
          </a:xfrm>
        </p:spPr>
        <p:txBody>
          <a:bodyPr/>
          <a:lstStyle/>
          <a:p>
            <a:r>
              <a:rPr lang="en-US" b="0" dirty="0" smtClean="0"/>
              <a:t>Display Results</a:t>
            </a:r>
            <a:endParaRPr lang="en-US" b="0" dirty="0"/>
          </a:p>
        </p:txBody>
      </p:sp>
      <p:sp>
        <p:nvSpPr>
          <p:cNvPr id="2" name="TextBox 1"/>
          <p:cNvSpPr txBox="1"/>
          <p:nvPr/>
        </p:nvSpPr>
        <p:spPr>
          <a:xfrm>
            <a:off x="958411" y="1205802"/>
            <a:ext cx="6635911" cy="550920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class Display(webapp2.RequestHandler):</a:t>
            </a:r>
          </a:p>
          <a:p>
            <a:r>
              <a:rPr lang="en-US" sz="1600" dirty="0"/>
              <a:t>    # Displays search result</a:t>
            </a:r>
          </a:p>
          <a:p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err="1"/>
              <a:t>def</a:t>
            </a:r>
            <a:r>
              <a:rPr lang="en-US" sz="1600" dirty="0"/>
              <a:t> post(self):</a:t>
            </a:r>
          </a:p>
          <a:p>
            <a:r>
              <a:rPr lang="en-US" sz="1600" dirty="0"/>
              <a:t>        target = </a:t>
            </a:r>
            <a:r>
              <a:rPr lang="en-US" sz="1600" dirty="0" err="1"/>
              <a:t>self.request.get</a:t>
            </a:r>
            <a:r>
              <a:rPr lang="en-US" sz="1600" dirty="0"/>
              <a:t>('email').</a:t>
            </a:r>
            <a:r>
              <a:rPr lang="en-US" sz="1600" dirty="0" err="1"/>
              <a:t>rstrip</a:t>
            </a:r>
            <a:r>
              <a:rPr lang="en-US" sz="1600" dirty="0"/>
              <a:t>()</a:t>
            </a:r>
          </a:p>
          <a:p>
            <a:r>
              <a:rPr lang="en-US" sz="1600" dirty="0"/>
              <a:t>        # Retrieve person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parent_key</a:t>
            </a:r>
            <a:r>
              <a:rPr lang="en-US" sz="1600" dirty="0"/>
              <a:t> = </a:t>
            </a:r>
            <a:r>
              <a:rPr lang="en-US" sz="1600" dirty="0" err="1"/>
              <a:t>ndb.Key</a:t>
            </a:r>
            <a:r>
              <a:rPr lang="en-US" sz="1600" dirty="0"/>
              <a:t>('Persons', target)</a:t>
            </a:r>
          </a:p>
          <a:p>
            <a:endParaRPr lang="en-US" sz="1600" dirty="0"/>
          </a:p>
          <a:p>
            <a:r>
              <a:rPr lang="en-US" sz="1600" dirty="0"/>
              <a:t>        query = </a:t>
            </a:r>
            <a:r>
              <a:rPr lang="en-US" sz="1600" dirty="0" err="1"/>
              <a:t>ndb.gql</a:t>
            </a:r>
            <a:r>
              <a:rPr lang="en-US" sz="1600" dirty="0"/>
              <a:t>("SELECT * "</a:t>
            </a:r>
          </a:p>
          <a:p>
            <a:r>
              <a:rPr lang="en-US" sz="1600" dirty="0"/>
              <a:t>                        "FROM Items "</a:t>
            </a:r>
          </a:p>
          <a:p>
            <a:r>
              <a:rPr lang="en-US" sz="1600" dirty="0"/>
              <a:t>                        "WHERE ANCESTOR IS :1 "</a:t>
            </a:r>
          </a:p>
          <a:p>
            <a:r>
              <a:rPr lang="en-US" sz="1600" dirty="0"/>
              <a:t>                        "ORDER BY date DESC",</a:t>
            </a:r>
          </a:p>
          <a:p>
            <a:r>
              <a:rPr lang="en-US" sz="1600" dirty="0"/>
              <a:t>                        </a:t>
            </a:r>
            <a:r>
              <a:rPr lang="en-US" sz="1600" dirty="0" err="1"/>
              <a:t>parent_key</a:t>
            </a:r>
            <a:r>
              <a:rPr lang="en-US" sz="1600" dirty="0"/>
              <a:t>)</a:t>
            </a:r>
          </a:p>
          <a:p>
            <a:endParaRPr lang="en-US" sz="1600" dirty="0"/>
          </a:p>
          <a:p>
            <a:r>
              <a:rPr lang="en-US" sz="1600" dirty="0"/>
              <a:t>        </a:t>
            </a:r>
            <a:r>
              <a:rPr lang="en-US" sz="1600" dirty="0" err="1"/>
              <a:t>template_values</a:t>
            </a:r>
            <a:r>
              <a:rPr lang="en-US" sz="1600" dirty="0"/>
              <a:t> = {</a:t>
            </a:r>
          </a:p>
          <a:p>
            <a:r>
              <a:rPr lang="en-US" sz="1600" dirty="0"/>
              <a:t>            '</a:t>
            </a:r>
            <a:r>
              <a:rPr lang="en-US" sz="1600" dirty="0" err="1"/>
              <a:t>user_mail</a:t>
            </a:r>
            <a:r>
              <a:rPr lang="en-US" sz="1600" dirty="0"/>
              <a:t>': </a:t>
            </a:r>
            <a:r>
              <a:rPr lang="en-US" sz="1600" dirty="0" err="1"/>
              <a:t>users.get_current_user</a:t>
            </a:r>
            <a:r>
              <a:rPr lang="en-US" sz="1600" dirty="0"/>
              <a:t>().email(),</a:t>
            </a:r>
          </a:p>
          <a:p>
            <a:r>
              <a:rPr lang="en-US" sz="1600" dirty="0"/>
              <a:t>            '</a:t>
            </a:r>
            <a:r>
              <a:rPr lang="en-US" sz="1600" dirty="0" err="1"/>
              <a:t>target_mail</a:t>
            </a:r>
            <a:r>
              <a:rPr lang="en-US" sz="1600" dirty="0"/>
              <a:t>': target,</a:t>
            </a:r>
          </a:p>
          <a:p>
            <a:r>
              <a:rPr lang="en-US" sz="1600" dirty="0"/>
              <a:t>            'logout': </a:t>
            </a:r>
            <a:r>
              <a:rPr lang="en-US" sz="1600" dirty="0" err="1"/>
              <a:t>users.create_logout_url</a:t>
            </a:r>
            <a:r>
              <a:rPr lang="en-US" sz="1600" dirty="0"/>
              <a:t>(</a:t>
            </a:r>
            <a:r>
              <a:rPr lang="en-US" sz="1600" dirty="0" err="1"/>
              <a:t>self.request.host_url</a:t>
            </a:r>
            <a:r>
              <a:rPr lang="en-US" sz="1600" dirty="0"/>
              <a:t>),</a:t>
            </a:r>
          </a:p>
          <a:p>
            <a:r>
              <a:rPr lang="en-US" sz="1600" dirty="0"/>
              <a:t>            'items': query,</a:t>
            </a:r>
          </a:p>
          <a:p>
            <a:r>
              <a:rPr lang="en-US" sz="1600" dirty="0"/>
              <a:t>        }</a:t>
            </a:r>
          </a:p>
          <a:p>
            <a:r>
              <a:rPr lang="en-US" sz="1600" dirty="0"/>
              <a:t>        template = </a:t>
            </a:r>
            <a:r>
              <a:rPr lang="en-US" sz="1600" dirty="0" err="1"/>
              <a:t>jinja_environment.get_template</a:t>
            </a:r>
            <a:r>
              <a:rPr lang="en-US" sz="1600" dirty="0"/>
              <a:t>('</a:t>
            </a:r>
            <a:r>
              <a:rPr lang="en-US" sz="1600" dirty="0" err="1"/>
              <a:t>display.html</a:t>
            </a:r>
            <a:r>
              <a:rPr lang="en-US" sz="1600" dirty="0"/>
              <a:t>')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self.response.out.write</a:t>
            </a:r>
            <a:r>
              <a:rPr lang="en-US" sz="1600" dirty="0"/>
              <a:t>(</a:t>
            </a:r>
            <a:r>
              <a:rPr lang="en-US" sz="1600" dirty="0" err="1"/>
              <a:t>template.render</a:t>
            </a:r>
            <a:r>
              <a:rPr lang="en-US" sz="1600" dirty="0"/>
              <a:t>(</a:t>
            </a:r>
            <a:r>
              <a:rPr lang="en-US" sz="1600" dirty="0" err="1"/>
              <a:t>template_values</a:t>
            </a:r>
            <a:r>
              <a:rPr lang="en-US" sz="1600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53925036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1867" y="2059340"/>
            <a:ext cx="41810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Wish list of </a:t>
            </a:r>
            <a:r>
              <a:rPr lang="en-US" sz="2000" b="1" dirty="0" err="1" smtClean="0"/>
              <a:t>kanmy@comp.nus.edu.sg</a:t>
            </a:r>
            <a:endParaRPr lang="en-US" sz="20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459201"/>
              </p:ext>
            </p:extLst>
          </p:nvPr>
        </p:nvGraphicFramePr>
        <p:xfrm>
          <a:off x="541865" y="2684158"/>
          <a:ext cx="8049144" cy="3208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9054"/>
                <a:gridCol w="2254783"/>
                <a:gridCol w="1755307"/>
              </a:tblGrid>
              <a:tr h="676419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Link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  <a:tr h="1266243">
                <a:tc>
                  <a:txBody>
                    <a:bodyPr/>
                    <a:lstStyle/>
                    <a:p>
                      <a:r>
                        <a:rPr lang="en-US" dirty="0" smtClean="0"/>
                        <a:t>Need</a:t>
                      </a:r>
                      <a:r>
                        <a:rPr lang="en-US" baseline="0" dirty="0" smtClean="0"/>
                        <a:t> to know more about GAE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2013-05-04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1266243">
                <a:tc>
                  <a:txBody>
                    <a:bodyPr/>
                    <a:lstStyle/>
                    <a:p>
                      <a:r>
                        <a:rPr lang="en-US" dirty="0" smtClean="0"/>
                        <a:t>There</a:t>
                      </a:r>
                      <a:r>
                        <a:rPr lang="en-US" baseline="0" dirty="0" smtClean="0"/>
                        <a:t> is also a free online version of this book.  </a:t>
                      </a:r>
                      <a:r>
                        <a:rPr lang="en-US" baseline="0" dirty="0" smtClean="0">
                          <a:sym typeface="Wingdings"/>
                        </a:rPr>
                        <a:t>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2013-05-04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Picture 9" descr="51b68YZy0GL._BO2,204,203,200_PIsitb-sticker-arrow-click,TopRight,35,-76_AA300_SH20_OU01_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510" y="3534551"/>
            <a:ext cx="863233" cy="863233"/>
          </a:xfrm>
          <a:prstGeom prst="rect">
            <a:avLst/>
          </a:prstGeom>
        </p:spPr>
      </p:pic>
      <p:pic>
        <p:nvPicPr>
          <p:cNvPr id="5" name="Picture 4" descr="think_python_comp2.mediu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834" y="4695760"/>
            <a:ext cx="802909" cy="1054614"/>
          </a:xfrm>
          <a:prstGeom prst="rect">
            <a:avLst/>
          </a:prstGeom>
        </p:spPr>
      </p:pic>
      <p:sp>
        <p:nvSpPr>
          <p:cNvPr id="9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1164"/>
          </a:xfrm>
        </p:spPr>
        <p:txBody>
          <a:bodyPr/>
          <a:lstStyle/>
          <a:p>
            <a:r>
              <a:rPr lang="en-US" b="0" dirty="0" smtClean="0"/>
              <a:t>Display Results</a:t>
            </a:r>
            <a:endParaRPr lang="en-US" b="0" dirty="0"/>
          </a:p>
        </p:txBody>
      </p:sp>
      <p:sp>
        <p:nvSpPr>
          <p:cNvPr id="2" name="TextBox 1"/>
          <p:cNvSpPr txBox="1"/>
          <p:nvPr/>
        </p:nvSpPr>
        <p:spPr>
          <a:xfrm>
            <a:off x="969679" y="3095587"/>
            <a:ext cx="6635911" cy="20621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90"/>
                </a:solidFill>
              </a:rPr>
              <a:t>Exercise: Create this template in a file called </a:t>
            </a:r>
            <a:r>
              <a:rPr lang="en-US" sz="2800" dirty="0" err="1" smtClean="0">
                <a:solidFill>
                  <a:srgbClr val="000090"/>
                </a:solidFill>
              </a:rPr>
              <a:t>display.html</a:t>
            </a:r>
            <a:r>
              <a:rPr lang="en-US" sz="2800" dirty="0" smtClean="0">
                <a:solidFill>
                  <a:srgbClr val="000090"/>
                </a:solidFill>
              </a:rPr>
              <a:t>.</a:t>
            </a:r>
          </a:p>
          <a:p>
            <a:r>
              <a:rPr lang="en-US" sz="2800" dirty="0">
                <a:solidFill>
                  <a:srgbClr val="000090"/>
                </a:solidFill>
              </a:rPr>
              <a:t>(you can copy and modify from </a:t>
            </a:r>
            <a:r>
              <a:rPr lang="en-US" sz="2800" dirty="0" err="1">
                <a:solidFill>
                  <a:srgbClr val="000090"/>
                </a:solidFill>
              </a:rPr>
              <a:t>wishlist.html</a:t>
            </a:r>
            <a:r>
              <a:rPr lang="en-US" sz="2800" dirty="0">
                <a:solidFill>
                  <a:srgbClr val="000090"/>
                </a:solidFill>
              </a:rPr>
              <a:t>)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4005690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Upload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02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Upload your app …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Finally, you can upload your app …</a:t>
            </a:r>
          </a:p>
          <a:p>
            <a:r>
              <a:rPr lang="en-US" dirty="0"/>
              <a:t>See </a:t>
            </a:r>
            <a:r>
              <a:rPr lang="en-US" dirty="0">
                <a:hlinkClick r:id="rId2"/>
              </a:rPr>
              <a:t>https://developers.google.com/appengine/docs/python/gettingstartedpython27/</a:t>
            </a:r>
            <a:r>
              <a:rPr lang="en-US" dirty="0" smtClean="0">
                <a:hlinkClick r:id="rId2"/>
              </a:rPr>
              <a:t>uploading</a:t>
            </a:r>
            <a:r>
              <a:rPr lang="en-US" dirty="0" smtClean="0"/>
              <a:t> for 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8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Second Part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form</a:t>
            </a:r>
          </a:p>
          <a:p>
            <a:r>
              <a:rPr lang="en-US" dirty="0" smtClean="0"/>
              <a:t>Hierarchical </a:t>
            </a:r>
            <a:r>
              <a:rPr lang="en-US" dirty="0" err="1" smtClean="0"/>
              <a:t>datastore</a:t>
            </a:r>
            <a:r>
              <a:rPr lang="en-US" dirty="0" smtClean="0"/>
              <a:t> model</a:t>
            </a:r>
          </a:p>
          <a:p>
            <a:pPr lvl="1"/>
            <a:r>
              <a:rPr lang="en-US" dirty="0" smtClean="0"/>
              <a:t>Insert</a:t>
            </a:r>
          </a:p>
          <a:p>
            <a:pPr lvl="1"/>
            <a:r>
              <a:rPr lang="en-US" dirty="0" smtClean="0"/>
              <a:t>Retrieve</a:t>
            </a:r>
          </a:p>
          <a:p>
            <a:r>
              <a:rPr lang="en-US" dirty="0" smtClean="0"/>
              <a:t>Loops and conditionals in Jinja2</a:t>
            </a:r>
          </a:p>
          <a:p>
            <a:pPr lvl="1"/>
            <a:r>
              <a:rPr lang="en-US" dirty="0" smtClean="0"/>
              <a:t>More </a:t>
            </a:r>
            <a:r>
              <a:rPr lang="en-US" dirty="0"/>
              <a:t>on Jinja2 here: </a:t>
            </a:r>
            <a:r>
              <a:rPr lang="en-US" dirty="0">
                <a:hlinkClick r:id="rId2"/>
              </a:rPr>
              <a:t>http://jinja.pocoo.org/docs/templates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24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Giftbook</a:t>
            </a:r>
            <a:r>
              <a:rPr lang="en-US" dirty="0" smtClean="0"/>
              <a:t> app online at 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http://giftbook2.appspot.com</a:t>
            </a:r>
            <a:endParaRPr lang="en-US" dirty="0" smtClean="0"/>
          </a:p>
          <a:p>
            <a:r>
              <a:rPr lang="en-US" dirty="0" smtClean="0"/>
              <a:t>More advanced version with recommendation at </a:t>
            </a:r>
            <a:r>
              <a:rPr lang="en-US" dirty="0" smtClean="0">
                <a:hlinkClick r:id="rId3"/>
              </a:rPr>
              <a:t>http://giftbookrec.appspot.com</a:t>
            </a:r>
            <a:endParaRPr lang="en-US" dirty="0" smtClean="0"/>
          </a:p>
          <a:p>
            <a:pPr lvl="1"/>
            <a:r>
              <a:rPr lang="en-US" dirty="0" smtClean="0"/>
              <a:t>Source in directory </a:t>
            </a:r>
            <a:r>
              <a:rPr lang="en-US" dirty="0" err="1" smtClean="0"/>
              <a:t>GiftbookRec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23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ppengi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30" y="1867248"/>
            <a:ext cx="4025900" cy="41783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137589" y="3281320"/>
            <a:ext cx="38811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Thank you!</a:t>
            </a:r>
            <a:endParaRPr lang="en-US" sz="5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5688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For </a:t>
            </a:r>
            <a:r>
              <a:rPr lang="en-US" dirty="0"/>
              <a:t>more documentation, go to</a:t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developers.google.com/appengine/docs/python/gettingstartedpython27/introduction</a:t>
            </a:r>
            <a:r>
              <a:rPr lang="en-US" dirty="0" smtClean="0"/>
              <a:t>. Useful to also work through the tutorial there in your own time.</a:t>
            </a:r>
          </a:p>
          <a:p>
            <a:r>
              <a:rPr lang="en-US" dirty="0" smtClean="0"/>
              <a:t>You should have installed Python 2.7 earlier</a:t>
            </a:r>
          </a:p>
          <a:p>
            <a:r>
              <a:rPr lang="en-US" dirty="0"/>
              <a:t>Now go to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://developers.google.com/appengine/docs/python/gettingstartedpython27/</a:t>
            </a:r>
            <a:r>
              <a:rPr lang="en-US" dirty="0" smtClean="0">
                <a:hlinkClick r:id="rId3"/>
              </a:rPr>
              <a:t>devenvironment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and follow the instructions to install Google App Engine for your platform</a:t>
            </a:r>
          </a:p>
          <a:p>
            <a:r>
              <a:rPr lang="en-US" dirty="0" smtClean="0"/>
              <a:t>Get </a:t>
            </a:r>
            <a:r>
              <a:rPr lang="en-US" dirty="0" err="1" smtClean="0">
                <a:solidFill>
                  <a:srgbClr val="000090"/>
                </a:solidFill>
              </a:rPr>
              <a:t>LiftOff</a:t>
            </a:r>
            <a:r>
              <a:rPr lang="en-US" dirty="0" err="1" smtClean="0">
                <a:solidFill>
                  <a:srgbClr val="000090"/>
                </a:solidFill>
              </a:rPr>
              <a:t>.zip</a:t>
            </a:r>
            <a:r>
              <a:rPr lang="en-US" dirty="0" smtClean="0"/>
              <a:t> </a:t>
            </a:r>
            <a:r>
              <a:rPr lang="en-US" dirty="0" smtClean="0"/>
              <a:t>from </a:t>
            </a:r>
            <a:r>
              <a:rPr lang="en-US" dirty="0" smtClean="0"/>
              <a:t> </a:t>
            </a:r>
            <a:r>
              <a:rPr lang="en-US" dirty="0" smtClean="0">
                <a:hlinkClick r:id="rId4"/>
              </a:rPr>
              <a:t>http://www.comp.nus.edu.sg/~leews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>
                <a:hlinkClick r:id="rId4"/>
              </a:rPr>
              <a:t>LiftOff</a:t>
            </a:r>
            <a:r>
              <a:rPr lang="en-US" dirty="0" smtClean="0">
                <a:hlinkClick r:id="rId4"/>
              </a:rPr>
              <a:t>.zip</a:t>
            </a:r>
            <a:endParaRPr lang="en-US" dirty="0" smtClean="0"/>
          </a:p>
          <a:p>
            <a:pPr lvl="1"/>
            <a:r>
              <a:rPr lang="en-US" dirty="0" smtClean="0"/>
              <a:t>Unzip it in the directory you want to work from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301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453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8667"/>
            <a:ext cx="8229600" cy="62786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In the directory </a:t>
            </a:r>
            <a:r>
              <a:rPr lang="en-US" dirty="0" err="1" smtClean="0">
                <a:solidFill>
                  <a:srgbClr val="000090"/>
                </a:solidFill>
              </a:rPr>
              <a:t>helloworld</a:t>
            </a:r>
            <a:r>
              <a:rPr lang="en-US" dirty="0" smtClean="0"/>
              <a:t>, look at </a:t>
            </a:r>
            <a:r>
              <a:rPr lang="en-US" dirty="0" err="1" smtClean="0">
                <a:solidFill>
                  <a:srgbClr val="000090"/>
                </a:solidFill>
              </a:rPr>
              <a:t>helloworld.py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1658" y="2415998"/>
            <a:ext cx="6571117" cy="37548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import webapp2</a:t>
            </a:r>
          </a:p>
          <a:p>
            <a:endParaRPr lang="en-US" sz="2000" dirty="0"/>
          </a:p>
          <a:p>
            <a:r>
              <a:rPr lang="en-US" sz="2000" dirty="0"/>
              <a:t>class </a:t>
            </a:r>
            <a:r>
              <a:rPr lang="en-US" sz="2000" dirty="0" err="1"/>
              <a:t>MainPage</a:t>
            </a:r>
            <a:r>
              <a:rPr lang="en-US" sz="2000" dirty="0"/>
              <a:t>(webapp2.RequestHandler):</a:t>
            </a:r>
          </a:p>
          <a:p>
            <a:r>
              <a:rPr lang="en-US" sz="2000" dirty="0"/>
              <a:t>    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def</a:t>
            </a:r>
            <a:r>
              <a:rPr lang="en-US" sz="2000" dirty="0"/>
              <a:t> get(self):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self.response.headers</a:t>
            </a:r>
            <a:r>
              <a:rPr lang="en-US" sz="2000" dirty="0"/>
              <a:t>['Content-Type'] = 'text/plain'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self.response.write</a:t>
            </a:r>
            <a:r>
              <a:rPr lang="en-US" sz="2000" dirty="0"/>
              <a:t>('Hello, webapp2 World!')</a:t>
            </a:r>
          </a:p>
          <a:p>
            <a:r>
              <a:rPr lang="en-US" sz="2000" dirty="0"/>
              <a:t>        </a:t>
            </a:r>
          </a:p>
          <a:p>
            <a:endParaRPr lang="en-US" sz="2000" dirty="0"/>
          </a:p>
          <a:p>
            <a:r>
              <a:rPr lang="en-US" sz="2000" dirty="0"/>
              <a:t>app = webapp2.WSGIApplication([('/', </a:t>
            </a:r>
            <a:r>
              <a:rPr lang="en-US" sz="2000" dirty="0" err="1"/>
              <a:t>MainPage</a:t>
            </a:r>
            <a:r>
              <a:rPr lang="en-US" sz="2000" dirty="0"/>
              <a:t>)],</a:t>
            </a:r>
          </a:p>
          <a:p>
            <a:r>
              <a:rPr lang="en-US" sz="2000" dirty="0"/>
              <a:t>                              debug=True)</a:t>
            </a:r>
          </a:p>
          <a:p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6612532" y="4824300"/>
            <a:ext cx="2319218" cy="753218"/>
          </a:xfrm>
          <a:prstGeom prst="wedgeRoundRectCallout">
            <a:avLst>
              <a:gd name="adj1" fmla="val -73202"/>
              <a:gd name="adj2" fmla="val 25947"/>
              <a:gd name="adj3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MainPage</a:t>
            </a:r>
            <a:r>
              <a:rPr lang="en-US" dirty="0" smtClean="0"/>
              <a:t> is handler for root </a:t>
            </a:r>
            <a:r>
              <a:rPr lang="en-US" dirty="0" err="1" smtClean="0"/>
              <a:t>url</a:t>
            </a:r>
            <a:r>
              <a:rPr lang="en-US" dirty="0" smtClean="0"/>
              <a:t> ‘/’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3382738" y="2215552"/>
            <a:ext cx="3795793" cy="753218"/>
          </a:xfrm>
          <a:prstGeom prst="wedgeRoundRectCallout">
            <a:avLst>
              <a:gd name="adj1" fmla="val -68442"/>
              <a:gd name="adj2" fmla="val 7618"/>
              <a:gd name="adj3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Web application framework to help handle HTTP requests</a:t>
            </a:r>
            <a:endParaRPr lang="en-US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3728407" y="3486219"/>
            <a:ext cx="2787492" cy="407000"/>
          </a:xfrm>
          <a:prstGeom prst="wedgeRoundRectCallout">
            <a:avLst>
              <a:gd name="adj1" fmla="val -92461"/>
              <a:gd name="adj2" fmla="val 28672"/>
              <a:gd name="adj3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Handles HTTP GET request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107055" y="5991690"/>
            <a:ext cx="5767769" cy="497007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Exercise: Change the message to “Hello, Orbital World!”</a:t>
            </a:r>
            <a:endParaRPr lang="en-US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6002758" y="3038762"/>
            <a:ext cx="2928992" cy="386984"/>
          </a:xfrm>
          <a:prstGeom prst="wedgeRoundRectCallout">
            <a:avLst>
              <a:gd name="adj1" fmla="val -78658"/>
              <a:gd name="adj2" fmla="val 6306"/>
              <a:gd name="adj3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 smtClean="0"/>
              <a:t>MainPage</a:t>
            </a:r>
            <a:r>
              <a:rPr lang="en-US" dirty="0" smtClean="0"/>
              <a:t> inherit from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930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8667"/>
            <a:ext cx="8229600" cy="710697"/>
          </a:xfrm>
        </p:spPr>
        <p:txBody>
          <a:bodyPr/>
          <a:lstStyle/>
          <a:p>
            <a:r>
              <a:rPr lang="en-US" dirty="0" smtClean="0"/>
              <a:t>Have a look at the configuration file </a:t>
            </a:r>
            <a:r>
              <a:rPr lang="en-US" dirty="0" err="1" smtClean="0">
                <a:solidFill>
                  <a:srgbClr val="000090"/>
                </a:solidFill>
              </a:rPr>
              <a:t>app.yaml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5902" y="2374587"/>
            <a:ext cx="5273459" cy="37856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application: </a:t>
            </a:r>
            <a:r>
              <a:rPr lang="en-US" sz="2400" dirty="0" err="1"/>
              <a:t>helloworld</a:t>
            </a:r>
            <a:endParaRPr lang="en-US" sz="2400" dirty="0"/>
          </a:p>
          <a:p>
            <a:r>
              <a:rPr lang="en-US" sz="2400" dirty="0"/>
              <a:t>version: 1</a:t>
            </a:r>
          </a:p>
          <a:p>
            <a:r>
              <a:rPr lang="en-US" sz="2400" dirty="0"/>
              <a:t>runtime: python27</a:t>
            </a:r>
          </a:p>
          <a:p>
            <a:r>
              <a:rPr lang="en-US" sz="2400" dirty="0" err="1"/>
              <a:t>api_version</a:t>
            </a:r>
            <a:r>
              <a:rPr lang="en-US" sz="2400" dirty="0"/>
              <a:t>: 1</a:t>
            </a:r>
          </a:p>
          <a:p>
            <a:r>
              <a:rPr lang="en-US" sz="2400" dirty="0" err="1"/>
              <a:t>threadsafe</a:t>
            </a:r>
            <a:r>
              <a:rPr lang="en-US" sz="2400" dirty="0"/>
              <a:t>: true</a:t>
            </a:r>
          </a:p>
          <a:p>
            <a:endParaRPr lang="en-US" sz="2400" dirty="0"/>
          </a:p>
          <a:p>
            <a:r>
              <a:rPr lang="en-US" sz="2400" dirty="0"/>
              <a:t>handlers:</a:t>
            </a:r>
          </a:p>
          <a:p>
            <a:endParaRPr lang="en-US" sz="2400" dirty="0"/>
          </a:p>
          <a:p>
            <a:r>
              <a:rPr lang="en-US" sz="2400" dirty="0"/>
              <a:t>- </a:t>
            </a:r>
            <a:r>
              <a:rPr lang="en-US" sz="2400" dirty="0" err="1"/>
              <a:t>url</a:t>
            </a:r>
            <a:r>
              <a:rPr lang="en-US" sz="2400" dirty="0"/>
              <a:t>: /.*</a:t>
            </a:r>
          </a:p>
          <a:p>
            <a:r>
              <a:rPr lang="en-US" sz="2400" dirty="0"/>
              <a:t>  script: </a:t>
            </a:r>
            <a:r>
              <a:rPr lang="en-US" sz="2400" dirty="0" err="1"/>
              <a:t>helloworld.app</a:t>
            </a:r>
            <a:endParaRPr lang="en-US" sz="2400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4500386" y="2319364"/>
            <a:ext cx="3106097" cy="497006"/>
          </a:xfrm>
          <a:prstGeom prst="wedgeRoundRectCallout">
            <a:avLst>
              <a:gd name="adj1" fmla="val -69576"/>
              <a:gd name="adj2" fmla="val 17867"/>
              <a:gd name="adj3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App identifier is </a:t>
            </a:r>
            <a:r>
              <a:rPr lang="en-US" dirty="0" err="1" smtClean="0"/>
              <a:t>helloworld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2823028" y="4997677"/>
            <a:ext cx="5973852" cy="704629"/>
          </a:xfrm>
          <a:prstGeom prst="wedgeRoundRectCallout">
            <a:avLst>
              <a:gd name="adj1" fmla="val -62662"/>
              <a:gd name="adj2" fmla="val 29127"/>
              <a:gd name="adj3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All requests to </a:t>
            </a:r>
            <a:r>
              <a:rPr lang="en-US" dirty="0" err="1" smtClean="0"/>
              <a:t>urls</a:t>
            </a:r>
            <a:r>
              <a:rPr lang="en-US" dirty="0" smtClean="0"/>
              <a:t> matching “/.*” (all </a:t>
            </a:r>
            <a:r>
              <a:rPr lang="en-US" dirty="0" err="1" smtClean="0"/>
              <a:t>urls</a:t>
            </a:r>
            <a:r>
              <a:rPr lang="en-US" dirty="0" smtClean="0"/>
              <a:t>) are handled by </a:t>
            </a:r>
            <a:br>
              <a:rPr lang="en-US" dirty="0" smtClean="0"/>
            </a:br>
            <a:r>
              <a:rPr lang="en-US" dirty="0" err="1" smtClean="0"/>
              <a:t>helloworld</a:t>
            </a:r>
            <a:r>
              <a:rPr lang="en-US" dirty="0" smtClean="0"/>
              <a:t> 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094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8667"/>
            <a:ext cx="8229600" cy="807337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Writing HTML using webapp2 is inefficient. </a:t>
            </a:r>
          </a:p>
          <a:p>
            <a:r>
              <a:rPr lang="en-US" dirty="0" smtClean="0"/>
              <a:t>Use Jinja2 template. Go to directory </a:t>
            </a:r>
            <a:r>
              <a:rPr lang="en-US" dirty="0" smtClean="0">
                <a:solidFill>
                  <a:srgbClr val="000090"/>
                </a:solidFill>
              </a:rPr>
              <a:t>first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 Look at </a:t>
            </a:r>
            <a:r>
              <a:rPr lang="en-US" dirty="0" err="1" smtClean="0">
                <a:solidFill>
                  <a:srgbClr val="000090"/>
                </a:solidFill>
              </a:rPr>
              <a:t>front.py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6542" y="2431208"/>
            <a:ext cx="7413057" cy="424731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import webapp2</a:t>
            </a:r>
          </a:p>
          <a:p>
            <a:r>
              <a:rPr lang="en-US" dirty="0"/>
              <a:t>import jinja2</a:t>
            </a:r>
          </a:p>
          <a:p>
            <a:r>
              <a:rPr lang="en-US" dirty="0"/>
              <a:t>import </a:t>
            </a:r>
            <a:r>
              <a:rPr lang="en-US" dirty="0" err="1"/>
              <a:t>os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jinja_environment</a:t>
            </a:r>
            <a:r>
              <a:rPr lang="en-US" dirty="0"/>
              <a:t> = jinja2.Environment(</a:t>
            </a:r>
          </a:p>
          <a:p>
            <a:r>
              <a:rPr lang="en-US" dirty="0"/>
              <a:t>    loader=jinja2.FileSystemLoader(</a:t>
            </a:r>
            <a:r>
              <a:rPr lang="en-US" dirty="0" err="1"/>
              <a:t>os.path.dirname</a:t>
            </a:r>
            <a:r>
              <a:rPr lang="en-US" dirty="0"/>
              <a:t>(__file__) + "/templates"))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MainPage</a:t>
            </a:r>
            <a:r>
              <a:rPr lang="en-US" dirty="0"/>
              <a:t>(webapp2.RequestHandler):</a:t>
            </a:r>
          </a:p>
          <a:p>
            <a:r>
              <a:rPr lang="en-US" dirty="0"/>
              <a:t>  """ Handler for the front page."""</a:t>
            </a:r>
          </a:p>
          <a:p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get(self):</a:t>
            </a:r>
          </a:p>
          <a:p>
            <a:r>
              <a:rPr lang="en-US" dirty="0"/>
              <a:t>      template = </a:t>
            </a:r>
            <a:r>
              <a:rPr lang="en-US" dirty="0" err="1"/>
              <a:t>jinja_environment.get_template</a:t>
            </a:r>
            <a:r>
              <a:rPr lang="en-US" dirty="0"/>
              <a:t>('</a:t>
            </a:r>
            <a:r>
              <a:rPr lang="en-US" dirty="0" err="1"/>
              <a:t>front.html</a:t>
            </a:r>
            <a:r>
              <a:rPr lang="en-US" dirty="0"/>
              <a:t>')</a:t>
            </a:r>
          </a:p>
          <a:p>
            <a:r>
              <a:rPr lang="en-US" dirty="0"/>
              <a:t>      </a:t>
            </a:r>
            <a:r>
              <a:rPr lang="en-US" dirty="0" err="1"/>
              <a:t>self.response.out.write</a:t>
            </a:r>
            <a:r>
              <a:rPr lang="en-US" dirty="0"/>
              <a:t>(</a:t>
            </a:r>
            <a:r>
              <a:rPr lang="en-US" dirty="0" err="1"/>
              <a:t>template.render</a:t>
            </a:r>
            <a:r>
              <a:rPr lang="en-US" dirty="0"/>
              <a:t>())</a:t>
            </a:r>
          </a:p>
          <a:p>
            <a:r>
              <a:rPr lang="en-US" dirty="0"/>
              <a:t>      </a:t>
            </a:r>
          </a:p>
          <a:p>
            <a:r>
              <a:rPr lang="en-US" dirty="0"/>
              <a:t>app = webapp2.WSGIApplication([('/', </a:t>
            </a:r>
            <a:r>
              <a:rPr lang="en-US" dirty="0" err="1"/>
              <a:t>MainPage</a:t>
            </a:r>
            <a:r>
              <a:rPr lang="en-US" dirty="0"/>
              <a:t>)],</a:t>
            </a:r>
          </a:p>
          <a:p>
            <a:r>
              <a:rPr lang="en-US" dirty="0"/>
              <a:t>                              debug=True)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6061430" y="3079219"/>
            <a:ext cx="2228169" cy="407000"/>
          </a:xfrm>
          <a:prstGeom prst="wedgeRoundRectCallout">
            <a:avLst>
              <a:gd name="adj1" fmla="val -86023"/>
              <a:gd name="adj2" fmla="val 103298"/>
              <a:gd name="adj3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Template directory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5204437" y="4364228"/>
            <a:ext cx="3699704" cy="578764"/>
          </a:xfrm>
          <a:prstGeom prst="wedgeRoundRectCallout">
            <a:avLst>
              <a:gd name="adj1" fmla="val -35486"/>
              <a:gd name="adj2" fmla="val 99425"/>
              <a:gd name="adj3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Get template ‘</a:t>
            </a:r>
            <a:r>
              <a:rPr lang="en-US" dirty="0" err="1" smtClean="0"/>
              <a:t>front.html</a:t>
            </a:r>
            <a:r>
              <a:rPr lang="en-US" dirty="0" smtClean="0"/>
              <a:t>’ and render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737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99999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99999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8567</TotalTime>
  <Words>1952</Words>
  <Application>Microsoft Macintosh PowerPoint</Application>
  <PresentationFormat>On-screen Show (4:3)</PresentationFormat>
  <Paragraphs>453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39</vt:i4>
      </vt:variant>
    </vt:vector>
  </HeadingPairs>
  <TitlesOfParts>
    <vt:vector size="42" baseType="lpstr">
      <vt:lpstr>Office Theme</vt:lpstr>
      <vt:lpstr>1_Office Theme</vt:lpstr>
      <vt:lpstr>2_Office Theme</vt:lpstr>
      <vt:lpstr>Orbital Google App Engine Tutorial</vt:lpstr>
      <vt:lpstr>PowerPoint Presentation</vt:lpstr>
      <vt:lpstr>Outline</vt:lpstr>
      <vt:lpstr>Installation</vt:lpstr>
      <vt:lpstr>Hello World!</vt:lpstr>
      <vt:lpstr>Hello World!</vt:lpstr>
      <vt:lpstr>PowerPoint Presentation</vt:lpstr>
      <vt:lpstr>Template</vt:lpstr>
      <vt:lpstr>Template</vt:lpstr>
      <vt:lpstr>PowerPoint Presentation</vt:lpstr>
      <vt:lpstr>Login</vt:lpstr>
      <vt:lpstr>Login using Google API</vt:lpstr>
      <vt:lpstr>PowerPoint Presentation</vt:lpstr>
      <vt:lpstr>Passing Parameters to Templates</vt:lpstr>
      <vt:lpstr>PowerPoint Presentation</vt:lpstr>
      <vt:lpstr>PowerPoint Presentation</vt:lpstr>
      <vt:lpstr>PowerPoint Presentation</vt:lpstr>
      <vt:lpstr>Summary First Part</vt:lpstr>
      <vt:lpstr>Create a Form</vt:lpstr>
      <vt:lpstr>Forms</vt:lpstr>
      <vt:lpstr>Data Model</vt:lpstr>
      <vt:lpstr>Datastore</vt:lpstr>
      <vt:lpstr>Data Model</vt:lpstr>
      <vt:lpstr>Insert Data</vt:lpstr>
      <vt:lpstr>Insert into datastore</vt:lpstr>
      <vt:lpstr>Retrieve Data</vt:lpstr>
      <vt:lpstr>Retrieve items</vt:lpstr>
      <vt:lpstr>Consistency</vt:lpstr>
      <vt:lpstr>Loops and Conditionals in Jinja2</vt:lpstr>
      <vt:lpstr>          Loops and conditionals in Jinja2</vt:lpstr>
      <vt:lpstr>Exercises</vt:lpstr>
      <vt:lpstr>PowerPoint Presentation</vt:lpstr>
      <vt:lpstr>Display Results</vt:lpstr>
      <vt:lpstr>Display Results</vt:lpstr>
      <vt:lpstr>Upload App</vt:lpstr>
      <vt:lpstr>Upload your app …</vt:lpstr>
      <vt:lpstr>Summary Second Part</vt:lpstr>
      <vt:lpstr>Finally</vt:lpstr>
      <vt:lpstr>PowerPoint Presentation</vt:lpstr>
    </vt:vector>
  </TitlesOfParts>
  <Company>School Of Computing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Adaptive Intelligence for Games</dc:title>
  <dc:creator>Lee Wee Sun</dc:creator>
  <cp:lastModifiedBy>Lee Wee Sun</cp:lastModifiedBy>
  <cp:revision>84</cp:revision>
  <dcterms:created xsi:type="dcterms:W3CDTF">2010-02-01T06:43:22Z</dcterms:created>
  <dcterms:modified xsi:type="dcterms:W3CDTF">2014-05-04T00:48:14Z</dcterms:modified>
</cp:coreProperties>
</file>