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Barlow Bold" panose="020B0604020202020204" charset="0"/>
      <p:regular r:id="rId10"/>
    </p:embeddedFont>
    <p:embeddedFont>
      <p:font typeface="Roboto" panose="02000000000000000000" pitchFamily="2" charset="0"/>
      <p:regular r:id="rId11"/>
      <p:bold r:id="rId12"/>
      <p:italic r:id="rId13"/>
    </p:embeddedFont>
    <p:embeddedFont>
      <p:font typeface="Roboto Mono" panose="020F0502020204030204" pitchFamily="49" charset="0"/>
      <p:regular r:id="rId14"/>
    </p:embeddedFont>
    <p:embeddedFont>
      <p:font typeface="Roboto Mono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50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152EF-2DB5-40B0-9952-6B1EBD92B217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6481-AD1F-4E6F-8605-7EB201A19B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816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89d8bfd2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289d8bfd2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06481-AD1F-4E6F-8605-7EB201A19BD1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4784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06481-AD1F-4E6F-8605-7EB201A19BD1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794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2998876" y="1151388"/>
            <a:ext cx="11622000" cy="9135600"/>
          </a:xfrm>
          <a:prstGeom prst="rect">
            <a:avLst/>
          </a:prstGeom>
          <a:solidFill>
            <a:srgbClr val="35408F"/>
          </a:solidFill>
          <a:ln>
            <a:noFill/>
          </a:ln>
        </p:spPr>
        <p:txBody>
          <a:bodyPr spcFirstLastPara="1" wrap="square" lIns="137150" tIns="137150" rIns="137150" bIns="137150" anchor="ctr" anchorCtr="0">
            <a:noAutofit/>
          </a:bodyPr>
          <a:lstStyle/>
          <a:p>
            <a:endParaRPr sz="3600"/>
          </a:p>
        </p:txBody>
      </p:sp>
      <p:sp>
        <p:nvSpPr>
          <p:cNvPr id="71" name="Google Shape;71;p14"/>
          <p:cNvSpPr/>
          <p:nvPr/>
        </p:nvSpPr>
        <p:spPr>
          <a:xfrm>
            <a:off x="135100" y="-125950"/>
            <a:ext cx="18006000" cy="1047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pPr algn="ctr"/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513" y="8865374"/>
            <a:ext cx="7423014" cy="142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777" y="3124200"/>
            <a:ext cx="3600450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94669" y="182757"/>
            <a:ext cx="17651924" cy="11760594"/>
          </a:xfrm>
          <a:custGeom>
            <a:avLst/>
            <a:gdLst/>
            <a:ahLst/>
            <a:cxnLst/>
            <a:rect l="l" t="t" r="r" b="b"/>
            <a:pathLst>
              <a:path w="17651924" h="11760594">
                <a:moveTo>
                  <a:pt x="0" y="0"/>
                </a:moveTo>
                <a:lnTo>
                  <a:pt x="17651924" y="0"/>
                </a:lnTo>
                <a:lnTo>
                  <a:pt x="17651924" y="11760594"/>
                </a:lnTo>
                <a:lnTo>
                  <a:pt x="0" y="11760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3791920" y="0"/>
            <a:ext cx="3587812" cy="10287000"/>
            <a:chOff x="0" y="0"/>
            <a:chExt cx="2051117" cy="588097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51117" cy="5880976"/>
            </a:xfrm>
            <a:custGeom>
              <a:avLst/>
              <a:gdLst/>
              <a:ahLst/>
              <a:cxnLst/>
              <a:rect l="l" t="t" r="r" b="b"/>
              <a:pathLst>
                <a:path w="2051117" h="5880976">
                  <a:moveTo>
                    <a:pt x="0" y="0"/>
                  </a:moveTo>
                  <a:lnTo>
                    <a:pt x="2051117" y="0"/>
                  </a:lnTo>
                  <a:lnTo>
                    <a:pt x="2051117" y="5880976"/>
                  </a:lnTo>
                  <a:lnTo>
                    <a:pt x="0" y="5880976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51117" cy="5919076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49600" y="3604541"/>
            <a:ext cx="9872452" cy="946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681"/>
              </a:lnSpc>
              <a:spcBef>
                <a:spcPct val="0"/>
              </a:spcBef>
            </a:pPr>
            <a:r>
              <a:rPr lang="en-US" sz="5486" b="1" spc="66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ANÁLISIS GEOESPACIAL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9600" y="4515237"/>
            <a:ext cx="9872452" cy="1189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21"/>
              </a:lnSpc>
              <a:spcBef>
                <a:spcPct val="0"/>
              </a:spcBef>
            </a:pPr>
            <a:r>
              <a:rPr lang="en-US" sz="3444" spc="909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 HURTOS A PERSONA EN MEDELLÍN - 2018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69434" y="1009650"/>
            <a:ext cx="2632783" cy="1707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4"/>
              </a:lnSpc>
            </a:pPr>
            <a:r>
              <a:rPr lang="en-US" sz="1738" spc="133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Curso</a:t>
            </a:r>
            <a:r>
              <a:rPr lang="en-US" sz="1738" spc="133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de </a:t>
            </a:r>
            <a:r>
              <a:rPr lang="en-US" sz="1738" spc="133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Análisis</a:t>
            </a:r>
            <a:r>
              <a:rPr lang="en-US" sz="1738" spc="133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738" spc="133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Geoespacial</a:t>
            </a:r>
            <a:endParaRPr lang="en-US" sz="1738" spc="133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algn="ctr">
              <a:lnSpc>
                <a:spcPts val="2294"/>
              </a:lnSpc>
            </a:pPr>
            <a:r>
              <a:rPr lang="en-US" sz="1738" spc="133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Fuente: </a:t>
            </a:r>
            <a:r>
              <a:rPr lang="en-US" sz="1738" spc="133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Medata</a:t>
            </a:r>
            <a:r>
              <a:rPr lang="en-US" sz="1738" spc="133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(Datos </a:t>
            </a:r>
            <a:r>
              <a:rPr lang="en-US" sz="1738" spc="133" dirty="0" err="1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abiertos</a:t>
            </a:r>
            <a:r>
              <a:rPr lang="en-US" sz="1738" spc="133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Medellín)</a:t>
            </a:r>
          </a:p>
          <a:p>
            <a:pPr marL="0" lvl="0" indent="0" algn="ctr">
              <a:lnSpc>
                <a:spcPts val="2294"/>
              </a:lnSpc>
            </a:pPr>
            <a:endParaRPr lang="en-US" sz="1738" spc="133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69434" y="7265492"/>
            <a:ext cx="2632783" cy="1992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94"/>
              </a:lnSpc>
            </a:pPr>
            <a:r>
              <a:rPr lang="en-US" sz="1738" spc="133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Johan Steev Muriel Mosquera</a:t>
            </a:r>
          </a:p>
          <a:p>
            <a:pPr algn="ctr">
              <a:lnSpc>
                <a:spcPts val="2294"/>
              </a:lnSpc>
            </a:pPr>
            <a:r>
              <a:rPr lang="en-US" sz="1738" spc="133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Maestría en Ingeniería Analítica - Profundización</a:t>
            </a:r>
          </a:p>
          <a:p>
            <a:pPr marL="0" lvl="0" indent="0" algn="ctr">
              <a:lnSpc>
                <a:spcPts val="2294"/>
              </a:lnSpc>
            </a:pPr>
            <a:endParaRPr lang="en-US" sz="1738" spc="133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3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92000"/>
          </a:xfrm>
          <a:custGeom>
            <a:avLst/>
            <a:gdLst/>
            <a:ahLst/>
            <a:cxnLst/>
            <a:rect l="l" t="t" r="r" b="b"/>
            <a:pathLst>
              <a:path w="18288000" h="12192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2619671" y="2350680"/>
            <a:ext cx="13048659" cy="6455789"/>
            <a:chOff x="0" y="0"/>
            <a:chExt cx="3436684" cy="17002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436684" cy="1700290"/>
            </a:xfrm>
            <a:custGeom>
              <a:avLst/>
              <a:gdLst/>
              <a:ahLst/>
              <a:cxnLst/>
              <a:rect l="l" t="t" r="r" b="b"/>
              <a:pathLst>
                <a:path w="3436684" h="1700290">
                  <a:moveTo>
                    <a:pt x="0" y="0"/>
                  </a:moveTo>
                  <a:lnTo>
                    <a:pt x="3436684" y="0"/>
                  </a:lnTo>
                  <a:lnTo>
                    <a:pt x="3436684" y="1700290"/>
                  </a:lnTo>
                  <a:lnTo>
                    <a:pt x="0" y="1700290"/>
                  </a:lnTo>
                  <a:close/>
                </a:path>
              </a:pathLst>
            </a:custGeom>
            <a:solidFill>
              <a:srgbClr val="F3F5F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436684" cy="1738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2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112146" y="6906809"/>
            <a:ext cx="800678" cy="2154679"/>
            <a:chOff x="0" y="0"/>
            <a:chExt cx="457740" cy="123180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57740" cy="1231809"/>
            </a:xfrm>
            <a:custGeom>
              <a:avLst/>
              <a:gdLst/>
              <a:ahLst/>
              <a:cxnLst/>
              <a:rect l="l" t="t" r="r" b="b"/>
              <a:pathLst>
                <a:path w="457740" h="1231809">
                  <a:moveTo>
                    <a:pt x="0" y="0"/>
                  </a:moveTo>
                  <a:lnTo>
                    <a:pt x="457740" y="0"/>
                  </a:lnTo>
                  <a:lnTo>
                    <a:pt x="457740" y="1231809"/>
                  </a:lnTo>
                  <a:lnTo>
                    <a:pt x="0" y="1231809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57740" cy="1269909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243750" y="2130499"/>
            <a:ext cx="800678" cy="2154679"/>
            <a:chOff x="0" y="0"/>
            <a:chExt cx="457740" cy="12318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57740" cy="1231809"/>
            </a:xfrm>
            <a:custGeom>
              <a:avLst/>
              <a:gdLst/>
              <a:ahLst/>
              <a:cxnLst/>
              <a:rect l="l" t="t" r="r" b="b"/>
              <a:pathLst>
                <a:path w="457740" h="1231809">
                  <a:moveTo>
                    <a:pt x="0" y="0"/>
                  </a:moveTo>
                  <a:lnTo>
                    <a:pt x="457740" y="0"/>
                  </a:lnTo>
                  <a:lnTo>
                    <a:pt x="457740" y="1231809"/>
                  </a:lnTo>
                  <a:lnTo>
                    <a:pt x="0" y="1231809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457740" cy="1269909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252778" y="505969"/>
            <a:ext cx="7315200" cy="199505"/>
          </a:xfrm>
          <a:custGeom>
            <a:avLst/>
            <a:gdLst/>
            <a:ahLst/>
            <a:cxnLst/>
            <a:rect l="l" t="t" r="r" b="b"/>
            <a:pathLst>
              <a:path w="7315200" h="199505">
                <a:moveTo>
                  <a:pt x="0" y="0"/>
                </a:moveTo>
                <a:lnTo>
                  <a:pt x="7315200" y="0"/>
                </a:lnTo>
                <a:lnTo>
                  <a:pt x="7315200" y="199505"/>
                </a:lnTo>
                <a:lnTo>
                  <a:pt x="0" y="1995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13" name="TextBox 13"/>
          <p:cNvSpPr txBox="1"/>
          <p:nvPr/>
        </p:nvSpPr>
        <p:spPr>
          <a:xfrm>
            <a:off x="3981650" y="3124536"/>
            <a:ext cx="10324701" cy="904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366"/>
              </a:lnSpc>
              <a:spcBef>
                <a:spcPct val="0"/>
              </a:spcBef>
            </a:pPr>
            <a:r>
              <a:rPr lang="en-US" sz="5261" b="1" spc="64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DESC</a:t>
            </a:r>
            <a:r>
              <a:rPr lang="en-US" sz="5261" b="1" u="none" strike="noStrike" spc="64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RIPCIÓN DEL DATASET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578752" y="4512644"/>
            <a:ext cx="11130496" cy="3119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Tamaño: (257.026, 36)</a:t>
            </a:r>
          </a:p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Año de referencia: 2018</a:t>
            </a:r>
          </a:p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Cobertura: Ciudad de Medellín</a:t>
            </a:r>
          </a:p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Georreferencia: Latitud, Longitud</a:t>
            </a:r>
          </a:p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Variables clave: fecha, sexo, edad, barrio, modalidad delictiva, tipo de arma, tipo de bien</a:t>
            </a:r>
          </a:p>
          <a:p>
            <a:pPr marL="557085" lvl="1" indent="-278543" algn="l">
              <a:lnSpc>
                <a:spcPts val="3586"/>
              </a:lnSpc>
              <a:buFont typeface="Arial"/>
              <a:buChar char="•"/>
            </a:pPr>
            <a:r>
              <a:rPr lang="en-US" sz="2580" spc="198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Fuente: Medata (Datos abiertos Medellín)</a:t>
            </a:r>
          </a:p>
        </p:txBody>
      </p:sp>
      <p:pic>
        <p:nvPicPr>
          <p:cNvPr id="15" name="Google Shape;102;p18">
            <a:extLst>
              <a:ext uri="{FF2B5EF4-FFF2-40B4-BE49-F238E27FC236}">
                <a16:creationId xmlns:a16="http://schemas.microsoft.com/office/drawing/2014/main" id="{7F544A62-A10B-1755-E903-0707E7B2857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58977" y="8890031"/>
            <a:ext cx="1651199" cy="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34340" y="-1494450"/>
            <a:ext cx="10322735" cy="6881823"/>
          </a:xfrm>
          <a:custGeom>
            <a:avLst/>
            <a:gdLst/>
            <a:ahLst/>
            <a:cxnLst/>
            <a:rect l="l" t="t" r="r" b="b"/>
            <a:pathLst>
              <a:path w="10322735" h="6881823">
                <a:moveTo>
                  <a:pt x="0" y="0"/>
                </a:moveTo>
                <a:lnTo>
                  <a:pt x="10322735" y="0"/>
                </a:lnTo>
                <a:lnTo>
                  <a:pt x="10322735" y="6881824"/>
                </a:lnTo>
                <a:lnTo>
                  <a:pt x="0" y="6881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6215015" cy="1835524"/>
            <a:chOff x="0" y="0"/>
            <a:chExt cx="3553063" cy="10493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53063" cy="1049351"/>
            </a:xfrm>
            <a:custGeom>
              <a:avLst/>
              <a:gdLst/>
              <a:ahLst/>
              <a:cxnLst/>
              <a:rect l="l" t="t" r="r" b="b"/>
              <a:pathLst>
                <a:path w="3553063" h="1049351">
                  <a:moveTo>
                    <a:pt x="0" y="0"/>
                  </a:moveTo>
                  <a:lnTo>
                    <a:pt x="3553063" y="0"/>
                  </a:lnTo>
                  <a:lnTo>
                    <a:pt x="3553063" y="1049351"/>
                  </a:lnTo>
                  <a:lnTo>
                    <a:pt x="0" y="1049351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553063" cy="1087451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378797" y="1071091"/>
            <a:ext cx="5605441" cy="1570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62"/>
              </a:lnSpc>
              <a:spcBef>
                <a:spcPct val="0"/>
              </a:spcBef>
            </a:pPr>
            <a:r>
              <a:rPr lang="en-US" sz="4544" b="1" spc="554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VIS</a:t>
            </a:r>
            <a:r>
              <a:rPr lang="en-US" sz="4544" b="1" u="none" strike="noStrike" spc="554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UALIZACIÓN GEOGRÁFICA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858290"/>
            <a:ext cx="15614253" cy="4400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6622" lvl="1" indent="-343311" algn="l">
              <a:lnSpc>
                <a:spcPts val="4420"/>
              </a:lnSpc>
              <a:buFont typeface="Arial"/>
              <a:buChar char="•"/>
            </a:pPr>
            <a:r>
              <a:rPr lang="en-US" sz="3180" spc="24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 generó una geometría tipo punto con las coordenadas.</a:t>
            </a:r>
          </a:p>
          <a:p>
            <a:pPr marL="686622" lvl="1" indent="-343311" algn="l">
              <a:lnSpc>
                <a:spcPts val="4420"/>
              </a:lnSpc>
              <a:buFont typeface="Arial"/>
              <a:buChar char="•"/>
            </a:pPr>
            <a:r>
              <a:rPr lang="en-US" sz="3180" spc="24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Mapa inicial muestra la dispersión espacial de los hurtos.</a:t>
            </a:r>
          </a:p>
          <a:p>
            <a:pPr marL="686622" lvl="1" indent="-343311" algn="l">
              <a:lnSpc>
                <a:spcPts val="4420"/>
              </a:lnSpc>
              <a:buFont typeface="Arial"/>
              <a:buChar char="•"/>
            </a:pPr>
            <a:r>
              <a:rPr lang="en-US" sz="3180" spc="24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Se identifican patrones de concentración en zonas céntricas y de alto flujo.</a:t>
            </a:r>
          </a:p>
          <a:p>
            <a:pPr marL="686622" lvl="1" indent="-343311" algn="l">
              <a:lnSpc>
                <a:spcPts val="4420"/>
              </a:lnSpc>
              <a:buFont typeface="Arial"/>
              <a:buChar char="•"/>
            </a:pPr>
            <a:r>
              <a:rPr lang="en-US" sz="3180" spc="24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Permite base para análisis de densidad, clústeres, hot spots, entre otros.</a:t>
            </a:r>
          </a:p>
        </p:txBody>
      </p:sp>
      <p:pic>
        <p:nvPicPr>
          <p:cNvPr id="8" name="Google Shape;102;p18">
            <a:extLst>
              <a:ext uri="{FF2B5EF4-FFF2-40B4-BE49-F238E27FC236}">
                <a16:creationId xmlns:a16="http://schemas.microsoft.com/office/drawing/2014/main" id="{0D329FB8-05EF-269C-D66A-E1F996DBC0D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8977" y="8890031"/>
            <a:ext cx="1651199" cy="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93164" y="0"/>
            <a:ext cx="7094836" cy="10287000"/>
            <a:chOff x="0" y="0"/>
            <a:chExt cx="4056048" cy="58809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56048" cy="5880976"/>
            </a:xfrm>
            <a:custGeom>
              <a:avLst/>
              <a:gdLst/>
              <a:ahLst/>
              <a:cxnLst/>
              <a:rect l="l" t="t" r="r" b="b"/>
              <a:pathLst>
                <a:path w="4056048" h="5880976">
                  <a:moveTo>
                    <a:pt x="0" y="0"/>
                  </a:moveTo>
                  <a:lnTo>
                    <a:pt x="4056048" y="0"/>
                  </a:lnTo>
                  <a:lnTo>
                    <a:pt x="4056048" y="5880976"/>
                  </a:lnTo>
                  <a:lnTo>
                    <a:pt x="0" y="5880976"/>
                  </a:lnTo>
                  <a:close/>
                </a:path>
              </a:pathLst>
            </a:custGeom>
            <a:solidFill>
              <a:srgbClr val="020301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056048" cy="5919076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193164" y="1632448"/>
            <a:ext cx="7094836" cy="6788214"/>
          </a:xfrm>
          <a:custGeom>
            <a:avLst/>
            <a:gdLst/>
            <a:ahLst/>
            <a:cxnLst/>
            <a:rect l="l" t="t" r="r" b="b"/>
            <a:pathLst>
              <a:path w="7094836" h="6788214">
                <a:moveTo>
                  <a:pt x="0" y="0"/>
                </a:moveTo>
                <a:lnTo>
                  <a:pt x="7094836" y="0"/>
                </a:lnTo>
                <a:lnTo>
                  <a:pt x="7094836" y="6788213"/>
                </a:lnTo>
                <a:lnTo>
                  <a:pt x="0" y="67882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85" r="-13785"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6" name="Group 6"/>
          <p:cNvGrpSpPr/>
          <p:nvPr/>
        </p:nvGrpSpPr>
        <p:grpSpPr>
          <a:xfrm>
            <a:off x="1028700" y="3015627"/>
            <a:ext cx="463520" cy="2451982"/>
            <a:chOff x="0" y="0"/>
            <a:chExt cx="264990" cy="14017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4990" cy="1401774"/>
            </a:xfrm>
            <a:custGeom>
              <a:avLst/>
              <a:gdLst/>
              <a:ahLst/>
              <a:cxnLst/>
              <a:rect l="l" t="t" r="r" b="b"/>
              <a:pathLst>
                <a:path w="264990" h="1401774">
                  <a:moveTo>
                    <a:pt x="0" y="0"/>
                  </a:moveTo>
                  <a:lnTo>
                    <a:pt x="264990" y="0"/>
                  </a:lnTo>
                  <a:lnTo>
                    <a:pt x="264990" y="1401774"/>
                  </a:lnTo>
                  <a:lnTo>
                    <a:pt x="0" y="1401774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64990" cy="1439874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8700" y="9633954"/>
            <a:ext cx="9474219" cy="258388"/>
          </a:xfrm>
          <a:custGeom>
            <a:avLst/>
            <a:gdLst/>
            <a:ahLst/>
            <a:cxnLst/>
            <a:rect l="l" t="t" r="r" b="b"/>
            <a:pathLst>
              <a:path w="9474219" h="258388">
                <a:moveTo>
                  <a:pt x="0" y="0"/>
                </a:moveTo>
                <a:lnTo>
                  <a:pt x="9474219" y="0"/>
                </a:lnTo>
                <a:lnTo>
                  <a:pt x="9474219" y="258388"/>
                </a:lnTo>
                <a:lnTo>
                  <a:pt x="0" y="2583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TextBox 10"/>
          <p:cNvSpPr txBox="1"/>
          <p:nvPr/>
        </p:nvSpPr>
        <p:spPr>
          <a:xfrm>
            <a:off x="1028700" y="1518148"/>
            <a:ext cx="10323667" cy="987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42"/>
              </a:lnSpc>
              <a:spcBef>
                <a:spcPct val="0"/>
              </a:spcBef>
            </a:pPr>
            <a:r>
              <a:rPr lang="en-US" sz="5744" b="1" spc="7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ANÁLISIS D</a:t>
            </a:r>
            <a:r>
              <a:rPr lang="en-US" sz="5744" b="1" u="none" strike="noStrike" spc="7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ESCRIPTIVO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84419" y="2968002"/>
            <a:ext cx="8561457" cy="392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068" lvl="1" indent="-271034" algn="l">
              <a:lnSpc>
                <a:spcPts val="3515"/>
              </a:lnSpc>
              <a:buFont typeface="Arial"/>
              <a:buChar char="•"/>
            </a:pPr>
            <a:r>
              <a:rPr lang="en-US" sz="2510" spc="15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US" sz="2510" u="none" strike="noStrike" spc="15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istribución por sexo y edad de las víctimas.</a:t>
            </a:r>
          </a:p>
          <a:p>
            <a:pPr marL="542068" lvl="1" indent="-271034" algn="l">
              <a:lnSpc>
                <a:spcPts val="3515"/>
              </a:lnSpc>
              <a:buFont typeface="Arial"/>
              <a:buChar char="•"/>
            </a:pPr>
            <a:r>
              <a:rPr lang="en-US" sz="2510" b="1" u="none" strike="noStrike" spc="15">
                <a:solidFill>
                  <a:srgbClr val="02030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Modalidades comunes:</a:t>
            </a:r>
            <a:r>
              <a:rPr lang="en-US" sz="2510" u="none" strike="noStrike" spc="15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 atraco, raponazo, engaño.</a:t>
            </a:r>
          </a:p>
          <a:p>
            <a:pPr marL="542068" lvl="1" indent="-271034" algn="l">
              <a:lnSpc>
                <a:spcPts val="3515"/>
              </a:lnSpc>
              <a:buFont typeface="Arial"/>
              <a:buChar char="•"/>
            </a:pPr>
            <a:r>
              <a:rPr lang="en-US" sz="2510" b="1" u="none" strike="noStrike" spc="15">
                <a:solidFill>
                  <a:srgbClr val="02030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Tipos de bienes hurtados:</a:t>
            </a:r>
            <a:r>
              <a:rPr lang="en-US" sz="2510" u="none" strike="noStrike" spc="15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 documentos, dinero, tecnología.</a:t>
            </a:r>
          </a:p>
          <a:p>
            <a:pPr marL="542068" lvl="1" indent="-271034" algn="l">
              <a:lnSpc>
                <a:spcPts val="3515"/>
              </a:lnSpc>
              <a:buFont typeface="Arial"/>
              <a:buChar char="•"/>
            </a:pPr>
            <a:r>
              <a:rPr lang="en-US" sz="2510" u="none" strike="noStrike" spc="15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Comuna y barrio como unidades clave de análisis territorial.</a:t>
            </a:r>
          </a:p>
          <a:p>
            <a:pPr algn="l">
              <a:lnSpc>
                <a:spcPts val="3515"/>
              </a:lnSpc>
            </a:pPr>
            <a:endParaRPr lang="en-US" sz="2510" u="none" strike="noStrike" spc="15">
              <a:solidFill>
                <a:srgbClr val="02030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" name="Google Shape;102;p18">
            <a:extLst>
              <a:ext uri="{FF2B5EF4-FFF2-40B4-BE49-F238E27FC236}">
                <a16:creationId xmlns:a16="http://schemas.microsoft.com/office/drawing/2014/main" id="{89839DF8-2589-33A5-9305-AD25D73230E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58977" y="8890031"/>
            <a:ext cx="1651199" cy="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5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2025570" y="5619122"/>
            <a:ext cx="0" cy="51440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s-MX"/>
          </a:p>
        </p:txBody>
      </p:sp>
      <p:sp>
        <p:nvSpPr>
          <p:cNvPr id="3" name="Freeform 3"/>
          <p:cNvSpPr/>
          <p:nvPr/>
        </p:nvSpPr>
        <p:spPr>
          <a:xfrm rot="68197">
            <a:off x="948570" y="3364932"/>
            <a:ext cx="2172133" cy="1115933"/>
          </a:xfrm>
          <a:custGeom>
            <a:avLst/>
            <a:gdLst/>
            <a:ahLst/>
            <a:cxnLst/>
            <a:rect l="l" t="t" r="r" b="b"/>
            <a:pathLst>
              <a:path w="2172133" h="1115933">
                <a:moveTo>
                  <a:pt x="0" y="0"/>
                </a:moveTo>
                <a:lnTo>
                  <a:pt x="2172133" y="0"/>
                </a:lnTo>
                <a:lnTo>
                  <a:pt x="2172133" y="1115933"/>
                </a:lnTo>
                <a:lnTo>
                  <a:pt x="0" y="111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4" name="Group 4"/>
          <p:cNvGrpSpPr/>
          <p:nvPr/>
        </p:nvGrpSpPr>
        <p:grpSpPr>
          <a:xfrm>
            <a:off x="1055455" y="3563692"/>
            <a:ext cx="1958364" cy="1958364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30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5604397" y="5619122"/>
            <a:ext cx="0" cy="51440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s-MX"/>
          </a:p>
        </p:txBody>
      </p:sp>
      <p:sp>
        <p:nvSpPr>
          <p:cNvPr id="8" name="Freeform 8"/>
          <p:cNvSpPr/>
          <p:nvPr/>
        </p:nvSpPr>
        <p:spPr>
          <a:xfrm rot="68197">
            <a:off x="4527397" y="3364932"/>
            <a:ext cx="2172133" cy="1115933"/>
          </a:xfrm>
          <a:custGeom>
            <a:avLst/>
            <a:gdLst/>
            <a:ahLst/>
            <a:cxnLst/>
            <a:rect l="l" t="t" r="r" b="b"/>
            <a:pathLst>
              <a:path w="2172133" h="1115933">
                <a:moveTo>
                  <a:pt x="0" y="0"/>
                </a:moveTo>
                <a:lnTo>
                  <a:pt x="2172133" y="0"/>
                </a:lnTo>
                <a:lnTo>
                  <a:pt x="2172133" y="1115933"/>
                </a:lnTo>
                <a:lnTo>
                  <a:pt x="0" y="111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9" name="Group 9"/>
          <p:cNvGrpSpPr/>
          <p:nvPr/>
        </p:nvGrpSpPr>
        <p:grpSpPr>
          <a:xfrm>
            <a:off x="4634281" y="3563692"/>
            <a:ext cx="1958364" cy="195836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30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9082944" y="5619122"/>
            <a:ext cx="0" cy="51440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s-MX"/>
          </a:p>
        </p:txBody>
      </p:sp>
      <p:sp>
        <p:nvSpPr>
          <p:cNvPr id="13" name="Freeform 13"/>
          <p:cNvSpPr/>
          <p:nvPr/>
        </p:nvSpPr>
        <p:spPr>
          <a:xfrm rot="68197">
            <a:off x="8005944" y="3364932"/>
            <a:ext cx="2172133" cy="1115933"/>
          </a:xfrm>
          <a:custGeom>
            <a:avLst/>
            <a:gdLst/>
            <a:ahLst/>
            <a:cxnLst/>
            <a:rect l="l" t="t" r="r" b="b"/>
            <a:pathLst>
              <a:path w="2172133" h="1115933">
                <a:moveTo>
                  <a:pt x="0" y="0"/>
                </a:moveTo>
                <a:lnTo>
                  <a:pt x="2172133" y="0"/>
                </a:lnTo>
                <a:lnTo>
                  <a:pt x="2172133" y="1115933"/>
                </a:lnTo>
                <a:lnTo>
                  <a:pt x="0" y="111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4" name="Group 14"/>
          <p:cNvGrpSpPr/>
          <p:nvPr/>
        </p:nvGrpSpPr>
        <p:grpSpPr>
          <a:xfrm>
            <a:off x="8112828" y="3563692"/>
            <a:ext cx="1958364" cy="195836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30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12661770" y="5619122"/>
            <a:ext cx="0" cy="51440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s-MX"/>
          </a:p>
        </p:txBody>
      </p:sp>
      <p:sp>
        <p:nvSpPr>
          <p:cNvPr id="18" name="Freeform 18"/>
          <p:cNvSpPr/>
          <p:nvPr/>
        </p:nvSpPr>
        <p:spPr>
          <a:xfrm rot="68197">
            <a:off x="11584770" y="3364932"/>
            <a:ext cx="2172133" cy="1115933"/>
          </a:xfrm>
          <a:custGeom>
            <a:avLst/>
            <a:gdLst/>
            <a:ahLst/>
            <a:cxnLst/>
            <a:rect l="l" t="t" r="r" b="b"/>
            <a:pathLst>
              <a:path w="2172133" h="1115933">
                <a:moveTo>
                  <a:pt x="0" y="0"/>
                </a:moveTo>
                <a:lnTo>
                  <a:pt x="2172133" y="0"/>
                </a:lnTo>
                <a:lnTo>
                  <a:pt x="2172133" y="1115933"/>
                </a:lnTo>
                <a:lnTo>
                  <a:pt x="0" y="111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19" name="Group 19"/>
          <p:cNvGrpSpPr/>
          <p:nvPr/>
        </p:nvGrpSpPr>
        <p:grpSpPr>
          <a:xfrm>
            <a:off x="11691655" y="3563692"/>
            <a:ext cx="1958364" cy="195836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30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>
            <a:off x="16244297" y="5619122"/>
            <a:ext cx="0" cy="514408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  <p:txBody>
          <a:bodyPr/>
          <a:lstStyle/>
          <a:p>
            <a:endParaRPr lang="es-MX"/>
          </a:p>
        </p:txBody>
      </p:sp>
      <p:sp>
        <p:nvSpPr>
          <p:cNvPr id="23" name="Freeform 23"/>
          <p:cNvSpPr/>
          <p:nvPr/>
        </p:nvSpPr>
        <p:spPr>
          <a:xfrm rot="68197">
            <a:off x="15167297" y="3364932"/>
            <a:ext cx="2172133" cy="1115933"/>
          </a:xfrm>
          <a:custGeom>
            <a:avLst/>
            <a:gdLst/>
            <a:ahLst/>
            <a:cxnLst/>
            <a:rect l="l" t="t" r="r" b="b"/>
            <a:pathLst>
              <a:path w="2172133" h="1115933">
                <a:moveTo>
                  <a:pt x="0" y="0"/>
                </a:moveTo>
                <a:lnTo>
                  <a:pt x="2172133" y="0"/>
                </a:lnTo>
                <a:lnTo>
                  <a:pt x="2172133" y="1115933"/>
                </a:lnTo>
                <a:lnTo>
                  <a:pt x="0" y="1115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grpSp>
        <p:nvGrpSpPr>
          <p:cNvPr id="24" name="Group 24"/>
          <p:cNvGrpSpPr/>
          <p:nvPr/>
        </p:nvGrpSpPr>
        <p:grpSpPr>
          <a:xfrm>
            <a:off x="15274181" y="3563692"/>
            <a:ext cx="1958364" cy="195836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301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2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-802653" y="9353840"/>
            <a:ext cx="3330785" cy="1711979"/>
            <a:chOff x="0" y="0"/>
            <a:chExt cx="1904177" cy="97872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04177" cy="978722"/>
            </a:xfrm>
            <a:custGeom>
              <a:avLst/>
              <a:gdLst/>
              <a:ahLst/>
              <a:cxnLst/>
              <a:rect l="l" t="t" r="r" b="b"/>
              <a:pathLst>
                <a:path w="1904177" h="978722">
                  <a:moveTo>
                    <a:pt x="0" y="0"/>
                  </a:moveTo>
                  <a:lnTo>
                    <a:pt x="1904177" y="0"/>
                  </a:lnTo>
                  <a:lnTo>
                    <a:pt x="1904177" y="978722"/>
                  </a:lnTo>
                  <a:lnTo>
                    <a:pt x="0" y="978722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904177" cy="1016822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4854193" y="-185374"/>
            <a:ext cx="4043744" cy="1711979"/>
            <a:chOff x="0" y="0"/>
            <a:chExt cx="2311769" cy="97872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2311769" cy="978722"/>
            </a:xfrm>
            <a:custGeom>
              <a:avLst/>
              <a:gdLst/>
              <a:ahLst/>
              <a:cxnLst/>
              <a:rect l="l" t="t" r="r" b="b"/>
              <a:pathLst>
                <a:path w="2311769" h="978722">
                  <a:moveTo>
                    <a:pt x="0" y="0"/>
                  </a:moveTo>
                  <a:lnTo>
                    <a:pt x="2311769" y="0"/>
                  </a:lnTo>
                  <a:lnTo>
                    <a:pt x="2311769" y="978722"/>
                  </a:lnTo>
                  <a:lnTo>
                    <a:pt x="0" y="978722"/>
                  </a:lnTo>
                  <a:close/>
                </a:path>
              </a:pathLst>
            </a:custGeom>
            <a:solidFill>
              <a:srgbClr val="FFD659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2311769" cy="1016822"/>
            </a:xfrm>
            <a:prstGeom prst="rect">
              <a:avLst/>
            </a:prstGeom>
          </p:spPr>
          <p:txBody>
            <a:bodyPr lIns="31845" tIns="31845" rIns="31845" bIns="31845" rtlCol="0" anchor="ctr"/>
            <a:lstStyle/>
            <a:p>
              <a:pPr algn="ctr">
                <a:lnSpc>
                  <a:spcPts val="1228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>
            <a:off x="15630667" y="-2037456"/>
            <a:ext cx="4332914" cy="5416143"/>
          </a:xfrm>
          <a:custGeom>
            <a:avLst/>
            <a:gdLst/>
            <a:ahLst/>
            <a:cxnLst/>
            <a:rect l="l" t="t" r="r" b="b"/>
            <a:pathLst>
              <a:path w="4332914" h="5416143">
                <a:moveTo>
                  <a:pt x="0" y="0"/>
                </a:moveTo>
                <a:lnTo>
                  <a:pt x="4332915" y="0"/>
                </a:lnTo>
                <a:lnTo>
                  <a:pt x="4332915" y="5416143"/>
                </a:lnTo>
                <a:lnTo>
                  <a:pt x="0" y="54161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4" name="Freeform 34"/>
          <p:cNvSpPr/>
          <p:nvPr/>
        </p:nvSpPr>
        <p:spPr>
          <a:xfrm>
            <a:off x="361675" y="8510838"/>
            <a:ext cx="4332914" cy="5416143"/>
          </a:xfrm>
          <a:custGeom>
            <a:avLst/>
            <a:gdLst/>
            <a:ahLst/>
            <a:cxnLst/>
            <a:rect l="l" t="t" r="r" b="b"/>
            <a:pathLst>
              <a:path w="4332914" h="5416143">
                <a:moveTo>
                  <a:pt x="0" y="0"/>
                </a:moveTo>
                <a:lnTo>
                  <a:pt x="4332914" y="0"/>
                </a:lnTo>
                <a:lnTo>
                  <a:pt x="4332914" y="5416143"/>
                </a:lnTo>
                <a:lnTo>
                  <a:pt x="0" y="54161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5" name="Freeform 35"/>
          <p:cNvSpPr/>
          <p:nvPr/>
        </p:nvSpPr>
        <p:spPr>
          <a:xfrm>
            <a:off x="1354893" y="3812884"/>
            <a:ext cx="1341355" cy="1459979"/>
          </a:xfrm>
          <a:custGeom>
            <a:avLst/>
            <a:gdLst/>
            <a:ahLst/>
            <a:cxnLst/>
            <a:rect l="l" t="t" r="r" b="b"/>
            <a:pathLst>
              <a:path w="1341355" h="1459979">
                <a:moveTo>
                  <a:pt x="0" y="0"/>
                </a:moveTo>
                <a:lnTo>
                  <a:pt x="1341355" y="0"/>
                </a:lnTo>
                <a:lnTo>
                  <a:pt x="1341355" y="1459979"/>
                </a:lnTo>
                <a:lnTo>
                  <a:pt x="0" y="14599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6" name="Freeform 36"/>
          <p:cNvSpPr/>
          <p:nvPr/>
        </p:nvSpPr>
        <p:spPr>
          <a:xfrm>
            <a:off x="5138618" y="3877182"/>
            <a:ext cx="967150" cy="1266318"/>
          </a:xfrm>
          <a:custGeom>
            <a:avLst/>
            <a:gdLst/>
            <a:ahLst/>
            <a:cxnLst/>
            <a:rect l="l" t="t" r="r" b="b"/>
            <a:pathLst>
              <a:path w="967150" h="1266318">
                <a:moveTo>
                  <a:pt x="0" y="0"/>
                </a:moveTo>
                <a:lnTo>
                  <a:pt x="967150" y="0"/>
                </a:lnTo>
                <a:lnTo>
                  <a:pt x="967150" y="1266318"/>
                </a:lnTo>
                <a:lnTo>
                  <a:pt x="0" y="12663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7" name="Freeform 37"/>
          <p:cNvSpPr/>
          <p:nvPr/>
        </p:nvSpPr>
        <p:spPr>
          <a:xfrm>
            <a:off x="8643959" y="4044682"/>
            <a:ext cx="996382" cy="996382"/>
          </a:xfrm>
          <a:custGeom>
            <a:avLst/>
            <a:gdLst/>
            <a:ahLst/>
            <a:cxnLst/>
            <a:rect l="l" t="t" r="r" b="b"/>
            <a:pathLst>
              <a:path w="996382" h="996382">
                <a:moveTo>
                  <a:pt x="0" y="0"/>
                </a:moveTo>
                <a:lnTo>
                  <a:pt x="996382" y="0"/>
                </a:lnTo>
                <a:lnTo>
                  <a:pt x="996382" y="996383"/>
                </a:lnTo>
                <a:lnTo>
                  <a:pt x="0" y="99638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8" name="Freeform 38"/>
          <p:cNvSpPr/>
          <p:nvPr/>
        </p:nvSpPr>
        <p:spPr>
          <a:xfrm>
            <a:off x="11955830" y="3972827"/>
            <a:ext cx="1411880" cy="1140093"/>
          </a:xfrm>
          <a:custGeom>
            <a:avLst/>
            <a:gdLst/>
            <a:ahLst/>
            <a:cxnLst/>
            <a:rect l="l" t="t" r="r" b="b"/>
            <a:pathLst>
              <a:path w="1411880" h="1140093">
                <a:moveTo>
                  <a:pt x="0" y="0"/>
                </a:moveTo>
                <a:lnTo>
                  <a:pt x="1411880" y="0"/>
                </a:lnTo>
                <a:lnTo>
                  <a:pt x="1411880" y="1140093"/>
                </a:lnTo>
                <a:lnTo>
                  <a:pt x="0" y="11400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39" name="Freeform 39"/>
          <p:cNvSpPr/>
          <p:nvPr/>
        </p:nvSpPr>
        <p:spPr>
          <a:xfrm>
            <a:off x="15630667" y="4073257"/>
            <a:ext cx="1351415" cy="939233"/>
          </a:xfrm>
          <a:custGeom>
            <a:avLst/>
            <a:gdLst/>
            <a:ahLst/>
            <a:cxnLst/>
            <a:rect l="l" t="t" r="r" b="b"/>
            <a:pathLst>
              <a:path w="1351415" h="939233">
                <a:moveTo>
                  <a:pt x="0" y="0"/>
                </a:moveTo>
                <a:lnTo>
                  <a:pt x="1351415" y="0"/>
                </a:lnTo>
                <a:lnTo>
                  <a:pt x="1351415" y="939233"/>
                </a:lnTo>
                <a:lnTo>
                  <a:pt x="0" y="9392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40" name="TextBox 40"/>
          <p:cNvSpPr txBox="1"/>
          <p:nvPr/>
        </p:nvSpPr>
        <p:spPr>
          <a:xfrm>
            <a:off x="1055455" y="1652362"/>
            <a:ext cx="12722998" cy="111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62"/>
              </a:lnSpc>
              <a:spcBef>
                <a:spcPct val="0"/>
              </a:spcBef>
            </a:pPr>
            <a:r>
              <a:rPr lang="en-US" sz="6544" b="1" spc="79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OTROS POSIBLES ANÁLISIS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35467" y="6190110"/>
            <a:ext cx="2798340" cy="1702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47"/>
              </a:lnSpc>
              <a:spcBef>
                <a:spcPct val="0"/>
              </a:spcBef>
            </a:pPr>
            <a:r>
              <a:rPr lang="en-US" sz="1962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US" sz="1962" u="none" strike="noStrike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ensidad de Kernel: estimar zonas de concentración de hurtos.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4214293" y="6190110"/>
            <a:ext cx="2798340" cy="1016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47"/>
              </a:lnSpc>
              <a:spcBef>
                <a:spcPct val="0"/>
              </a:spcBef>
            </a:pPr>
            <a:r>
              <a:rPr lang="en-US" sz="1962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US" sz="1962" u="none" strike="noStrike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eries temporales por comuna y modalidad.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692840" y="6190110"/>
            <a:ext cx="2798340" cy="1016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47"/>
              </a:lnSpc>
              <a:spcBef>
                <a:spcPct val="0"/>
              </a:spcBef>
            </a:pPr>
            <a:r>
              <a:rPr lang="en-US" sz="1962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Aná</a:t>
            </a:r>
            <a:r>
              <a:rPr lang="en-US" sz="1962" u="none" strike="noStrike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lisis de hot spots y clústeres espaciales.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271666" y="6190110"/>
            <a:ext cx="2798340" cy="2045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47"/>
              </a:lnSpc>
              <a:spcBef>
                <a:spcPct val="0"/>
              </a:spcBef>
            </a:pPr>
            <a:r>
              <a:rPr lang="en-US" sz="1962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US" sz="1962" u="none" strike="noStrike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omparación con datos de movilidad, iluminación, y cámaras de vigilancia.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4854193" y="6190110"/>
            <a:ext cx="2798340" cy="1359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2747"/>
              </a:lnSpc>
              <a:spcBef>
                <a:spcPct val="0"/>
              </a:spcBef>
            </a:pPr>
            <a:r>
              <a:rPr lang="en-US" sz="1962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US" sz="1962" u="none" strike="noStrike" spc="11">
                <a:solidFill>
                  <a:srgbClr val="020301"/>
                </a:solidFill>
                <a:latin typeface="Roboto Mono"/>
                <a:ea typeface="Roboto Mono"/>
                <a:cs typeface="Roboto Mono"/>
                <a:sym typeface="Roboto Mono"/>
              </a:rPr>
              <a:t>ruce con datos socioeconómicos (SISBEN, estrato, etc.).</a:t>
            </a:r>
          </a:p>
        </p:txBody>
      </p:sp>
      <p:pic>
        <p:nvPicPr>
          <p:cNvPr id="46" name="Google Shape;102;p18">
            <a:extLst>
              <a:ext uri="{FF2B5EF4-FFF2-40B4-BE49-F238E27FC236}">
                <a16:creationId xmlns:a16="http://schemas.microsoft.com/office/drawing/2014/main" id="{B5C430A3-39F4-ADD5-3C3B-D35C828B4F3C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5958977" y="8890031"/>
            <a:ext cx="1651199" cy="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4226" y="4618205"/>
            <a:ext cx="5330703" cy="6226968"/>
            <a:chOff x="0" y="0"/>
            <a:chExt cx="1403971" cy="16400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03971" cy="1640025"/>
            </a:xfrm>
            <a:custGeom>
              <a:avLst/>
              <a:gdLst/>
              <a:ahLst/>
              <a:cxnLst/>
              <a:rect l="l" t="t" r="r" b="b"/>
              <a:pathLst>
                <a:path w="1403971" h="1640025">
                  <a:moveTo>
                    <a:pt x="0" y="0"/>
                  </a:moveTo>
                  <a:lnTo>
                    <a:pt x="1403971" y="0"/>
                  </a:lnTo>
                  <a:lnTo>
                    <a:pt x="1403971" y="1640025"/>
                  </a:lnTo>
                  <a:lnTo>
                    <a:pt x="0" y="1640025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03971" cy="16781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30234" y="-4025515"/>
            <a:ext cx="5330703" cy="5762358"/>
            <a:chOff x="0" y="0"/>
            <a:chExt cx="1403971" cy="15176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03971" cy="1517658"/>
            </a:xfrm>
            <a:custGeom>
              <a:avLst/>
              <a:gdLst/>
              <a:ahLst/>
              <a:cxnLst/>
              <a:rect l="l" t="t" r="r" b="b"/>
              <a:pathLst>
                <a:path w="1403971" h="1517658">
                  <a:moveTo>
                    <a:pt x="0" y="0"/>
                  </a:moveTo>
                  <a:lnTo>
                    <a:pt x="1403971" y="0"/>
                  </a:lnTo>
                  <a:lnTo>
                    <a:pt x="1403971" y="1517658"/>
                  </a:lnTo>
                  <a:lnTo>
                    <a:pt x="0" y="151765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403971" cy="15557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2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11336" y="-263773"/>
            <a:ext cx="17867347" cy="11904120"/>
          </a:xfrm>
          <a:custGeom>
            <a:avLst/>
            <a:gdLst/>
            <a:ahLst/>
            <a:cxnLst/>
            <a:rect l="l" t="t" r="r" b="b"/>
            <a:pathLst>
              <a:path w="17867347" h="11904120">
                <a:moveTo>
                  <a:pt x="0" y="0"/>
                </a:moveTo>
                <a:lnTo>
                  <a:pt x="17867347" y="0"/>
                </a:lnTo>
                <a:lnTo>
                  <a:pt x="17867347" y="11904120"/>
                </a:lnTo>
                <a:lnTo>
                  <a:pt x="0" y="11904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MX"/>
          </a:p>
        </p:txBody>
      </p:sp>
      <p:sp>
        <p:nvSpPr>
          <p:cNvPr id="9" name="Freeform 9"/>
          <p:cNvSpPr/>
          <p:nvPr/>
        </p:nvSpPr>
        <p:spPr>
          <a:xfrm>
            <a:off x="-1152145" y="7106403"/>
            <a:ext cx="3086100" cy="4114800"/>
          </a:xfrm>
          <a:custGeom>
            <a:avLst/>
            <a:gdLst/>
            <a:ahLst/>
            <a:cxnLst/>
            <a:rect l="l" t="t" r="r" b="b"/>
            <a:pathLst>
              <a:path w="3086100" h="4114800">
                <a:moveTo>
                  <a:pt x="0" y="0"/>
                </a:moveTo>
                <a:lnTo>
                  <a:pt x="3086100" y="0"/>
                </a:lnTo>
                <a:lnTo>
                  <a:pt x="30861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0" name="Freeform 10"/>
          <p:cNvSpPr/>
          <p:nvPr/>
        </p:nvSpPr>
        <p:spPr>
          <a:xfrm>
            <a:off x="-2413228" y="211684"/>
            <a:ext cx="7315200" cy="1161288"/>
          </a:xfrm>
          <a:custGeom>
            <a:avLst/>
            <a:gdLst/>
            <a:ahLst/>
            <a:cxnLst/>
            <a:rect l="l" t="t" r="r" b="b"/>
            <a:pathLst>
              <a:path w="7315200" h="1161288">
                <a:moveTo>
                  <a:pt x="0" y="0"/>
                </a:moveTo>
                <a:lnTo>
                  <a:pt x="7315200" y="0"/>
                </a:lnTo>
                <a:lnTo>
                  <a:pt x="7315200" y="1161288"/>
                </a:lnTo>
                <a:lnTo>
                  <a:pt x="0" y="11612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MX"/>
          </a:p>
        </p:txBody>
      </p:sp>
      <p:sp>
        <p:nvSpPr>
          <p:cNvPr id="11" name="TextBox 11"/>
          <p:cNvSpPr txBox="1"/>
          <p:nvPr/>
        </p:nvSpPr>
        <p:spPr>
          <a:xfrm>
            <a:off x="8229600" y="4543037"/>
            <a:ext cx="4657995" cy="11452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10012"/>
              </a:lnSpc>
              <a:spcBef>
                <a:spcPct val="0"/>
              </a:spcBef>
            </a:pPr>
            <a:r>
              <a:rPr lang="en-US" sz="7152" b="1" spc="872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GRACIAS</a:t>
            </a:r>
          </a:p>
        </p:txBody>
      </p:sp>
      <p:pic>
        <p:nvPicPr>
          <p:cNvPr id="12" name="Google Shape;186;p27">
            <a:extLst>
              <a:ext uri="{FF2B5EF4-FFF2-40B4-BE49-F238E27FC236}">
                <a16:creationId xmlns:a16="http://schemas.microsoft.com/office/drawing/2014/main" id="{F777FADE-5030-13E8-07E8-C30EED6C0AA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47800" y="1818272"/>
            <a:ext cx="2329701" cy="2613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233</Words>
  <Application>Microsoft Office PowerPoint</Application>
  <PresentationFormat>Personalizado</PresentationFormat>
  <Paragraphs>32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Calibri</vt:lpstr>
      <vt:lpstr>Roboto Mono</vt:lpstr>
      <vt:lpstr>Aptos</vt:lpstr>
      <vt:lpstr>Roboto</vt:lpstr>
      <vt:lpstr>Roboto Mono Bold</vt:lpstr>
      <vt:lpstr>Barlow Bold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arquitectura minimalista estructurado blanco y negro</dc:title>
  <dc:creator>Johan Steev Muriel Mosquera</dc:creator>
  <cp:lastModifiedBy>Johan Muriel</cp:lastModifiedBy>
  <cp:revision>2</cp:revision>
  <dcterms:created xsi:type="dcterms:W3CDTF">2006-08-16T00:00:00Z</dcterms:created>
  <dcterms:modified xsi:type="dcterms:W3CDTF">2025-05-02T13:46:33Z</dcterms:modified>
  <dc:identifier>DAGmTHCuSvw</dc:identifier>
</cp:coreProperties>
</file>