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a5a96cc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a5a96cc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a5a96cc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a5a96cc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a5a96cc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a5a96cc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6a5a96cc2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6a5a96cc2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a5a96cc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a5a96cc2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e0259ac5ecdea7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0259ac5ecdea7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a5a96cc2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a5a96cc2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900"/>
              <a:t>Team Philippines</a:t>
            </a:r>
            <a:endParaRPr b="1" sz="6900"/>
          </a:p>
        </p:txBody>
      </p:sp>
      <p:sp>
        <p:nvSpPr>
          <p:cNvPr id="55" name="Google Shape;55;p13"/>
          <p:cNvSpPr txBox="1"/>
          <p:nvPr>
            <p:ph idx="1" type="subTitle"/>
          </p:nvPr>
        </p:nvSpPr>
        <p:spPr>
          <a:xfrm>
            <a:off x="311700" y="2834125"/>
            <a:ext cx="8520600" cy="165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rPr>
              <a:t>Learning Analytics Hackathon Presentation 2022</a:t>
            </a:r>
            <a:endParaRPr b="1">
              <a:solidFill>
                <a:schemeClr val="dk1"/>
              </a:solidFill>
            </a:endParaRPr>
          </a:p>
          <a:p>
            <a:pPr indent="0" lvl="0" marL="0" rtl="0" algn="ctr">
              <a:spcBef>
                <a:spcPts val="0"/>
              </a:spcBef>
              <a:spcAft>
                <a:spcPts val="0"/>
              </a:spcAft>
              <a:buNone/>
            </a:pPr>
            <a:r>
              <a:rPr b="1" lang="en">
                <a:solidFill>
                  <a:schemeClr val="dk1"/>
                </a:solidFill>
              </a:rPr>
              <a:t>2022/11/05</a:t>
            </a:r>
            <a:endParaRPr b="1">
              <a:solidFill>
                <a:schemeClr val="dk1"/>
              </a:solidFill>
            </a:endParaRPr>
          </a:p>
          <a:p>
            <a:pPr indent="0" lvl="0" marL="0" rtl="0" algn="ctr">
              <a:spcBef>
                <a:spcPts val="0"/>
              </a:spcBef>
              <a:spcAft>
                <a:spcPts val="0"/>
              </a:spcAft>
              <a:buNone/>
            </a:pPr>
            <a:r>
              <a:rPr b="1" lang="en">
                <a:solidFill>
                  <a:schemeClr val="dk1"/>
                </a:solidFill>
              </a:rPr>
              <a:t>Bryan Chang, Jonathan Chow, Chris Qiu</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585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Histograms of Length of Messages, Grouped by Like Counts</a:t>
            </a:r>
            <a:endParaRPr/>
          </a:p>
        </p:txBody>
      </p:sp>
      <p:sp>
        <p:nvSpPr>
          <p:cNvPr id="61" name="Google Shape;61;p14"/>
          <p:cNvSpPr txBox="1"/>
          <p:nvPr>
            <p:ph idx="1" type="body"/>
          </p:nvPr>
        </p:nvSpPr>
        <p:spPr>
          <a:xfrm>
            <a:off x="311700" y="1793925"/>
            <a:ext cx="3585000" cy="31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Mean of Each Group:</a:t>
            </a:r>
            <a:endParaRPr/>
          </a:p>
          <a:p>
            <a:pPr indent="-342900" lvl="0" marL="457200" rtl="0" algn="l">
              <a:spcBef>
                <a:spcPts val="1200"/>
              </a:spcBef>
              <a:spcAft>
                <a:spcPts val="0"/>
              </a:spcAft>
              <a:buSzPts val="1800"/>
              <a:buChar char="-"/>
            </a:pPr>
            <a:r>
              <a:rPr lang="en"/>
              <a:t>0 Likes: </a:t>
            </a:r>
            <a:r>
              <a:rPr lang="en"/>
              <a:t>1072.201662</a:t>
            </a:r>
            <a:endParaRPr/>
          </a:p>
          <a:p>
            <a:pPr indent="-342900" lvl="0" marL="457200" rtl="0" algn="l">
              <a:spcBef>
                <a:spcPts val="0"/>
              </a:spcBef>
              <a:spcAft>
                <a:spcPts val="0"/>
              </a:spcAft>
              <a:buSzPts val="1800"/>
              <a:buChar char="-"/>
            </a:pPr>
            <a:r>
              <a:rPr lang="en"/>
              <a:t>1</a:t>
            </a:r>
            <a:r>
              <a:rPr lang="en"/>
              <a:t> Likes: 1098.388186</a:t>
            </a:r>
            <a:endParaRPr/>
          </a:p>
          <a:p>
            <a:pPr indent="-342900" lvl="0" marL="457200" rtl="0" algn="l">
              <a:spcBef>
                <a:spcPts val="0"/>
              </a:spcBef>
              <a:spcAft>
                <a:spcPts val="0"/>
              </a:spcAft>
              <a:buSzPts val="1800"/>
              <a:buChar char="-"/>
            </a:pPr>
            <a:r>
              <a:rPr lang="en"/>
              <a:t>2</a:t>
            </a:r>
            <a:r>
              <a:rPr lang="en"/>
              <a:t> Likes: 1144.600000</a:t>
            </a:r>
            <a:endParaRPr/>
          </a:p>
          <a:p>
            <a:pPr indent="-342900" lvl="0" marL="457200" rtl="0" algn="l">
              <a:spcBef>
                <a:spcPts val="0"/>
              </a:spcBef>
              <a:spcAft>
                <a:spcPts val="0"/>
              </a:spcAft>
              <a:buSzPts val="1800"/>
              <a:buChar char="-"/>
            </a:pPr>
            <a:r>
              <a:rPr lang="en"/>
              <a:t>3 Likes: 996.833333</a:t>
            </a:r>
            <a:endParaRPr/>
          </a:p>
          <a:p>
            <a:pPr indent="-342900" lvl="0" marL="457200" rtl="0" algn="l">
              <a:spcBef>
                <a:spcPts val="0"/>
              </a:spcBef>
              <a:spcAft>
                <a:spcPts val="0"/>
              </a:spcAft>
              <a:buSzPts val="1800"/>
              <a:buChar char="-"/>
            </a:pPr>
            <a:r>
              <a:rPr lang="en"/>
              <a:t>4 Likes: 2465.000000</a:t>
            </a:r>
            <a:endParaRPr/>
          </a:p>
          <a:p>
            <a:pPr indent="-342900" lvl="0" marL="457200" rtl="0" algn="l">
              <a:spcBef>
                <a:spcPts val="0"/>
              </a:spcBef>
              <a:spcAft>
                <a:spcPts val="0"/>
              </a:spcAft>
              <a:buSzPts val="1800"/>
              <a:buChar char="-"/>
            </a:pPr>
            <a:r>
              <a:rPr lang="en"/>
              <a:t>7 Likes: 575.000000</a:t>
            </a:r>
            <a:endParaRPr/>
          </a:p>
        </p:txBody>
      </p:sp>
      <p:pic>
        <p:nvPicPr>
          <p:cNvPr id="62" name="Google Shape;62;p14"/>
          <p:cNvPicPr preferRelativeResize="0"/>
          <p:nvPr/>
        </p:nvPicPr>
        <p:blipFill>
          <a:blip r:embed="rId3">
            <a:alphaModFix/>
          </a:blip>
          <a:stretch>
            <a:fillRect/>
          </a:stretch>
        </p:blipFill>
        <p:spPr>
          <a:xfrm>
            <a:off x="3896540" y="0"/>
            <a:ext cx="5247470"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900"/>
              <a:t>Implication?</a:t>
            </a:r>
            <a:endParaRPr b="1" sz="6900"/>
          </a:p>
        </p:txBody>
      </p:sp>
      <p:sp>
        <p:nvSpPr>
          <p:cNvPr id="68" name="Google Shape;68;p15"/>
          <p:cNvSpPr txBox="1"/>
          <p:nvPr>
            <p:ph idx="1" type="body"/>
          </p:nvPr>
        </p:nvSpPr>
        <p:spPr>
          <a:xfrm>
            <a:off x="311700" y="1597700"/>
            <a:ext cx="8520600" cy="297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000"/>
              <a:t>There likely is no correlation between the length of a </a:t>
            </a:r>
            <a:r>
              <a:rPr lang="en" sz="3000"/>
              <a:t>message and the number of likes it received. We thought this was of interest since people’s attention spans tend to deteriorate after reading too much (we can all attest to this).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5872100" y="112125"/>
            <a:ext cx="2960100" cy="4807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2700"/>
              <a:t>There appears to be a </a:t>
            </a:r>
            <a:r>
              <a:rPr b="1" lang="en" sz="2700"/>
              <a:t>moderate positive correlation</a:t>
            </a:r>
            <a:r>
              <a:rPr lang="en" sz="2700"/>
              <a:t> between participation or engagement scores with the overall student grade.</a:t>
            </a:r>
            <a:endParaRPr sz="2700"/>
          </a:p>
        </p:txBody>
      </p:sp>
      <p:pic>
        <p:nvPicPr>
          <p:cNvPr id="74" name="Google Shape;74;p16"/>
          <p:cNvPicPr preferRelativeResize="0"/>
          <p:nvPr/>
        </p:nvPicPr>
        <p:blipFill>
          <a:blip r:embed="rId3">
            <a:alphaModFix/>
          </a:blip>
          <a:stretch>
            <a:fillRect/>
          </a:stretch>
        </p:blipFill>
        <p:spPr>
          <a:xfrm>
            <a:off x="0" y="0"/>
            <a:ext cx="587227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6308200" y="397875"/>
            <a:ext cx="2524200" cy="429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Total post message length is </a:t>
            </a:r>
            <a:r>
              <a:rPr b="1" lang="en" sz="3500"/>
              <a:t>positively correlated </a:t>
            </a:r>
            <a:r>
              <a:rPr lang="en" sz="3500"/>
              <a:t>with higher class grades.</a:t>
            </a:r>
            <a:endParaRPr sz="3500"/>
          </a:p>
        </p:txBody>
      </p:sp>
      <p:pic>
        <p:nvPicPr>
          <p:cNvPr id="80" name="Google Shape;80;p17"/>
          <p:cNvPicPr preferRelativeResize="0"/>
          <p:nvPr/>
        </p:nvPicPr>
        <p:blipFill>
          <a:blip r:embed="rId3">
            <a:alphaModFix/>
          </a:blip>
          <a:stretch>
            <a:fillRect/>
          </a:stretch>
        </p:blipFill>
        <p:spPr>
          <a:xfrm>
            <a:off x="145150" y="184713"/>
            <a:ext cx="5995124" cy="477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6353075" y="0"/>
            <a:ext cx="2790900" cy="5143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Students who post more appear to achieve higher scores, although this correlation may be logarithmic in nature.</a:t>
            </a:r>
            <a:endParaRPr/>
          </a:p>
        </p:txBody>
      </p:sp>
      <p:pic>
        <p:nvPicPr>
          <p:cNvPr id="86" name="Google Shape;86;p18"/>
          <p:cNvPicPr preferRelativeResize="0"/>
          <p:nvPr/>
        </p:nvPicPr>
        <p:blipFill>
          <a:blip r:embed="rId3">
            <a:alphaModFix/>
          </a:blip>
          <a:stretch>
            <a:fillRect/>
          </a:stretch>
        </p:blipFill>
        <p:spPr>
          <a:xfrm>
            <a:off x="0" y="0"/>
            <a:ext cx="635307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50700"/>
            <a:ext cx="359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The Thought Process</a:t>
            </a:r>
            <a:endParaRPr sz="4500"/>
          </a:p>
        </p:txBody>
      </p:sp>
      <p:sp>
        <p:nvSpPr>
          <p:cNvPr id="92" name="Google Shape;92;p19"/>
          <p:cNvSpPr txBox="1"/>
          <p:nvPr>
            <p:ph idx="1" type="body"/>
          </p:nvPr>
        </p:nvSpPr>
        <p:spPr>
          <a:xfrm>
            <a:off x="311700" y="1708525"/>
            <a:ext cx="3598500" cy="255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t>The process behind our thinking</a:t>
            </a:r>
            <a:endParaRPr sz="3000"/>
          </a:p>
          <a:p>
            <a:pPr indent="0" lvl="0" marL="0" rtl="0" algn="ctr">
              <a:spcBef>
                <a:spcPts val="1200"/>
              </a:spcBef>
              <a:spcAft>
                <a:spcPts val="1200"/>
              </a:spcAft>
              <a:buNone/>
            </a:pPr>
            <a:r>
              <a:rPr lang="en" sz="3000"/>
              <a:t>We trust the process</a:t>
            </a:r>
            <a:endParaRPr sz="3000"/>
          </a:p>
        </p:txBody>
      </p:sp>
      <p:pic>
        <p:nvPicPr>
          <p:cNvPr id="93" name="Google Shape;93;p19"/>
          <p:cNvPicPr preferRelativeResize="0"/>
          <p:nvPr/>
        </p:nvPicPr>
        <p:blipFill rotWithShape="1">
          <a:blip r:embed="rId3">
            <a:alphaModFix/>
          </a:blip>
          <a:srcRect b="27648" l="-8539" r="52654" t="9068"/>
          <a:stretch/>
        </p:blipFill>
        <p:spPr>
          <a:xfrm>
            <a:off x="3479650" y="446463"/>
            <a:ext cx="4881421" cy="4250572"/>
          </a:xfrm>
          <a:prstGeom prst="rect">
            <a:avLst/>
          </a:prstGeom>
          <a:noFill/>
          <a:ln>
            <a:noFill/>
          </a:ln>
        </p:spPr>
      </p:pic>
      <p:sp>
        <p:nvSpPr>
          <p:cNvPr id="94" name="Google Shape;94;p19"/>
          <p:cNvSpPr/>
          <p:nvPr/>
        </p:nvSpPr>
        <p:spPr>
          <a:xfrm rot="403300">
            <a:off x="3601712" y="2878776"/>
            <a:ext cx="1781344" cy="210107"/>
          </a:xfrm>
          <a:prstGeom prst="rightArrow">
            <a:avLst>
              <a:gd fmla="val 50000" name="adj1"/>
              <a:gd fmla="val 113881"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19"/>
          <p:cNvSpPr/>
          <p:nvPr/>
        </p:nvSpPr>
        <p:spPr>
          <a:xfrm>
            <a:off x="5062413" y="1448710"/>
            <a:ext cx="2884200" cy="2701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7053325" y="1497475"/>
            <a:ext cx="839100" cy="4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7650"/>
              <a:t>Conclusion</a:t>
            </a:r>
            <a:r>
              <a:rPr lang="en"/>
              <a:t>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500"/>
              <a:t>Students who engage more in class discussions on Canvas appear to have higher class scores, although this relationship </a:t>
            </a:r>
            <a:r>
              <a:rPr lang="en" sz="2500"/>
              <a:t>may be more logarithmic than linear in nature. The factors for engagement (post type, post length, etc.) are unclear as to whether they have any effect on students’ grades at all.</a:t>
            </a:r>
            <a:endParaRPr sz="2500"/>
          </a:p>
        </p:txBody>
      </p:sp>
      <p:pic>
        <p:nvPicPr>
          <p:cNvPr id="103" name="Google Shape;103;p20"/>
          <p:cNvPicPr preferRelativeResize="0"/>
          <p:nvPr/>
        </p:nvPicPr>
        <p:blipFill>
          <a:blip r:embed="rId3">
            <a:alphaModFix/>
          </a:blip>
          <a:stretch>
            <a:fillRect/>
          </a:stretch>
        </p:blipFill>
        <p:spPr>
          <a:xfrm>
            <a:off x="3277425" y="3848925"/>
            <a:ext cx="2589150" cy="12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