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6858000" cy="9144000"/>
  <p:defaultTextStyle>
    <a:defPPr>
      <a:defRPr lang="en-US"/>
    </a:defPPr>
    <a:lvl1pPr marL="0" algn="l" defTabSz="4387656" rtl="0" eaLnBrk="1" latinLnBrk="0" hangingPunct="1">
      <a:defRPr sz="8600" kern="1200">
        <a:solidFill>
          <a:schemeClr val="tx1"/>
        </a:solidFill>
        <a:latin typeface="+mn-lt"/>
        <a:ea typeface="+mn-ea"/>
        <a:cs typeface="+mn-cs"/>
      </a:defRPr>
    </a:lvl1pPr>
    <a:lvl2pPr marL="2193828" algn="l" defTabSz="4387656" rtl="0" eaLnBrk="1" latinLnBrk="0" hangingPunct="1">
      <a:defRPr sz="8600" kern="1200">
        <a:solidFill>
          <a:schemeClr val="tx1"/>
        </a:solidFill>
        <a:latin typeface="+mn-lt"/>
        <a:ea typeface="+mn-ea"/>
        <a:cs typeface="+mn-cs"/>
      </a:defRPr>
    </a:lvl2pPr>
    <a:lvl3pPr marL="4387656" algn="l" defTabSz="4387656" rtl="0" eaLnBrk="1" latinLnBrk="0" hangingPunct="1">
      <a:defRPr sz="8600" kern="1200">
        <a:solidFill>
          <a:schemeClr val="tx1"/>
        </a:solidFill>
        <a:latin typeface="+mn-lt"/>
        <a:ea typeface="+mn-ea"/>
        <a:cs typeface="+mn-cs"/>
      </a:defRPr>
    </a:lvl3pPr>
    <a:lvl4pPr marL="6581484" algn="l" defTabSz="4387656" rtl="0" eaLnBrk="1" latinLnBrk="0" hangingPunct="1">
      <a:defRPr sz="8600" kern="1200">
        <a:solidFill>
          <a:schemeClr val="tx1"/>
        </a:solidFill>
        <a:latin typeface="+mn-lt"/>
        <a:ea typeface="+mn-ea"/>
        <a:cs typeface="+mn-cs"/>
      </a:defRPr>
    </a:lvl4pPr>
    <a:lvl5pPr marL="8775312" algn="l" defTabSz="4387656" rtl="0" eaLnBrk="1" latinLnBrk="0" hangingPunct="1">
      <a:defRPr sz="8600" kern="1200">
        <a:solidFill>
          <a:schemeClr val="tx1"/>
        </a:solidFill>
        <a:latin typeface="+mn-lt"/>
        <a:ea typeface="+mn-ea"/>
        <a:cs typeface="+mn-cs"/>
      </a:defRPr>
    </a:lvl5pPr>
    <a:lvl6pPr marL="10969140" algn="l" defTabSz="4387656" rtl="0" eaLnBrk="1" latinLnBrk="0" hangingPunct="1">
      <a:defRPr sz="8600" kern="1200">
        <a:solidFill>
          <a:schemeClr val="tx1"/>
        </a:solidFill>
        <a:latin typeface="+mn-lt"/>
        <a:ea typeface="+mn-ea"/>
        <a:cs typeface="+mn-cs"/>
      </a:defRPr>
    </a:lvl6pPr>
    <a:lvl7pPr marL="13162968" algn="l" defTabSz="4387656" rtl="0" eaLnBrk="1" latinLnBrk="0" hangingPunct="1">
      <a:defRPr sz="8600" kern="1200">
        <a:solidFill>
          <a:schemeClr val="tx1"/>
        </a:solidFill>
        <a:latin typeface="+mn-lt"/>
        <a:ea typeface="+mn-ea"/>
        <a:cs typeface="+mn-cs"/>
      </a:defRPr>
    </a:lvl7pPr>
    <a:lvl8pPr marL="15356796" algn="l" defTabSz="4387656" rtl="0" eaLnBrk="1" latinLnBrk="0" hangingPunct="1">
      <a:defRPr sz="8600" kern="1200">
        <a:solidFill>
          <a:schemeClr val="tx1"/>
        </a:solidFill>
        <a:latin typeface="+mn-lt"/>
        <a:ea typeface="+mn-ea"/>
        <a:cs typeface="+mn-cs"/>
      </a:defRPr>
    </a:lvl8pPr>
    <a:lvl9pPr marL="17550624" algn="l" defTabSz="4387656"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E94C"/>
    <a:srgbClr val="33EE2C"/>
    <a:srgbClr val="4A7CE2"/>
    <a:srgbClr val="4A81E2"/>
    <a:srgbClr val="79A7E4"/>
    <a:srgbClr val="4C6DB4"/>
    <a:srgbClr val="4777B4"/>
    <a:srgbClr val="38116E"/>
    <a:srgbClr val="C9B4E8"/>
    <a:srgbClr val="AF9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91"/>
    <p:restoredTop sz="92511" autoAdjust="0"/>
  </p:normalViewPr>
  <p:slideViewPr>
    <p:cSldViewPr>
      <p:cViewPr>
        <p:scale>
          <a:sx n="33" d="100"/>
          <a:sy n="33" d="100"/>
        </p:scale>
        <p:origin x="1872" y="-2696"/>
      </p:cViewPr>
      <p:guideLst>
        <p:guide orient="horz" pos="12096"/>
        <p:guide pos="12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3372F9-7A98-42CB-853E-31CA576E6462}" type="datetimeFigureOut">
              <a:rPr lang="en-US" smtClean="0"/>
              <a:pPr/>
              <a:t>12/23/18</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4E81C1-0793-419A-A42B-6817DCB3AFFD}" type="slidenum">
              <a:rPr lang="en-US" smtClean="0"/>
              <a:pPr/>
              <a:t>‹#›</a:t>
            </a:fld>
            <a:endParaRPr lang="en-US"/>
          </a:p>
        </p:txBody>
      </p:sp>
    </p:spTree>
    <p:extLst>
      <p:ext uri="{BB962C8B-B14F-4D97-AF65-F5344CB8AC3E}">
        <p14:creationId xmlns:p14="http://schemas.microsoft.com/office/powerpoint/2010/main" val="1267820230"/>
      </p:ext>
    </p:extLst>
  </p:cSld>
  <p:clrMap bg1="lt1" tx1="dk1" bg2="lt2" tx2="dk2" accent1="accent1" accent2="accent2" accent3="accent3" accent4="accent4" accent5="accent5" accent6="accent6" hlink="hlink" folHlink="folHlink"/>
  <p:notesStyle>
    <a:lvl1pPr marL="0" algn="l" defTabSz="914097" rtl="0" eaLnBrk="1" latinLnBrk="0" hangingPunct="1">
      <a:defRPr sz="1100" kern="1200">
        <a:solidFill>
          <a:schemeClr val="tx1"/>
        </a:solidFill>
        <a:latin typeface="+mn-lt"/>
        <a:ea typeface="+mn-ea"/>
        <a:cs typeface="+mn-cs"/>
      </a:defRPr>
    </a:lvl1pPr>
    <a:lvl2pPr marL="457046" algn="l" defTabSz="914097" rtl="0" eaLnBrk="1" latinLnBrk="0" hangingPunct="1">
      <a:defRPr sz="1100" kern="1200">
        <a:solidFill>
          <a:schemeClr val="tx1"/>
        </a:solidFill>
        <a:latin typeface="+mn-lt"/>
        <a:ea typeface="+mn-ea"/>
        <a:cs typeface="+mn-cs"/>
      </a:defRPr>
    </a:lvl2pPr>
    <a:lvl3pPr marL="914097" algn="l" defTabSz="914097" rtl="0" eaLnBrk="1" latinLnBrk="0" hangingPunct="1">
      <a:defRPr sz="1100" kern="1200">
        <a:solidFill>
          <a:schemeClr val="tx1"/>
        </a:solidFill>
        <a:latin typeface="+mn-lt"/>
        <a:ea typeface="+mn-ea"/>
        <a:cs typeface="+mn-cs"/>
      </a:defRPr>
    </a:lvl3pPr>
    <a:lvl4pPr marL="1371143" algn="l" defTabSz="914097" rtl="0" eaLnBrk="1" latinLnBrk="0" hangingPunct="1">
      <a:defRPr sz="1100" kern="1200">
        <a:solidFill>
          <a:schemeClr val="tx1"/>
        </a:solidFill>
        <a:latin typeface="+mn-lt"/>
        <a:ea typeface="+mn-ea"/>
        <a:cs typeface="+mn-cs"/>
      </a:defRPr>
    </a:lvl4pPr>
    <a:lvl5pPr marL="1828189" algn="l" defTabSz="914097" rtl="0" eaLnBrk="1" latinLnBrk="0" hangingPunct="1">
      <a:defRPr sz="1100" kern="1200">
        <a:solidFill>
          <a:schemeClr val="tx1"/>
        </a:solidFill>
        <a:latin typeface="+mn-lt"/>
        <a:ea typeface="+mn-ea"/>
        <a:cs typeface="+mn-cs"/>
      </a:defRPr>
    </a:lvl5pPr>
    <a:lvl6pPr marL="2285236" algn="l" defTabSz="914097" rtl="0" eaLnBrk="1" latinLnBrk="0" hangingPunct="1">
      <a:defRPr sz="1100" kern="1200">
        <a:solidFill>
          <a:schemeClr val="tx1"/>
        </a:solidFill>
        <a:latin typeface="+mn-lt"/>
        <a:ea typeface="+mn-ea"/>
        <a:cs typeface="+mn-cs"/>
      </a:defRPr>
    </a:lvl6pPr>
    <a:lvl7pPr marL="2742286" algn="l" defTabSz="914097" rtl="0" eaLnBrk="1" latinLnBrk="0" hangingPunct="1">
      <a:defRPr sz="1100" kern="1200">
        <a:solidFill>
          <a:schemeClr val="tx1"/>
        </a:solidFill>
        <a:latin typeface="+mn-lt"/>
        <a:ea typeface="+mn-ea"/>
        <a:cs typeface="+mn-cs"/>
      </a:defRPr>
    </a:lvl7pPr>
    <a:lvl8pPr marL="3199332" algn="l" defTabSz="914097" rtl="0" eaLnBrk="1" latinLnBrk="0" hangingPunct="1">
      <a:defRPr sz="1100" kern="1200">
        <a:solidFill>
          <a:schemeClr val="tx1"/>
        </a:solidFill>
        <a:latin typeface="+mn-lt"/>
        <a:ea typeface="+mn-ea"/>
        <a:cs typeface="+mn-cs"/>
      </a:defRPr>
    </a:lvl8pPr>
    <a:lvl9pPr marL="3656379" algn="l" defTabSz="91409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3429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E81C1-0793-419A-A42B-6817DCB3AFF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3" y="11930381"/>
            <a:ext cx="32644080" cy="823214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1762718"/>
            <a:ext cx="26883360" cy="9814561"/>
          </a:xfrm>
        </p:spPr>
        <p:txBody>
          <a:bodyPr/>
          <a:lstStyle>
            <a:lvl1pPr marL="0" indent="0" algn="ctr">
              <a:buNone/>
              <a:defRPr>
                <a:solidFill>
                  <a:schemeClr val="tx1">
                    <a:tint val="75000"/>
                  </a:schemeClr>
                </a:solidFill>
              </a:defRPr>
            </a:lvl1pPr>
            <a:lvl2pPr marL="2193828" indent="0" algn="ctr">
              <a:buNone/>
              <a:defRPr>
                <a:solidFill>
                  <a:schemeClr val="tx1">
                    <a:tint val="75000"/>
                  </a:schemeClr>
                </a:solidFill>
              </a:defRPr>
            </a:lvl2pPr>
            <a:lvl3pPr marL="4387656" indent="0" algn="ctr">
              <a:buNone/>
              <a:defRPr>
                <a:solidFill>
                  <a:schemeClr val="tx1">
                    <a:tint val="75000"/>
                  </a:schemeClr>
                </a:solidFill>
              </a:defRPr>
            </a:lvl3pPr>
            <a:lvl4pPr marL="6581484" indent="0" algn="ctr">
              <a:buNone/>
              <a:defRPr>
                <a:solidFill>
                  <a:schemeClr val="tx1">
                    <a:tint val="75000"/>
                  </a:schemeClr>
                </a:solidFill>
              </a:defRPr>
            </a:lvl4pPr>
            <a:lvl5pPr marL="8775312" indent="0" algn="ctr">
              <a:buNone/>
              <a:defRPr>
                <a:solidFill>
                  <a:schemeClr val="tx1">
                    <a:tint val="75000"/>
                  </a:schemeClr>
                </a:solidFill>
              </a:defRPr>
            </a:lvl5pPr>
            <a:lvl6pPr marL="10969140" indent="0" algn="ctr">
              <a:buNone/>
              <a:defRPr>
                <a:solidFill>
                  <a:schemeClr val="tx1">
                    <a:tint val="75000"/>
                  </a:schemeClr>
                </a:solidFill>
              </a:defRPr>
            </a:lvl6pPr>
            <a:lvl7pPr marL="13162968" indent="0" algn="ctr">
              <a:buNone/>
              <a:defRPr>
                <a:solidFill>
                  <a:schemeClr val="tx1">
                    <a:tint val="75000"/>
                  </a:schemeClr>
                </a:solidFill>
              </a:defRPr>
            </a:lvl7pPr>
            <a:lvl8pPr marL="15356796" indent="0" algn="ctr">
              <a:buNone/>
              <a:defRPr>
                <a:solidFill>
                  <a:schemeClr val="tx1">
                    <a:tint val="75000"/>
                  </a:schemeClr>
                </a:solidFill>
              </a:defRPr>
            </a:lvl8pPr>
            <a:lvl9pPr marL="175506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19"/>
            <a:ext cx="36291201" cy="1834984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7" y="8614419"/>
            <a:ext cx="108233529" cy="1834984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7" y="24678644"/>
            <a:ext cx="32644080" cy="7627619"/>
          </a:xfrm>
        </p:spPr>
        <p:txBody>
          <a:bodyPr anchor="t"/>
          <a:lstStyle>
            <a:lvl1pPr algn="l">
              <a:defRPr sz="19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7" y="16277596"/>
            <a:ext cx="32644080" cy="8401048"/>
          </a:xfrm>
        </p:spPr>
        <p:txBody>
          <a:bodyPr anchor="b"/>
          <a:lstStyle>
            <a:lvl1pPr marL="0" indent="0">
              <a:buNone/>
              <a:defRPr sz="9700">
                <a:solidFill>
                  <a:schemeClr val="tx1">
                    <a:tint val="75000"/>
                  </a:schemeClr>
                </a:solidFill>
              </a:defRPr>
            </a:lvl1pPr>
            <a:lvl2pPr marL="2193828" indent="0">
              <a:buNone/>
              <a:defRPr sz="8600">
                <a:solidFill>
                  <a:schemeClr val="tx1">
                    <a:tint val="75000"/>
                  </a:schemeClr>
                </a:solidFill>
              </a:defRPr>
            </a:lvl2pPr>
            <a:lvl3pPr marL="4387656" indent="0">
              <a:buNone/>
              <a:defRPr sz="7600">
                <a:solidFill>
                  <a:schemeClr val="tx1">
                    <a:tint val="75000"/>
                  </a:schemeClr>
                </a:solidFill>
              </a:defRPr>
            </a:lvl3pPr>
            <a:lvl4pPr marL="6581484" indent="0">
              <a:buNone/>
              <a:defRPr sz="6800">
                <a:solidFill>
                  <a:schemeClr val="tx1">
                    <a:tint val="75000"/>
                  </a:schemeClr>
                </a:solidFill>
              </a:defRPr>
            </a:lvl4pPr>
            <a:lvl5pPr marL="8775312" indent="0">
              <a:buNone/>
              <a:defRPr sz="6800">
                <a:solidFill>
                  <a:schemeClr val="tx1">
                    <a:tint val="75000"/>
                  </a:schemeClr>
                </a:solidFill>
              </a:defRPr>
            </a:lvl5pPr>
            <a:lvl6pPr marL="10969140" indent="0">
              <a:buNone/>
              <a:defRPr sz="6800">
                <a:solidFill>
                  <a:schemeClr val="tx1">
                    <a:tint val="75000"/>
                  </a:schemeClr>
                </a:solidFill>
              </a:defRPr>
            </a:lvl6pPr>
            <a:lvl7pPr marL="13162968" indent="0">
              <a:buNone/>
              <a:defRPr sz="6800">
                <a:solidFill>
                  <a:schemeClr val="tx1">
                    <a:tint val="75000"/>
                  </a:schemeClr>
                </a:solidFill>
              </a:defRPr>
            </a:lvl7pPr>
            <a:lvl8pPr marL="15356796" indent="0">
              <a:buNone/>
              <a:defRPr sz="6800">
                <a:solidFill>
                  <a:schemeClr val="tx1">
                    <a:tint val="75000"/>
                  </a:schemeClr>
                </a:solidFill>
              </a:defRPr>
            </a:lvl8pPr>
            <a:lvl9pPr marL="17550624"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CCF4ED-5CC0-435B-809B-7008F030BAE4}" type="datetimeFigureOut">
              <a:rPr lang="en-US" smtClean="0"/>
              <a:pPr/>
              <a:t>12/23/18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80" y="50184055"/>
            <a:ext cx="72262365" cy="141928847"/>
          </a:xfrm>
        </p:spPr>
        <p:txBody>
          <a:bodyPr/>
          <a:lstStyle>
            <a:lvl1pPr>
              <a:defRPr sz="13300"/>
            </a:lvl1pPr>
            <a:lvl2pPr>
              <a:defRPr sz="115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4" y="50184055"/>
            <a:ext cx="72262365" cy="141928847"/>
          </a:xfrm>
        </p:spPr>
        <p:txBody>
          <a:bodyPr/>
          <a:lstStyle>
            <a:lvl1pPr>
              <a:defRPr sz="13300"/>
            </a:lvl1pPr>
            <a:lvl2pPr>
              <a:defRPr sz="115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CCF4ED-5CC0-435B-809B-7008F030BAE4}" type="datetimeFigureOut">
              <a:rPr lang="en-US" smtClean="0"/>
              <a:pPr/>
              <a:t>12/23/18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596638"/>
            <a:ext cx="16968790" cy="3582665"/>
          </a:xfrm>
        </p:spPr>
        <p:txBody>
          <a:bodyPr anchor="b"/>
          <a:lstStyle>
            <a:lvl1pPr marL="0" indent="0">
              <a:buNone/>
              <a:defRPr sz="11500" b="1"/>
            </a:lvl1pPr>
            <a:lvl2pPr marL="2193828" indent="0">
              <a:buNone/>
              <a:defRPr sz="9700" b="1"/>
            </a:lvl2pPr>
            <a:lvl3pPr marL="4387656" indent="0">
              <a:buNone/>
              <a:defRPr sz="8600" b="1"/>
            </a:lvl3pPr>
            <a:lvl4pPr marL="6581484" indent="0">
              <a:buNone/>
              <a:defRPr sz="7600" b="1"/>
            </a:lvl4pPr>
            <a:lvl5pPr marL="8775312" indent="0">
              <a:buNone/>
              <a:defRPr sz="7600" b="1"/>
            </a:lvl5pPr>
            <a:lvl6pPr marL="10969140" indent="0">
              <a:buNone/>
              <a:defRPr sz="7600" b="1"/>
            </a:lvl6pPr>
            <a:lvl7pPr marL="13162968" indent="0">
              <a:buNone/>
              <a:defRPr sz="7600" b="1"/>
            </a:lvl7pPr>
            <a:lvl8pPr marL="15356796" indent="0">
              <a:buNone/>
              <a:defRPr sz="7600" b="1"/>
            </a:lvl8pPr>
            <a:lvl9pPr marL="17550624"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920240" y="12179302"/>
            <a:ext cx="16968790" cy="22127212"/>
          </a:xfrm>
        </p:spPr>
        <p:txBody>
          <a:bodyPr/>
          <a:lstStyle>
            <a:lvl1pPr>
              <a:defRPr sz="11500"/>
            </a:lvl1pPr>
            <a:lvl2pPr>
              <a:defRPr sz="97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596638"/>
            <a:ext cx="16975456" cy="3582665"/>
          </a:xfrm>
        </p:spPr>
        <p:txBody>
          <a:bodyPr anchor="b"/>
          <a:lstStyle>
            <a:lvl1pPr marL="0" indent="0">
              <a:buNone/>
              <a:defRPr sz="11500" b="1"/>
            </a:lvl1pPr>
            <a:lvl2pPr marL="2193828" indent="0">
              <a:buNone/>
              <a:defRPr sz="9700" b="1"/>
            </a:lvl2pPr>
            <a:lvl3pPr marL="4387656" indent="0">
              <a:buNone/>
              <a:defRPr sz="8600" b="1"/>
            </a:lvl3pPr>
            <a:lvl4pPr marL="6581484" indent="0">
              <a:buNone/>
              <a:defRPr sz="7600" b="1"/>
            </a:lvl4pPr>
            <a:lvl5pPr marL="8775312" indent="0">
              <a:buNone/>
              <a:defRPr sz="7600" b="1"/>
            </a:lvl5pPr>
            <a:lvl6pPr marL="10969140" indent="0">
              <a:buNone/>
              <a:defRPr sz="7600" b="1"/>
            </a:lvl6pPr>
            <a:lvl7pPr marL="13162968" indent="0">
              <a:buNone/>
              <a:defRPr sz="7600" b="1"/>
            </a:lvl7pPr>
            <a:lvl8pPr marL="15356796" indent="0">
              <a:buNone/>
              <a:defRPr sz="7600" b="1"/>
            </a:lvl8pPr>
            <a:lvl9pPr marL="17550624"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9509107" y="12179302"/>
            <a:ext cx="16975456" cy="22127212"/>
          </a:xfrm>
        </p:spPr>
        <p:txBody>
          <a:bodyPr/>
          <a:lstStyle>
            <a:lvl1pPr>
              <a:defRPr sz="11500"/>
            </a:lvl1pPr>
            <a:lvl2pPr>
              <a:defRPr sz="97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CCF4ED-5CC0-435B-809B-7008F030BAE4}" type="datetimeFigureOut">
              <a:rPr lang="en-US" smtClean="0"/>
              <a:pPr/>
              <a:t>12/23/18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CCF4ED-5CC0-435B-809B-7008F030BAE4}" type="datetimeFigureOut">
              <a:rPr lang="en-US" smtClean="0"/>
              <a:pPr/>
              <a:t>12/23/18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CF4ED-5CC0-435B-809B-7008F030BAE4}" type="datetimeFigureOut">
              <a:rPr lang="en-US" smtClean="0"/>
              <a:pPr/>
              <a:t>12/23/18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529078"/>
            <a:ext cx="12634915" cy="6507480"/>
          </a:xfrm>
        </p:spPr>
        <p:txBody>
          <a:bodyPr anchor="b"/>
          <a:lstStyle>
            <a:lvl1pPr algn="l">
              <a:defRPr sz="9700" b="1"/>
            </a:lvl1pPr>
          </a:lstStyle>
          <a:p>
            <a:r>
              <a:rPr lang="en-US" smtClean="0"/>
              <a:t>Click to edit Master title style</a:t>
            </a:r>
            <a:endParaRPr lang="en-US"/>
          </a:p>
        </p:txBody>
      </p:sp>
      <p:sp>
        <p:nvSpPr>
          <p:cNvPr id="3" name="Content Placeholder 2"/>
          <p:cNvSpPr>
            <a:spLocks noGrp="1"/>
          </p:cNvSpPr>
          <p:nvPr>
            <p:ph idx="1"/>
          </p:nvPr>
        </p:nvSpPr>
        <p:spPr>
          <a:xfrm>
            <a:off x="15015212" y="1529085"/>
            <a:ext cx="21469350" cy="32777431"/>
          </a:xfrm>
        </p:spPr>
        <p:txBody>
          <a:bodyPr/>
          <a:lstStyle>
            <a:lvl1pPr>
              <a:defRPr sz="15500"/>
            </a:lvl1pPr>
            <a:lvl2pPr>
              <a:defRPr sz="133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8036564"/>
            <a:ext cx="12634915" cy="26269952"/>
          </a:xfrm>
        </p:spPr>
        <p:txBody>
          <a:bodyPr/>
          <a:lstStyle>
            <a:lvl1pPr marL="0" indent="0">
              <a:buNone/>
              <a:defRPr sz="6800"/>
            </a:lvl1pPr>
            <a:lvl2pPr marL="2193828" indent="0">
              <a:buNone/>
              <a:defRPr sz="5800"/>
            </a:lvl2pPr>
            <a:lvl3pPr marL="4387656" indent="0">
              <a:buNone/>
              <a:defRPr sz="4700"/>
            </a:lvl3pPr>
            <a:lvl4pPr marL="6581484" indent="0">
              <a:buNone/>
              <a:defRPr sz="4300"/>
            </a:lvl4pPr>
            <a:lvl5pPr marL="8775312" indent="0">
              <a:buNone/>
              <a:defRPr sz="4300"/>
            </a:lvl5pPr>
            <a:lvl6pPr marL="10969140" indent="0">
              <a:buNone/>
              <a:defRPr sz="4300"/>
            </a:lvl6pPr>
            <a:lvl7pPr marL="13162968" indent="0">
              <a:buNone/>
              <a:defRPr sz="4300"/>
            </a:lvl7pPr>
            <a:lvl8pPr marL="15356796" indent="0">
              <a:buNone/>
              <a:defRPr sz="4300"/>
            </a:lvl8pPr>
            <a:lvl9pPr marL="175506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CCF4ED-5CC0-435B-809B-7008F030BAE4}" type="datetimeFigureOut">
              <a:rPr lang="en-US" smtClean="0"/>
              <a:pPr/>
              <a:t>12/23/18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6883358"/>
            <a:ext cx="23042880" cy="3173735"/>
          </a:xfrm>
        </p:spPr>
        <p:txBody>
          <a:bodyPr anchor="b"/>
          <a:lstStyle>
            <a:lvl1pPr algn="l">
              <a:defRPr sz="9700" b="1"/>
            </a:lvl1pPr>
          </a:lstStyle>
          <a:p>
            <a:r>
              <a:rPr lang="en-US" smtClean="0"/>
              <a:t>Click to edit Master title style</a:t>
            </a:r>
            <a:endParaRPr lang="en-US"/>
          </a:p>
        </p:txBody>
      </p:sp>
      <p:sp>
        <p:nvSpPr>
          <p:cNvPr id="3" name="Picture Placeholder 2"/>
          <p:cNvSpPr>
            <a:spLocks noGrp="1"/>
          </p:cNvSpPr>
          <p:nvPr>
            <p:ph type="pic" idx="1"/>
          </p:nvPr>
        </p:nvSpPr>
        <p:spPr>
          <a:xfrm>
            <a:off x="7527609" y="3431541"/>
            <a:ext cx="23042880" cy="23042880"/>
          </a:xfrm>
        </p:spPr>
        <p:txBody>
          <a:bodyPr/>
          <a:lstStyle>
            <a:lvl1pPr marL="0" indent="0">
              <a:buNone/>
              <a:defRPr sz="15500"/>
            </a:lvl1pPr>
            <a:lvl2pPr marL="2193828" indent="0">
              <a:buNone/>
              <a:defRPr sz="13300"/>
            </a:lvl2pPr>
            <a:lvl3pPr marL="4387656" indent="0">
              <a:buNone/>
              <a:defRPr sz="11500"/>
            </a:lvl3pPr>
            <a:lvl4pPr marL="6581484" indent="0">
              <a:buNone/>
              <a:defRPr sz="9700"/>
            </a:lvl4pPr>
            <a:lvl5pPr marL="8775312" indent="0">
              <a:buNone/>
              <a:defRPr sz="9700"/>
            </a:lvl5pPr>
            <a:lvl6pPr marL="10969140" indent="0">
              <a:buNone/>
              <a:defRPr sz="9700"/>
            </a:lvl6pPr>
            <a:lvl7pPr marL="13162968" indent="0">
              <a:buNone/>
              <a:defRPr sz="9700"/>
            </a:lvl7pPr>
            <a:lvl8pPr marL="15356796" indent="0">
              <a:buNone/>
              <a:defRPr sz="9700"/>
            </a:lvl8pPr>
            <a:lvl9pPr marL="17550624" indent="0">
              <a:buNone/>
              <a:defRPr sz="9700"/>
            </a:lvl9pPr>
          </a:lstStyle>
          <a:p>
            <a:endParaRPr lang="en-US"/>
          </a:p>
        </p:txBody>
      </p:sp>
      <p:sp>
        <p:nvSpPr>
          <p:cNvPr id="4" name="Text Placeholder 3"/>
          <p:cNvSpPr>
            <a:spLocks noGrp="1"/>
          </p:cNvSpPr>
          <p:nvPr>
            <p:ph type="body" sz="half" idx="2"/>
          </p:nvPr>
        </p:nvSpPr>
        <p:spPr>
          <a:xfrm>
            <a:off x="7527609" y="30057095"/>
            <a:ext cx="23042880" cy="4507225"/>
          </a:xfrm>
        </p:spPr>
        <p:txBody>
          <a:bodyPr/>
          <a:lstStyle>
            <a:lvl1pPr marL="0" indent="0">
              <a:buNone/>
              <a:defRPr sz="6800"/>
            </a:lvl1pPr>
            <a:lvl2pPr marL="2193828" indent="0">
              <a:buNone/>
              <a:defRPr sz="5800"/>
            </a:lvl2pPr>
            <a:lvl3pPr marL="4387656" indent="0">
              <a:buNone/>
              <a:defRPr sz="4700"/>
            </a:lvl3pPr>
            <a:lvl4pPr marL="6581484" indent="0">
              <a:buNone/>
              <a:defRPr sz="4300"/>
            </a:lvl4pPr>
            <a:lvl5pPr marL="8775312" indent="0">
              <a:buNone/>
              <a:defRPr sz="4300"/>
            </a:lvl5pPr>
            <a:lvl6pPr marL="10969140" indent="0">
              <a:buNone/>
              <a:defRPr sz="4300"/>
            </a:lvl6pPr>
            <a:lvl7pPr marL="13162968" indent="0">
              <a:buNone/>
              <a:defRPr sz="4300"/>
            </a:lvl7pPr>
            <a:lvl8pPr marL="15356796" indent="0">
              <a:buNone/>
              <a:defRPr sz="4300"/>
            </a:lvl8pPr>
            <a:lvl9pPr marL="175506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CCF4ED-5CC0-435B-809B-7008F030BAE4}" type="datetimeFigureOut">
              <a:rPr lang="en-US" smtClean="0"/>
              <a:pPr/>
              <a:t>12/23/18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2"/>
          </a:xfrm>
          <a:prstGeom prst="rect">
            <a:avLst/>
          </a:prstGeom>
        </p:spPr>
        <p:txBody>
          <a:bodyPr vert="horz" lIns="438765" tIns="219382" rIns="438765" bIns="21938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961124"/>
            <a:ext cx="34564320" cy="25345392"/>
          </a:xfrm>
          <a:prstGeom prst="rect">
            <a:avLst/>
          </a:prstGeom>
        </p:spPr>
        <p:txBody>
          <a:bodyPr vert="horz" lIns="438765" tIns="219382" rIns="438765" bIns="2193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2" y="35595564"/>
            <a:ext cx="8961121" cy="2044699"/>
          </a:xfrm>
          <a:prstGeom prst="rect">
            <a:avLst/>
          </a:prstGeom>
        </p:spPr>
        <p:txBody>
          <a:bodyPr vert="horz" lIns="438765" tIns="219382" rIns="438765" bIns="219382" rtlCol="0" anchor="ctr"/>
          <a:lstStyle>
            <a:lvl1pPr algn="l">
              <a:defRPr sz="5800">
                <a:solidFill>
                  <a:schemeClr val="tx1">
                    <a:tint val="75000"/>
                  </a:schemeClr>
                </a:solidFill>
              </a:defRPr>
            </a:lvl1pPr>
          </a:lstStyle>
          <a:p>
            <a:fld id="{26CCF4ED-5CC0-435B-809B-7008F030BAE4}" type="datetimeFigureOut">
              <a:rPr lang="en-US" smtClean="0"/>
              <a:pPr/>
              <a:t>12/23/18</a:t>
            </a:fld>
            <a:endParaRPr lang="en-US"/>
          </a:p>
        </p:txBody>
      </p:sp>
      <p:sp>
        <p:nvSpPr>
          <p:cNvPr id="5" name="Footer Placeholder 4"/>
          <p:cNvSpPr>
            <a:spLocks noGrp="1"/>
          </p:cNvSpPr>
          <p:nvPr>
            <p:ph type="ftr" sz="quarter" idx="3"/>
          </p:nvPr>
        </p:nvSpPr>
        <p:spPr>
          <a:xfrm>
            <a:off x="13121641" y="35595564"/>
            <a:ext cx="12161519" cy="2044699"/>
          </a:xfrm>
          <a:prstGeom prst="rect">
            <a:avLst/>
          </a:prstGeom>
        </p:spPr>
        <p:txBody>
          <a:bodyPr vert="horz" lIns="438765" tIns="219382" rIns="438765" bIns="21938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1" y="35595564"/>
            <a:ext cx="8961121" cy="2044699"/>
          </a:xfrm>
          <a:prstGeom prst="rect">
            <a:avLst/>
          </a:prstGeom>
        </p:spPr>
        <p:txBody>
          <a:bodyPr vert="horz" lIns="438765" tIns="219382" rIns="438765" bIns="219382" rtlCol="0" anchor="ctr"/>
          <a:lstStyle>
            <a:lvl1pPr algn="r">
              <a:defRPr sz="5800">
                <a:solidFill>
                  <a:schemeClr val="tx1">
                    <a:tint val="75000"/>
                  </a:schemeClr>
                </a:solidFill>
              </a:defRPr>
            </a:lvl1pPr>
          </a:lstStyle>
          <a:p>
            <a:fld id="{73BE3EA9-6B58-484E-BE40-4735A3D8B6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656" rtl="0" eaLnBrk="1" latinLnBrk="0" hangingPunct="1">
        <a:spcBef>
          <a:spcPct val="0"/>
        </a:spcBef>
        <a:buNone/>
        <a:defRPr sz="21300" kern="1200">
          <a:solidFill>
            <a:schemeClr val="tx1"/>
          </a:solidFill>
          <a:latin typeface="+mj-lt"/>
          <a:ea typeface="+mj-ea"/>
          <a:cs typeface="+mj-cs"/>
        </a:defRPr>
      </a:lvl1pPr>
    </p:titleStyle>
    <p:bodyStyle>
      <a:lvl1pPr marL="1645370" indent="-1645370" algn="l" defTabSz="4387656" rtl="0" eaLnBrk="1" latinLnBrk="0" hangingPunct="1">
        <a:spcBef>
          <a:spcPct val="20000"/>
        </a:spcBef>
        <a:buFont typeface="Arial" pitchFamily="34" charset="0"/>
        <a:buChar char="•"/>
        <a:defRPr sz="15500" kern="1200">
          <a:solidFill>
            <a:schemeClr val="tx1"/>
          </a:solidFill>
          <a:latin typeface="+mn-lt"/>
          <a:ea typeface="+mn-ea"/>
          <a:cs typeface="+mn-cs"/>
        </a:defRPr>
      </a:lvl1pPr>
      <a:lvl2pPr marL="3564971" indent="-1371143" algn="l" defTabSz="4387656"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484568" indent="-1096912" algn="l" defTabSz="43876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8396"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2224"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6052"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59881"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3709"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47537"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7656" rtl="0" eaLnBrk="1" latinLnBrk="0" hangingPunct="1">
        <a:defRPr sz="8600" kern="1200">
          <a:solidFill>
            <a:schemeClr val="tx1"/>
          </a:solidFill>
          <a:latin typeface="+mn-lt"/>
          <a:ea typeface="+mn-ea"/>
          <a:cs typeface="+mn-cs"/>
        </a:defRPr>
      </a:lvl1pPr>
      <a:lvl2pPr marL="2193828" algn="l" defTabSz="4387656" rtl="0" eaLnBrk="1" latinLnBrk="0" hangingPunct="1">
        <a:defRPr sz="8600" kern="1200">
          <a:solidFill>
            <a:schemeClr val="tx1"/>
          </a:solidFill>
          <a:latin typeface="+mn-lt"/>
          <a:ea typeface="+mn-ea"/>
          <a:cs typeface="+mn-cs"/>
        </a:defRPr>
      </a:lvl2pPr>
      <a:lvl3pPr marL="4387656" algn="l" defTabSz="4387656" rtl="0" eaLnBrk="1" latinLnBrk="0" hangingPunct="1">
        <a:defRPr sz="8600" kern="1200">
          <a:solidFill>
            <a:schemeClr val="tx1"/>
          </a:solidFill>
          <a:latin typeface="+mn-lt"/>
          <a:ea typeface="+mn-ea"/>
          <a:cs typeface="+mn-cs"/>
        </a:defRPr>
      </a:lvl3pPr>
      <a:lvl4pPr marL="6581484" algn="l" defTabSz="4387656" rtl="0" eaLnBrk="1" latinLnBrk="0" hangingPunct="1">
        <a:defRPr sz="8600" kern="1200">
          <a:solidFill>
            <a:schemeClr val="tx1"/>
          </a:solidFill>
          <a:latin typeface="+mn-lt"/>
          <a:ea typeface="+mn-ea"/>
          <a:cs typeface="+mn-cs"/>
        </a:defRPr>
      </a:lvl4pPr>
      <a:lvl5pPr marL="8775312" algn="l" defTabSz="4387656" rtl="0" eaLnBrk="1" latinLnBrk="0" hangingPunct="1">
        <a:defRPr sz="8600" kern="1200">
          <a:solidFill>
            <a:schemeClr val="tx1"/>
          </a:solidFill>
          <a:latin typeface="+mn-lt"/>
          <a:ea typeface="+mn-ea"/>
          <a:cs typeface="+mn-cs"/>
        </a:defRPr>
      </a:lvl5pPr>
      <a:lvl6pPr marL="10969140" algn="l" defTabSz="4387656" rtl="0" eaLnBrk="1" latinLnBrk="0" hangingPunct="1">
        <a:defRPr sz="8600" kern="1200">
          <a:solidFill>
            <a:schemeClr val="tx1"/>
          </a:solidFill>
          <a:latin typeface="+mn-lt"/>
          <a:ea typeface="+mn-ea"/>
          <a:cs typeface="+mn-cs"/>
        </a:defRPr>
      </a:lvl6pPr>
      <a:lvl7pPr marL="13162968" algn="l" defTabSz="4387656" rtl="0" eaLnBrk="1" latinLnBrk="0" hangingPunct="1">
        <a:defRPr sz="8600" kern="1200">
          <a:solidFill>
            <a:schemeClr val="tx1"/>
          </a:solidFill>
          <a:latin typeface="+mn-lt"/>
          <a:ea typeface="+mn-ea"/>
          <a:cs typeface="+mn-cs"/>
        </a:defRPr>
      </a:lvl7pPr>
      <a:lvl8pPr marL="15356796" algn="l" defTabSz="4387656" rtl="0" eaLnBrk="1" latinLnBrk="0" hangingPunct="1">
        <a:defRPr sz="8600" kern="1200">
          <a:solidFill>
            <a:schemeClr val="tx1"/>
          </a:solidFill>
          <a:latin typeface="+mn-lt"/>
          <a:ea typeface="+mn-ea"/>
          <a:cs typeface="+mn-cs"/>
        </a:defRPr>
      </a:lvl8pPr>
      <a:lvl9pPr marL="17550624" algn="l" defTabSz="4387656"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595245"/>
            <a:ext cx="37490401" cy="2464869"/>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6600" b="1" dirty="0" smtClean="0"/>
              <a:t>Computational Approaches to Predicting </a:t>
            </a:r>
            <a:r>
              <a:rPr lang="en-US" sz="6600" b="1" dirty="0" err="1" smtClean="0"/>
              <a:t>Cryptocurrency</a:t>
            </a:r>
            <a:r>
              <a:rPr lang="en-US" sz="6600" b="1" dirty="0" smtClean="0"/>
              <a:t> Prices </a:t>
            </a:r>
            <a:endParaRPr lang="en-US" sz="6100" b="1" dirty="0">
              <a:latin typeface="Arial"/>
              <a:ea typeface="ＭＳ 明朝"/>
              <a:cs typeface="Arial"/>
            </a:endParaRPr>
          </a:p>
          <a:p>
            <a:pPr algn="ctr"/>
            <a:r>
              <a:rPr lang="en-US" sz="4700" dirty="0" smtClean="0">
                <a:latin typeface="Arial"/>
                <a:ea typeface="ＭＳ 明朝"/>
                <a:cs typeface="Arial"/>
              </a:rPr>
              <a:t>Chris Pelletier </a:t>
            </a:r>
            <a:r>
              <a:rPr lang="mr-IN" sz="4700" dirty="0" smtClean="0">
                <a:latin typeface="Arial"/>
                <a:ea typeface="ＭＳ 明朝"/>
                <a:cs typeface="Arial"/>
              </a:rPr>
              <a:t>’</a:t>
            </a:r>
            <a:r>
              <a:rPr lang="en-US" sz="4700" dirty="0" smtClean="0">
                <a:latin typeface="Arial"/>
                <a:ea typeface="ＭＳ 明朝"/>
                <a:cs typeface="Arial"/>
              </a:rPr>
              <a:t>20</a:t>
            </a:r>
          </a:p>
          <a:p>
            <a:pPr algn="ctr"/>
            <a:r>
              <a:rPr lang="en-US" sz="4700" dirty="0" smtClean="0">
                <a:latin typeface="Arial"/>
                <a:ea typeface="ＭＳ 明朝"/>
                <a:cs typeface="Arial"/>
              </a:rPr>
              <a:t>AI for the Humanities</a:t>
            </a:r>
            <a:endParaRPr lang="en-US" sz="4700" dirty="0">
              <a:latin typeface="Arial"/>
              <a:ea typeface="ＭＳ 明朝"/>
              <a:cs typeface="Arial"/>
            </a:endParaRPr>
          </a:p>
        </p:txBody>
      </p:sp>
      <p:sp>
        <p:nvSpPr>
          <p:cNvPr id="8" name="Rectangle 7"/>
          <p:cNvSpPr/>
          <p:nvPr/>
        </p:nvSpPr>
        <p:spPr>
          <a:xfrm>
            <a:off x="0" y="4038600"/>
            <a:ext cx="14017754"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smtClean="0">
                <a:latin typeface="Arial"/>
                <a:cs typeface="Arial"/>
              </a:rPr>
              <a:t>Introduction</a:t>
            </a:r>
            <a:endParaRPr lang="en-US" sz="5400" dirty="0">
              <a:latin typeface="Arial"/>
              <a:cs typeface="Arial"/>
            </a:endParaRPr>
          </a:p>
        </p:txBody>
      </p:sp>
      <p:sp>
        <p:nvSpPr>
          <p:cNvPr id="9" name="TextBox 8"/>
          <p:cNvSpPr txBox="1"/>
          <p:nvPr/>
        </p:nvSpPr>
        <p:spPr>
          <a:xfrm>
            <a:off x="381000" y="5029200"/>
            <a:ext cx="13585955" cy="19297570"/>
          </a:xfrm>
          <a:prstGeom prst="rect">
            <a:avLst/>
          </a:prstGeom>
          <a:noFill/>
          <a:ln w="57150">
            <a:solidFill>
              <a:schemeClr val="tx2">
                <a:lumMod val="60000"/>
                <a:lumOff val="40000"/>
              </a:schemeClr>
            </a:solidFill>
          </a:ln>
        </p:spPr>
        <p:txBody>
          <a:bodyPr wrap="square" lIns="91408" tIns="45706" rIns="91408" bIns="45706" rtlCol="0">
            <a:spAutoFit/>
          </a:bodyPr>
          <a:lstStyle/>
          <a:p>
            <a:pPr algn="ctr"/>
            <a:r>
              <a:rPr lang="en-US" sz="3200" dirty="0" smtClean="0"/>
              <a:t>Background</a:t>
            </a:r>
          </a:p>
          <a:p>
            <a:r>
              <a:rPr lang="en-US" sz="3200" dirty="0" smtClean="0"/>
              <a:t>My </a:t>
            </a:r>
            <a:r>
              <a:rPr lang="en-US" sz="3200" dirty="0"/>
              <a:t>project idea was originally intended to look at the sentiment of </a:t>
            </a:r>
            <a:r>
              <a:rPr lang="en-US" sz="3200" dirty="0" err="1"/>
              <a:t>Bitcoin</a:t>
            </a:r>
            <a:r>
              <a:rPr lang="en-US" sz="3200" dirty="0"/>
              <a:t> news over the past year, but the </a:t>
            </a:r>
            <a:r>
              <a:rPr lang="en-US" sz="3200" dirty="0" err="1"/>
              <a:t>Aylien</a:t>
            </a:r>
            <a:r>
              <a:rPr lang="en-US" sz="3200" dirty="0"/>
              <a:t> API I used only went back sixty days which still ended up yielding some interesting results. </a:t>
            </a:r>
            <a:r>
              <a:rPr lang="en-US" sz="3200" dirty="0" err="1"/>
              <a:t>Bitcoin</a:t>
            </a:r>
            <a:r>
              <a:rPr lang="en-US" sz="3200" dirty="0"/>
              <a:t> experienced one of its longest plateaus since it gained mainstream popularity between October 12</a:t>
            </a:r>
            <a:r>
              <a:rPr lang="en-US" sz="3200" baseline="30000" dirty="0"/>
              <a:t>th</a:t>
            </a:r>
            <a:r>
              <a:rPr lang="en-US" sz="3200" dirty="0"/>
              <a:t> and November 14</a:t>
            </a:r>
            <a:r>
              <a:rPr lang="en-US" sz="3200" baseline="30000" dirty="0"/>
              <a:t>th</a:t>
            </a:r>
            <a:r>
              <a:rPr lang="en-US" sz="3200" dirty="0"/>
              <a:t> 2018. The plateau in pricing is interesting to look at because the sentiment and quantity of news articles from that time period did not remain static and fluctuated constantly, unlike </a:t>
            </a:r>
            <a:r>
              <a:rPr lang="en-US" sz="3200" dirty="0" err="1"/>
              <a:t>Bitcoin’s</a:t>
            </a:r>
            <a:r>
              <a:rPr lang="en-US" sz="3200" dirty="0"/>
              <a:t> price. This data is particularly interesting in the context of Ben Hunter-Craig’s article </a:t>
            </a:r>
            <a:r>
              <a:rPr lang="en-US" sz="3200" i="1" dirty="0"/>
              <a:t>Sentiment Analysis on </a:t>
            </a:r>
            <a:r>
              <a:rPr lang="en-US" sz="3200" i="1" dirty="0" err="1"/>
              <a:t>Cryptocurrency</a:t>
            </a:r>
            <a:r>
              <a:rPr lang="en-US" sz="3200" i="1" dirty="0"/>
              <a:t> </a:t>
            </a:r>
            <a:r>
              <a:rPr lang="en-US" sz="3200" i="1" dirty="0" smtClean="0"/>
              <a:t>News </a:t>
            </a:r>
            <a:r>
              <a:rPr lang="en-US" sz="3200" dirty="0" smtClean="0"/>
              <a:t>(Fig. 1). </a:t>
            </a:r>
            <a:r>
              <a:rPr lang="en-US" sz="3200" dirty="0"/>
              <a:t>His scraping and sentiment analysis were accomplished using different methods than mine. He used NLTK (Natural Language Tool Kit) paired with Vader for sentiment analysis from articles obtained using </a:t>
            </a:r>
            <a:r>
              <a:rPr lang="en-US" sz="3200" dirty="0" err="1"/>
              <a:t>Cryptocompare’s</a:t>
            </a:r>
            <a:r>
              <a:rPr lang="en-US" sz="3200" dirty="0"/>
              <a:t> news API. His graph indicated </a:t>
            </a:r>
            <a:r>
              <a:rPr lang="en-US" sz="3200" dirty="0" err="1"/>
              <a:t>Bitcoin</a:t>
            </a:r>
            <a:r>
              <a:rPr lang="en-US" sz="3200" dirty="0"/>
              <a:t> news influenced </a:t>
            </a:r>
            <a:r>
              <a:rPr lang="en-US" sz="3200" dirty="0" err="1"/>
              <a:t>Bitcoin</a:t>
            </a:r>
            <a:r>
              <a:rPr lang="en-US" sz="3200" dirty="0"/>
              <a:t> price, but his data was collected during the time when </a:t>
            </a:r>
            <a:r>
              <a:rPr lang="en-US" sz="3200" dirty="0" err="1"/>
              <a:t>Bitcoin</a:t>
            </a:r>
            <a:r>
              <a:rPr lang="en-US" sz="3200" dirty="0"/>
              <a:t> hit its peak value and mainstream relevance. My data in the context of his findings shows that the media more easily influences mainstream </a:t>
            </a:r>
            <a:r>
              <a:rPr lang="en-US" sz="3200" dirty="0" err="1"/>
              <a:t>Bitcoin</a:t>
            </a:r>
            <a:r>
              <a:rPr lang="en-US" sz="3200" dirty="0"/>
              <a:t> owners than tech enthusiasts that have continued to use </a:t>
            </a:r>
            <a:r>
              <a:rPr lang="en-US" sz="3200" dirty="0" err="1"/>
              <a:t>Bitcoin</a:t>
            </a:r>
            <a:r>
              <a:rPr lang="en-US" sz="3200" dirty="0"/>
              <a:t> for years. </a:t>
            </a:r>
            <a:endParaRPr lang="en-US" sz="3200" dirty="0" smtClean="0"/>
          </a:p>
          <a:p>
            <a:endParaRPr lang="en-US" sz="3200" dirty="0"/>
          </a:p>
          <a:p>
            <a:pPr algn="ctr"/>
            <a:r>
              <a:rPr lang="en-US" sz="3200" dirty="0" smtClean="0"/>
              <a:t>Hypothesis</a:t>
            </a:r>
            <a:endParaRPr lang="en-US" sz="3200" dirty="0"/>
          </a:p>
          <a:p>
            <a:r>
              <a:rPr lang="en-US" sz="3200" dirty="0"/>
              <a:t>People in </a:t>
            </a:r>
            <a:r>
              <a:rPr lang="en-US" sz="3200" dirty="0" err="1"/>
              <a:t>Cryptocurrency</a:t>
            </a:r>
            <a:r>
              <a:rPr lang="en-US" sz="3200" dirty="0"/>
              <a:t> forums will often call </a:t>
            </a:r>
            <a:r>
              <a:rPr lang="en-US" sz="3200" dirty="0" err="1"/>
              <a:t>Bitcoin</a:t>
            </a:r>
            <a:r>
              <a:rPr lang="en-US" sz="3200" dirty="0"/>
              <a:t> </a:t>
            </a:r>
            <a:r>
              <a:rPr lang="en-US" sz="3200" dirty="0" err="1"/>
              <a:t>Hypecoin</a:t>
            </a:r>
            <a:r>
              <a:rPr lang="en-US" sz="3200" dirty="0"/>
              <a:t> due to the prevalence of messages saying to hold with posters citing reasons it will recover during times of declining value. The mainstream media gave the opposite message during </a:t>
            </a:r>
            <a:r>
              <a:rPr lang="en-US" sz="3200" dirty="0" err="1"/>
              <a:t>Bitcoin’s</a:t>
            </a:r>
            <a:r>
              <a:rPr lang="en-US" sz="3200" dirty="0"/>
              <a:t> most successful year comparing it to the tulip bubble, with outspoken finance experts such as Jamie Diamond calling it fraud. The SEC’s ruling that </a:t>
            </a:r>
            <a:r>
              <a:rPr lang="en-US" sz="3200" dirty="0" err="1"/>
              <a:t>Bitcoin</a:t>
            </a:r>
            <a:r>
              <a:rPr lang="en-US" sz="3200" dirty="0"/>
              <a:t> was a taxable security also garnered negative press and predictions of its future value. My experiment was carried out under the assumption that most buyers of </a:t>
            </a:r>
            <a:r>
              <a:rPr lang="en-US" sz="3200" dirty="0" err="1"/>
              <a:t>Bitcoin</a:t>
            </a:r>
            <a:r>
              <a:rPr lang="en-US" sz="3200" dirty="0"/>
              <a:t> were people who got their trading advice from mainstream news sources and that the prevalence of negative or positive articles would correlate with </a:t>
            </a:r>
            <a:r>
              <a:rPr lang="en-US" sz="3200" dirty="0" err="1"/>
              <a:t>Bitcoin’s</a:t>
            </a:r>
            <a:r>
              <a:rPr lang="en-US" sz="3200" dirty="0"/>
              <a:t> price. </a:t>
            </a:r>
          </a:p>
          <a:p>
            <a:pPr algn="ctr"/>
            <a:endParaRPr lang="en-US" sz="3200" dirty="0" smtClean="0"/>
          </a:p>
          <a:p>
            <a:pPr algn="ctr"/>
            <a:r>
              <a:rPr lang="en-US" sz="3200" dirty="0" smtClean="0"/>
              <a:t>Methods</a:t>
            </a:r>
            <a:endParaRPr lang="en-US" sz="3200" dirty="0"/>
          </a:p>
          <a:p>
            <a:r>
              <a:rPr lang="en-US" sz="3200" dirty="0" err="1"/>
              <a:t>Aylien</a:t>
            </a:r>
            <a:r>
              <a:rPr lang="en-US" sz="3200" dirty="0"/>
              <a:t> API was used for this project due to its simplicity for the end user. </a:t>
            </a:r>
            <a:r>
              <a:rPr lang="en-US" sz="3200" dirty="0" err="1"/>
              <a:t>Aylien</a:t>
            </a:r>
            <a:r>
              <a:rPr lang="en-US" sz="3200" dirty="0"/>
              <a:t> is a natural language processing GUI that automates the scraping and collection of data from various news sources. It also automatically assigns these articles a sentiment, and classifies the articles based on their content.  I only used articles that were tagged as financial because articles about the social implications of </a:t>
            </a:r>
            <a:r>
              <a:rPr lang="en-US" sz="3200" dirty="0" err="1"/>
              <a:t>Bitcoin</a:t>
            </a:r>
            <a:r>
              <a:rPr lang="en-US" sz="3200" dirty="0"/>
              <a:t> aren’t as pertinent to its pricing. I did this under the assumption most buyers don’t care about the energy waste or criminal uses of </a:t>
            </a:r>
            <a:r>
              <a:rPr lang="en-US" sz="3200" dirty="0" err="1"/>
              <a:t>Bitcoin</a:t>
            </a:r>
            <a:r>
              <a:rPr lang="en-US" sz="3200" dirty="0"/>
              <a:t>. Average buyers care only about turning a profit</a:t>
            </a:r>
            <a:r>
              <a:rPr lang="en-US" sz="3200" dirty="0" smtClean="0"/>
              <a:t>.</a:t>
            </a:r>
            <a:endParaRPr lang="en-US" sz="3200" dirty="0"/>
          </a:p>
        </p:txBody>
      </p:sp>
      <p:sp>
        <p:nvSpPr>
          <p:cNvPr id="87" name="Rectangle 86"/>
          <p:cNvSpPr/>
          <p:nvPr/>
        </p:nvSpPr>
        <p:spPr>
          <a:xfrm>
            <a:off x="9536" y="24460200"/>
            <a:ext cx="14017754"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smtClean="0">
                <a:latin typeface="Arial"/>
                <a:cs typeface="Arial"/>
              </a:rPr>
              <a:t>Sentiment Analysis vs. Technical Analysis</a:t>
            </a:r>
            <a:endParaRPr lang="en-US" sz="5400" dirty="0">
              <a:latin typeface="Arial"/>
              <a:cs typeface="Arial"/>
            </a:endParaRPr>
          </a:p>
        </p:txBody>
      </p:sp>
      <p:sp>
        <p:nvSpPr>
          <p:cNvPr id="56" name="TextBox 55"/>
          <p:cNvSpPr txBox="1"/>
          <p:nvPr/>
        </p:nvSpPr>
        <p:spPr>
          <a:xfrm>
            <a:off x="14554963" y="13892501"/>
            <a:ext cx="13106399" cy="538581"/>
          </a:xfrm>
          <a:prstGeom prst="rect">
            <a:avLst/>
          </a:prstGeom>
          <a:noFill/>
        </p:spPr>
        <p:txBody>
          <a:bodyPr wrap="square" lIns="91408" tIns="45706" rIns="91408" bIns="45706" rtlCol="0">
            <a:spAutoFit/>
          </a:bodyPr>
          <a:lstStyle/>
          <a:p>
            <a:r>
              <a:rPr lang="en-US" sz="2900" b="1" dirty="0">
                <a:latin typeface="Arial"/>
                <a:cs typeface="Arial"/>
              </a:rPr>
              <a:t>Figure 1</a:t>
            </a:r>
            <a:r>
              <a:rPr lang="en-US" sz="2900" b="1" dirty="0" smtClean="0">
                <a:latin typeface="Arial"/>
                <a:cs typeface="Arial"/>
              </a:rPr>
              <a:t>.  Ben Hunter-Craig’s </a:t>
            </a:r>
            <a:r>
              <a:rPr lang="en-US" sz="2900" b="1" i="1" dirty="0" smtClean="0">
                <a:latin typeface="Arial"/>
                <a:cs typeface="Arial"/>
              </a:rPr>
              <a:t>Sentiment Analysis on </a:t>
            </a:r>
            <a:r>
              <a:rPr lang="en-US" sz="2900" b="1" i="1" dirty="0" err="1" smtClean="0">
                <a:latin typeface="Arial"/>
                <a:cs typeface="Arial"/>
              </a:rPr>
              <a:t>Cryptocurrency</a:t>
            </a:r>
            <a:endParaRPr lang="en-US" sz="2900" i="1" dirty="0">
              <a:latin typeface="Arial"/>
              <a:cs typeface="Arial"/>
            </a:endParaRPr>
          </a:p>
        </p:txBody>
      </p:sp>
      <p:sp>
        <p:nvSpPr>
          <p:cNvPr id="94" name="Rectangle 93"/>
          <p:cNvSpPr/>
          <p:nvPr/>
        </p:nvSpPr>
        <p:spPr>
          <a:xfrm>
            <a:off x="14706603" y="4091042"/>
            <a:ext cx="1310335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4800" i="1" dirty="0" smtClean="0">
                <a:latin typeface="Arial"/>
                <a:cs typeface="Arial"/>
              </a:rPr>
              <a:t>Sentiment Analysis on </a:t>
            </a:r>
            <a:r>
              <a:rPr lang="en-US" sz="4800" i="1" dirty="0" err="1" smtClean="0">
                <a:latin typeface="Arial"/>
                <a:cs typeface="Arial"/>
              </a:rPr>
              <a:t>Cryptocurrency</a:t>
            </a:r>
            <a:r>
              <a:rPr lang="en-US" sz="4800" i="1" dirty="0" smtClean="0">
                <a:latin typeface="Arial"/>
                <a:cs typeface="Arial"/>
              </a:rPr>
              <a:t> News</a:t>
            </a:r>
            <a:endParaRPr lang="en-US" sz="4800" i="1" dirty="0">
              <a:latin typeface="Arial"/>
              <a:cs typeface="Arial"/>
            </a:endParaRPr>
          </a:p>
        </p:txBody>
      </p:sp>
      <p:sp>
        <p:nvSpPr>
          <p:cNvPr id="122" name="Rectangle 121"/>
          <p:cNvSpPr/>
          <p:nvPr/>
        </p:nvSpPr>
        <p:spPr>
          <a:xfrm>
            <a:off x="28117797" y="3992369"/>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4400" dirty="0" smtClean="0">
                <a:latin typeface="Arial"/>
                <a:cs typeface="Arial"/>
              </a:rPr>
              <a:t>Conclusions and Further Research</a:t>
            </a:r>
            <a:endParaRPr lang="en-US" sz="4400" dirty="0">
              <a:latin typeface="Arial"/>
              <a:cs typeface="Arial"/>
            </a:endParaRPr>
          </a:p>
        </p:txBody>
      </p:sp>
      <p:sp>
        <p:nvSpPr>
          <p:cNvPr id="77" name="TextBox 76"/>
          <p:cNvSpPr txBox="1"/>
          <p:nvPr/>
        </p:nvSpPr>
        <p:spPr>
          <a:xfrm>
            <a:off x="27926913" y="4950680"/>
            <a:ext cx="10288547" cy="12912448"/>
          </a:xfrm>
          <a:custGeom>
            <a:avLst/>
            <a:gdLst>
              <a:gd name="connsiteX0" fmla="*/ 0 w 10134600"/>
              <a:gd name="connsiteY0" fmla="*/ 0 h 9602601"/>
              <a:gd name="connsiteX1" fmla="*/ 10134600 w 10134600"/>
              <a:gd name="connsiteY1" fmla="*/ 0 h 9602601"/>
              <a:gd name="connsiteX2" fmla="*/ 10134600 w 10134600"/>
              <a:gd name="connsiteY2" fmla="*/ 9602601 h 9602601"/>
              <a:gd name="connsiteX3" fmla="*/ 0 w 10134600"/>
              <a:gd name="connsiteY3" fmla="*/ 9602601 h 9602601"/>
              <a:gd name="connsiteX4" fmla="*/ 0 w 10134600"/>
              <a:gd name="connsiteY4" fmla="*/ 0 h 9602601"/>
              <a:gd name="connsiteX0" fmla="*/ 0 w 10134600"/>
              <a:gd name="connsiteY0" fmla="*/ 0 h 12604555"/>
              <a:gd name="connsiteX1" fmla="*/ 10134600 w 10134600"/>
              <a:gd name="connsiteY1" fmla="*/ 0 h 12604555"/>
              <a:gd name="connsiteX2" fmla="*/ 10134600 w 10134600"/>
              <a:gd name="connsiteY2" fmla="*/ 9602601 h 12604555"/>
              <a:gd name="connsiteX3" fmla="*/ 153946 w 10134600"/>
              <a:gd name="connsiteY3" fmla="*/ 12604555 h 12604555"/>
              <a:gd name="connsiteX4" fmla="*/ 0 w 10134600"/>
              <a:gd name="connsiteY4" fmla="*/ 0 h 12604555"/>
              <a:gd name="connsiteX0" fmla="*/ 0 w 10250059"/>
              <a:gd name="connsiteY0" fmla="*/ 0 h 12604555"/>
              <a:gd name="connsiteX1" fmla="*/ 10134600 w 10250059"/>
              <a:gd name="connsiteY1" fmla="*/ 0 h 12604555"/>
              <a:gd name="connsiteX2" fmla="*/ 10250059 w 10250059"/>
              <a:gd name="connsiteY2" fmla="*/ 12566068 h 12604555"/>
              <a:gd name="connsiteX3" fmla="*/ 153946 w 10250059"/>
              <a:gd name="connsiteY3" fmla="*/ 12604555 h 12604555"/>
              <a:gd name="connsiteX4" fmla="*/ 0 w 10250059"/>
              <a:gd name="connsiteY4" fmla="*/ 0 h 12604555"/>
              <a:gd name="connsiteX0" fmla="*/ 0 w 10288547"/>
              <a:gd name="connsiteY0" fmla="*/ 307893 h 12912448"/>
              <a:gd name="connsiteX1" fmla="*/ 10288547 w 10288547"/>
              <a:gd name="connsiteY1" fmla="*/ 0 h 12912448"/>
              <a:gd name="connsiteX2" fmla="*/ 10250059 w 10288547"/>
              <a:gd name="connsiteY2" fmla="*/ 12873961 h 12912448"/>
              <a:gd name="connsiteX3" fmla="*/ 153946 w 10288547"/>
              <a:gd name="connsiteY3" fmla="*/ 12912448 h 12912448"/>
              <a:gd name="connsiteX4" fmla="*/ 0 w 10288547"/>
              <a:gd name="connsiteY4" fmla="*/ 307893 h 12912448"/>
              <a:gd name="connsiteX0" fmla="*/ 0 w 10288547"/>
              <a:gd name="connsiteY0" fmla="*/ 115460 h 12912448"/>
              <a:gd name="connsiteX1" fmla="*/ 10288547 w 10288547"/>
              <a:gd name="connsiteY1" fmla="*/ 0 h 12912448"/>
              <a:gd name="connsiteX2" fmla="*/ 10250059 w 10288547"/>
              <a:gd name="connsiteY2" fmla="*/ 12873961 h 12912448"/>
              <a:gd name="connsiteX3" fmla="*/ 153946 w 10288547"/>
              <a:gd name="connsiteY3" fmla="*/ 12912448 h 12912448"/>
              <a:gd name="connsiteX4" fmla="*/ 0 w 10288547"/>
              <a:gd name="connsiteY4" fmla="*/ 115460 h 129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547" h="12912448">
                <a:moveTo>
                  <a:pt x="0" y="115460"/>
                </a:moveTo>
                <a:lnTo>
                  <a:pt x="10288547" y="0"/>
                </a:lnTo>
                <a:lnTo>
                  <a:pt x="10250059" y="12873961"/>
                </a:lnTo>
                <a:lnTo>
                  <a:pt x="153946" y="12912448"/>
                </a:lnTo>
                <a:lnTo>
                  <a:pt x="0" y="115460"/>
                </a:lnTo>
                <a:close/>
              </a:path>
            </a:pathLst>
          </a:custGeom>
          <a:noFill/>
          <a:ln w="57150">
            <a:solidFill>
              <a:schemeClr val="tx2">
                <a:lumMod val="60000"/>
                <a:lumOff val="40000"/>
              </a:schemeClr>
            </a:solidFill>
          </a:ln>
        </p:spPr>
        <p:txBody>
          <a:bodyPr wrap="square" lIns="91408" tIns="45706" rIns="91408" bIns="45706" rtlCol="0">
            <a:spAutoFit/>
          </a:bodyPr>
          <a:lstStyle/>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1400" dirty="0">
              <a:ln>
                <a:solidFill>
                  <a:schemeClr val="tx2">
                    <a:lumMod val="60000"/>
                    <a:lumOff val="40000"/>
                  </a:schemeClr>
                </a:solidFill>
              </a:ln>
              <a:latin typeface="Arial"/>
              <a:cs typeface="Arial"/>
            </a:endParaRPr>
          </a:p>
          <a:p>
            <a:endParaRPr lang="en-US" sz="1400" dirty="0">
              <a:ln>
                <a:solidFill>
                  <a:schemeClr val="tx2">
                    <a:lumMod val="60000"/>
                    <a:lumOff val="40000"/>
                  </a:schemeClr>
                </a:solidFill>
              </a:ln>
              <a:latin typeface="Arial"/>
              <a:cs typeface="Arial"/>
            </a:endParaRPr>
          </a:p>
          <a:p>
            <a:endParaRPr lang="en-US" sz="1400" dirty="0">
              <a:ln>
                <a:solidFill>
                  <a:schemeClr val="tx2">
                    <a:lumMod val="60000"/>
                    <a:lumOff val="40000"/>
                  </a:schemeClr>
                </a:solidFill>
              </a:ln>
              <a:latin typeface="Arial"/>
              <a:cs typeface="Arial"/>
            </a:endParaRPr>
          </a:p>
        </p:txBody>
      </p:sp>
      <p:sp>
        <p:nvSpPr>
          <p:cNvPr id="13" name="TextBox 12"/>
          <p:cNvSpPr txBox="1"/>
          <p:nvPr/>
        </p:nvSpPr>
        <p:spPr>
          <a:xfrm>
            <a:off x="28155900" y="10042832"/>
            <a:ext cx="9753601" cy="1754298"/>
          </a:xfrm>
          <a:prstGeom prst="rect">
            <a:avLst/>
          </a:prstGeom>
          <a:noFill/>
        </p:spPr>
        <p:txBody>
          <a:bodyPr wrap="square" lIns="91408" tIns="45706" rIns="91408" bIns="45706" rtlCol="0">
            <a:spAutoFit/>
          </a:bodyPr>
          <a:lstStyle/>
          <a:p>
            <a:endParaRPr lang="en-US" sz="2500" dirty="0">
              <a:latin typeface="Arial"/>
              <a:cs typeface="Arial"/>
            </a:endParaRPr>
          </a:p>
          <a:p>
            <a:endParaRPr lang="en-US" sz="2500" dirty="0">
              <a:latin typeface="Arial"/>
              <a:cs typeface="Arial"/>
            </a:endParaRPr>
          </a:p>
          <a:p>
            <a:endParaRPr lang="en-US" sz="2900" dirty="0">
              <a:latin typeface="Arial"/>
              <a:cs typeface="Arial"/>
            </a:endParaRPr>
          </a:p>
          <a:p>
            <a:endParaRPr lang="en-US" sz="2900" b="1" dirty="0">
              <a:latin typeface="Arial"/>
              <a:cs typeface="Arial"/>
            </a:endParaRPr>
          </a:p>
        </p:txBody>
      </p:sp>
      <p:sp>
        <p:nvSpPr>
          <p:cNvPr id="81" name="Rectangle 80"/>
          <p:cNvSpPr/>
          <p:nvPr/>
        </p:nvSpPr>
        <p:spPr>
          <a:xfrm>
            <a:off x="28270200" y="17907000"/>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4000" dirty="0" smtClean="0">
                <a:latin typeface="Arial"/>
                <a:cs typeface="Arial"/>
              </a:rPr>
              <a:t>Other Contributing Factors to BTC Price</a:t>
            </a:r>
            <a:endParaRPr lang="en-US" sz="4000" dirty="0">
              <a:latin typeface="Arial"/>
              <a:cs typeface="Arial"/>
            </a:endParaRPr>
          </a:p>
        </p:txBody>
      </p:sp>
      <p:sp>
        <p:nvSpPr>
          <p:cNvPr id="76" name="Rectangle 75"/>
          <p:cNvSpPr/>
          <p:nvPr/>
        </p:nvSpPr>
        <p:spPr>
          <a:xfrm>
            <a:off x="28117800" y="33299400"/>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a:latin typeface="Arial"/>
                <a:cs typeface="Arial"/>
              </a:rPr>
              <a:t>References</a:t>
            </a:r>
          </a:p>
        </p:txBody>
      </p:sp>
      <p:sp>
        <p:nvSpPr>
          <p:cNvPr id="78" name="TextBox 77"/>
          <p:cNvSpPr txBox="1"/>
          <p:nvPr/>
        </p:nvSpPr>
        <p:spPr>
          <a:xfrm>
            <a:off x="28117800" y="34290001"/>
            <a:ext cx="9938027" cy="4094793"/>
          </a:xfrm>
          <a:custGeom>
            <a:avLst/>
            <a:gdLst>
              <a:gd name="connsiteX0" fmla="*/ 0 w 9784081"/>
              <a:gd name="connsiteY0" fmla="*/ 0 h 400081"/>
              <a:gd name="connsiteX1" fmla="*/ 9784081 w 9784081"/>
              <a:gd name="connsiteY1" fmla="*/ 0 h 400081"/>
              <a:gd name="connsiteX2" fmla="*/ 9784081 w 9784081"/>
              <a:gd name="connsiteY2" fmla="*/ 400081 h 400081"/>
              <a:gd name="connsiteX3" fmla="*/ 0 w 9784081"/>
              <a:gd name="connsiteY3" fmla="*/ 400081 h 400081"/>
              <a:gd name="connsiteX4" fmla="*/ 0 w 9784081"/>
              <a:gd name="connsiteY4" fmla="*/ 0 h 400081"/>
              <a:gd name="connsiteX0" fmla="*/ 0 w 9784081"/>
              <a:gd name="connsiteY0" fmla="*/ 0 h 3863874"/>
              <a:gd name="connsiteX1" fmla="*/ 9784081 w 9784081"/>
              <a:gd name="connsiteY1" fmla="*/ 0 h 3863874"/>
              <a:gd name="connsiteX2" fmla="*/ 9784081 w 9784081"/>
              <a:gd name="connsiteY2" fmla="*/ 400081 h 3863874"/>
              <a:gd name="connsiteX3" fmla="*/ 38486 w 9784081"/>
              <a:gd name="connsiteY3" fmla="*/ 3863874 h 3863874"/>
              <a:gd name="connsiteX4" fmla="*/ 0 w 9784081"/>
              <a:gd name="connsiteY4" fmla="*/ 0 h 3863874"/>
              <a:gd name="connsiteX0" fmla="*/ 0 w 9899541"/>
              <a:gd name="connsiteY0" fmla="*/ 0 h 3863874"/>
              <a:gd name="connsiteX1" fmla="*/ 9784081 w 9899541"/>
              <a:gd name="connsiteY1" fmla="*/ 0 h 3863874"/>
              <a:gd name="connsiteX2" fmla="*/ 9899541 w 9899541"/>
              <a:gd name="connsiteY2" fmla="*/ 3863874 h 3863874"/>
              <a:gd name="connsiteX3" fmla="*/ 38486 w 9899541"/>
              <a:gd name="connsiteY3" fmla="*/ 3863874 h 3863874"/>
              <a:gd name="connsiteX4" fmla="*/ 0 w 9899541"/>
              <a:gd name="connsiteY4" fmla="*/ 0 h 3863874"/>
              <a:gd name="connsiteX0" fmla="*/ 0 w 9938027"/>
              <a:gd name="connsiteY0" fmla="*/ 0 h 3863874"/>
              <a:gd name="connsiteX1" fmla="*/ 9938027 w 9938027"/>
              <a:gd name="connsiteY1" fmla="*/ 38487 h 3863874"/>
              <a:gd name="connsiteX2" fmla="*/ 9899541 w 9938027"/>
              <a:gd name="connsiteY2" fmla="*/ 3863874 h 3863874"/>
              <a:gd name="connsiteX3" fmla="*/ 38486 w 9938027"/>
              <a:gd name="connsiteY3" fmla="*/ 3863874 h 3863874"/>
              <a:gd name="connsiteX4" fmla="*/ 0 w 9938027"/>
              <a:gd name="connsiteY4" fmla="*/ 0 h 3863874"/>
              <a:gd name="connsiteX0" fmla="*/ 0 w 9938027"/>
              <a:gd name="connsiteY0" fmla="*/ 0 h 4094793"/>
              <a:gd name="connsiteX1" fmla="*/ 9938027 w 9938027"/>
              <a:gd name="connsiteY1" fmla="*/ 38487 h 4094793"/>
              <a:gd name="connsiteX2" fmla="*/ 9899541 w 9938027"/>
              <a:gd name="connsiteY2" fmla="*/ 3863874 h 4094793"/>
              <a:gd name="connsiteX3" fmla="*/ 38486 w 9938027"/>
              <a:gd name="connsiteY3" fmla="*/ 4094793 h 4094793"/>
              <a:gd name="connsiteX4" fmla="*/ 0 w 9938027"/>
              <a:gd name="connsiteY4" fmla="*/ 0 h 4094793"/>
              <a:gd name="connsiteX0" fmla="*/ 0 w 9938027"/>
              <a:gd name="connsiteY0" fmla="*/ 0 h 4094793"/>
              <a:gd name="connsiteX1" fmla="*/ 9938027 w 9938027"/>
              <a:gd name="connsiteY1" fmla="*/ 38487 h 4094793"/>
              <a:gd name="connsiteX2" fmla="*/ 9938027 w 9938027"/>
              <a:gd name="connsiteY2" fmla="*/ 4094793 h 4094793"/>
              <a:gd name="connsiteX3" fmla="*/ 38486 w 9938027"/>
              <a:gd name="connsiteY3" fmla="*/ 4094793 h 4094793"/>
              <a:gd name="connsiteX4" fmla="*/ 0 w 9938027"/>
              <a:gd name="connsiteY4" fmla="*/ 0 h 4094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8027" h="4094793">
                <a:moveTo>
                  <a:pt x="0" y="0"/>
                </a:moveTo>
                <a:lnTo>
                  <a:pt x="9938027" y="38487"/>
                </a:lnTo>
                <a:lnTo>
                  <a:pt x="9938027" y="4094793"/>
                </a:lnTo>
                <a:lnTo>
                  <a:pt x="38486" y="4094793"/>
                </a:lnTo>
                <a:lnTo>
                  <a:pt x="0" y="0"/>
                </a:lnTo>
                <a:close/>
              </a:path>
            </a:pathLst>
          </a:custGeom>
          <a:noFill/>
          <a:ln w="57150">
            <a:solidFill>
              <a:schemeClr val="tx2">
                <a:lumMod val="60000"/>
                <a:lumOff val="40000"/>
              </a:schemeClr>
            </a:solidFill>
          </a:ln>
        </p:spPr>
        <p:txBody>
          <a:bodyPr wrap="square" lIns="91408" tIns="45706" rIns="91408" bIns="45706" rtlCol="0">
            <a:spAutoFit/>
          </a:bodyPr>
          <a:lstStyle/>
          <a:p>
            <a:endParaRPr lang="en-US" sz="2000" dirty="0">
              <a:latin typeface="Arial"/>
              <a:cs typeface="Arial"/>
            </a:endParaRPr>
          </a:p>
        </p:txBody>
      </p:sp>
      <p:sp>
        <p:nvSpPr>
          <p:cNvPr id="79" name="Rectangle 78"/>
          <p:cNvSpPr/>
          <p:nvPr/>
        </p:nvSpPr>
        <p:spPr>
          <a:xfrm>
            <a:off x="1600200" y="36499800"/>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a:latin typeface="Arial"/>
                <a:cs typeface="Arial"/>
              </a:rPr>
              <a:t>Acknowledgments</a:t>
            </a:r>
          </a:p>
        </p:txBody>
      </p:sp>
      <p:sp>
        <p:nvSpPr>
          <p:cNvPr id="80" name="TextBox 79"/>
          <p:cNvSpPr txBox="1"/>
          <p:nvPr/>
        </p:nvSpPr>
        <p:spPr>
          <a:xfrm>
            <a:off x="1828800" y="37543054"/>
            <a:ext cx="8686799" cy="861746"/>
          </a:xfrm>
          <a:prstGeom prst="rect">
            <a:avLst/>
          </a:prstGeom>
          <a:noFill/>
          <a:ln w="57150">
            <a:solidFill>
              <a:schemeClr val="tx2">
                <a:lumMod val="60000"/>
                <a:lumOff val="40000"/>
              </a:schemeClr>
            </a:solidFill>
          </a:ln>
        </p:spPr>
        <p:txBody>
          <a:bodyPr wrap="square" lIns="91408" tIns="45706" rIns="91408" bIns="45706" rtlCol="0">
            <a:spAutoFit/>
          </a:bodyPr>
          <a:lstStyle/>
          <a:p>
            <a:r>
              <a:rPr lang="en-US" sz="2500" dirty="0" smtClean="0">
                <a:latin typeface="Arial"/>
                <a:cs typeface="Arial"/>
              </a:rPr>
              <a:t>Thanks are due Professor Chun for his help in normalizing the data. </a:t>
            </a:r>
            <a:endParaRPr lang="en-US" sz="2500" dirty="0">
              <a:latin typeface="Arial"/>
              <a:cs typeface="Arial"/>
            </a:endParaRPr>
          </a:p>
        </p:txBody>
      </p:sp>
      <p:sp>
        <p:nvSpPr>
          <p:cNvPr id="31" name="Rectangle 30"/>
          <p:cNvSpPr/>
          <p:nvPr/>
        </p:nvSpPr>
        <p:spPr>
          <a:xfrm>
            <a:off x="381000" y="25603200"/>
            <a:ext cx="13639800" cy="10727964"/>
          </a:xfrm>
          <a:custGeom>
            <a:avLst/>
            <a:gdLst>
              <a:gd name="connsiteX0" fmla="*/ 0 w 13639800"/>
              <a:gd name="connsiteY0" fmla="*/ 0 h 12344400"/>
              <a:gd name="connsiteX1" fmla="*/ 13639800 w 13639800"/>
              <a:gd name="connsiteY1" fmla="*/ 0 h 12344400"/>
              <a:gd name="connsiteX2" fmla="*/ 13639800 w 13639800"/>
              <a:gd name="connsiteY2" fmla="*/ 12344400 h 12344400"/>
              <a:gd name="connsiteX3" fmla="*/ 0 w 13639800"/>
              <a:gd name="connsiteY3" fmla="*/ 12344400 h 12344400"/>
              <a:gd name="connsiteX4" fmla="*/ 0 w 13639800"/>
              <a:gd name="connsiteY4" fmla="*/ 0 h 12344400"/>
              <a:gd name="connsiteX0" fmla="*/ 0 w 13639800"/>
              <a:gd name="connsiteY0" fmla="*/ 0 h 12344400"/>
              <a:gd name="connsiteX1" fmla="*/ 13639800 w 13639800"/>
              <a:gd name="connsiteY1" fmla="*/ 0 h 12344400"/>
              <a:gd name="connsiteX2" fmla="*/ 13639800 w 13639800"/>
              <a:gd name="connsiteY2" fmla="*/ 10189151 h 12344400"/>
              <a:gd name="connsiteX3" fmla="*/ 0 w 13639800"/>
              <a:gd name="connsiteY3" fmla="*/ 12344400 h 12344400"/>
              <a:gd name="connsiteX4" fmla="*/ 0 w 13639800"/>
              <a:gd name="connsiteY4" fmla="*/ 0 h 12344400"/>
              <a:gd name="connsiteX0" fmla="*/ 0 w 13639800"/>
              <a:gd name="connsiteY0" fmla="*/ 0 h 10727964"/>
              <a:gd name="connsiteX1" fmla="*/ 13639800 w 13639800"/>
              <a:gd name="connsiteY1" fmla="*/ 0 h 10727964"/>
              <a:gd name="connsiteX2" fmla="*/ 13639800 w 13639800"/>
              <a:gd name="connsiteY2" fmla="*/ 10189151 h 10727964"/>
              <a:gd name="connsiteX3" fmla="*/ 0 w 13639800"/>
              <a:gd name="connsiteY3" fmla="*/ 10727964 h 10727964"/>
              <a:gd name="connsiteX4" fmla="*/ 0 w 13639800"/>
              <a:gd name="connsiteY4" fmla="*/ 0 h 10727964"/>
              <a:gd name="connsiteX0" fmla="*/ 0 w 13639800"/>
              <a:gd name="connsiteY0" fmla="*/ 0 h 10727964"/>
              <a:gd name="connsiteX1" fmla="*/ 13639800 w 13639800"/>
              <a:gd name="connsiteY1" fmla="*/ 0 h 10727964"/>
              <a:gd name="connsiteX2" fmla="*/ 13639800 w 13639800"/>
              <a:gd name="connsiteY2" fmla="*/ 10420070 h 10727964"/>
              <a:gd name="connsiteX3" fmla="*/ 0 w 13639800"/>
              <a:gd name="connsiteY3" fmla="*/ 10727964 h 10727964"/>
              <a:gd name="connsiteX4" fmla="*/ 0 w 13639800"/>
              <a:gd name="connsiteY4" fmla="*/ 0 h 10727964"/>
              <a:gd name="connsiteX0" fmla="*/ 0 w 13639800"/>
              <a:gd name="connsiteY0" fmla="*/ 0 h 10727964"/>
              <a:gd name="connsiteX1" fmla="*/ 13639800 w 13639800"/>
              <a:gd name="connsiteY1" fmla="*/ 0 h 10727964"/>
              <a:gd name="connsiteX2" fmla="*/ 13601314 w 13639800"/>
              <a:gd name="connsiteY2" fmla="*/ 10574017 h 10727964"/>
              <a:gd name="connsiteX3" fmla="*/ 0 w 13639800"/>
              <a:gd name="connsiteY3" fmla="*/ 10727964 h 10727964"/>
              <a:gd name="connsiteX4" fmla="*/ 0 w 13639800"/>
              <a:gd name="connsiteY4" fmla="*/ 0 h 10727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9800" h="10727964">
                <a:moveTo>
                  <a:pt x="0" y="0"/>
                </a:moveTo>
                <a:lnTo>
                  <a:pt x="13639800" y="0"/>
                </a:lnTo>
                <a:lnTo>
                  <a:pt x="13601314" y="10574017"/>
                </a:lnTo>
                <a:lnTo>
                  <a:pt x="0" y="10727964"/>
                </a:lnTo>
                <a:lnTo>
                  <a:pt x="0" y="0"/>
                </a:lnTo>
                <a:close/>
              </a:path>
            </a:pathLst>
          </a:cu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83" name="Rectangle 82"/>
          <p:cNvSpPr/>
          <p:nvPr/>
        </p:nvSpPr>
        <p:spPr>
          <a:xfrm>
            <a:off x="28140659" y="19126201"/>
            <a:ext cx="9784081" cy="14130062"/>
          </a:xfrm>
          <a:custGeom>
            <a:avLst/>
            <a:gdLst>
              <a:gd name="connsiteX0" fmla="*/ 0 w 9784081"/>
              <a:gd name="connsiteY0" fmla="*/ 0 h 10204430"/>
              <a:gd name="connsiteX1" fmla="*/ 9784081 w 9784081"/>
              <a:gd name="connsiteY1" fmla="*/ 0 h 10204430"/>
              <a:gd name="connsiteX2" fmla="*/ 9784081 w 9784081"/>
              <a:gd name="connsiteY2" fmla="*/ 10204430 h 10204430"/>
              <a:gd name="connsiteX3" fmla="*/ 0 w 9784081"/>
              <a:gd name="connsiteY3" fmla="*/ 10204430 h 10204430"/>
              <a:gd name="connsiteX4" fmla="*/ 0 w 9784081"/>
              <a:gd name="connsiteY4" fmla="*/ 0 h 10204430"/>
              <a:gd name="connsiteX0" fmla="*/ 0 w 9784081"/>
              <a:gd name="connsiteY0" fmla="*/ 0 h 14091575"/>
              <a:gd name="connsiteX1" fmla="*/ 9784081 w 9784081"/>
              <a:gd name="connsiteY1" fmla="*/ 0 h 14091575"/>
              <a:gd name="connsiteX2" fmla="*/ 9745595 w 9784081"/>
              <a:gd name="connsiteY2" fmla="*/ 14091575 h 14091575"/>
              <a:gd name="connsiteX3" fmla="*/ 0 w 9784081"/>
              <a:gd name="connsiteY3" fmla="*/ 10204430 h 14091575"/>
              <a:gd name="connsiteX4" fmla="*/ 0 w 9784081"/>
              <a:gd name="connsiteY4" fmla="*/ 0 h 14091575"/>
              <a:gd name="connsiteX0" fmla="*/ 0 w 9784081"/>
              <a:gd name="connsiteY0" fmla="*/ 0 h 14130062"/>
              <a:gd name="connsiteX1" fmla="*/ 9784081 w 9784081"/>
              <a:gd name="connsiteY1" fmla="*/ 0 h 14130062"/>
              <a:gd name="connsiteX2" fmla="*/ 9745595 w 9784081"/>
              <a:gd name="connsiteY2" fmla="*/ 14091575 h 14130062"/>
              <a:gd name="connsiteX3" fmla="*/ 38486 w 9784081"/>
              <a:gd name="connsiteY3" fmla="*/ 14130062 h 14130062"/>
              <a:gd name="connsiteX4" fmla="*/ 0 w 9784081"/>
              <a:gd name="connsiteY4" fmla="*/ 0 h 141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4081" h="14130062">
                <a:moveTo>
                  <a:pt x="0" y="0"/>
                </a:moveTo>
                <a:lnTo>
                  <a:pt x="9784081" y="0"/>
                </a:lnTo>
                <a:lnTo>
                  <a:pt x="9745595" y="14091575"/>
                </a:lnTo>
                <a:lnTo>
                  <a:pt x="38486" y="14130062"/>
                </a:lnTo>
                <a:lnTo>
                  <a:pt x="0" y="0"/>
                </a:lnTo>
                <a:close/>
              </a:path>
            </a:pathLst>
          </a:cu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118" name="Rectangle 117"/>
          <p:cNvSpPr/>
          <p:nvPr/>
        </p:nvSpPr>
        <p:spPr>
          <a:xfrm>
            <a:off x="14478000" y="19964400"/>
            <a:ext cx="1310335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err="1" smtClean="0">
                <a:latin typeface="Arial"/>
                <a:cs typeface="Arial"/>
              </a:rPr>
              <a:t>Aylien</a:t>
            </a:r>
            <a:r>
              <a:rPr lang="en-US" sz="5400" dirty="0" smtClean="0">
                <a:latin typeface="Arial"/>
                <a:cs typeface="Arial"/>
              </a:rPr>
              <a:t> Sentiment vs. BTC Price </a:t>
            </a:r>
            <a:endParaRPr lang="en-US" sz="5400" dirty="0">
              <a:latin typeface="Arial"/>
              <a:cs typeface="Arial"/>
            </a:endParaRPr>
          </a:p>
        </p:txBody>
      </p:sp>
      <p:sp>
        <p:nvSpPr>
          <p:cNvPr id="123" name="Rectangle 122"/>
          <p:cNvSpPr/>
          <p:nvPr/>
        </p:nvSpPr>
        <p:spPr>
          <a:xfrm>
            <a:off x="14401800" y="21412200"/>
            <a:ext cx="13106401" cy="8809718"/>
          </a:xfrm>
          <a:prstGeom prst="rect">
            <a:avLst/>
          </a:pr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11" name="Rectangle 10"/>
          <p:cNvSpPr/>
          <p:nvPr/>
        </p:nvSpPr>
        <p:spPr>
          <a:xfrm>
            <a:off x="478463" y="25470583"/>
            <a:ext cx="13673909" cy="2739211"/>
          </a:xfrm>
          <a:prstGeom prst="rect">
            <a:avLst/>
          </a:prstGeom>
        </p:spPr>
        <p:txBody>
          <a:bodyPr wrap="square">
            <a:spAutoFit/>
          </a:bodyPr>
          <a:lstStyle/>
          <a:p>
            <a:r>
              <a:rPr lang="en-US" dirty="0"/>
              <a:t/>
            </a:r>
            <a:br>
              <a:rPr lang="en-US" dirty="0"/>
            </a:br>
            <a:endParaRPr lang="en-US" dirty="0"/>
          </a:p>
        </p:txBody>
      </p:sp>
      <p:sp>
        <p:nvSpPr>
          <p:cNvPr id="97" name="Rectangle 96"/>
          <p:cNvSpPr/>
          <p:nvPr/>
        </p:nvSpPr>
        <p:spPr>
          <a:xfrm>
            <a:off x="14554200" y="14935200"/>
            <a:ext cx="13106401" cy="4854406"/>
          </a:xfrm>
          <a:prstGeom prst="rect">
            <a:avLst/>
          </a:pr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106" name="Rectangle 105"/>
          <p:cNvSpPr/>
          <p:nvPr/>
        </p:nvSpPr>
        <p:spPr>
          <a:xfrm>
            <a:off x="14554200" y="30480000"/>
            <a:ext cx="12863566"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smtClean="0">
                <a:latin typeface="Arial"/>
                <a:cs typeface="Arial"/>
              </a:rPr>
              <a:t>Neutral Sentiment from </a:t>
            </a:r>
            <a:r>
              <a:rPr lang="en-US" sz="5400" dirty="0" err="1" smtClean="0">
                <a:latin typeface="Arial"/>
                <a:cs typeface="Arial"/>
              </a:rPr>
              <a:t>Aylien</a:t>
            </a:r>
            <a:endParaRPr lang="en-US" sz="5400" dirty="0">
              <a:latin typeface="Arial"/>
              <a:cs typeface="Arial"/>
            </a:endParaRPr>
          </a:p>
        </p:txBody>
      </p:sp>
      <p:pic>
        <p:nvPicPr>
          <p:cNvPr id="10" name="Picture 9"/>
          <p:cNvPicPr>
            <a:picLocks noChangeAspect="1"/>
          </p:cNvPicPr>
          <p:nvPr/>
        </p:nvPicPr>
        <p:blipFill>
          <a:blip r:embed="rId3"/>
          <a:stretch>
            <a:fillRect/>
          </a:stretch>
        </p:blipFill>
        <p:spPr>
          <a:xfrm>
            <a:off x="14401800" y="21412200"/>
            <a:ext cx="13030199" cy="8458200"/>
          </a:xfrm>
          <a:prstGeom prst="rect">
            <a:avLst/>
          </a:prstGeom>
        </p:spPr>
      </p:pic>
      <p:pic>
        <p:nvPicPr>
          <p:cNvPr id="17" name="Picture 16"/>
          <p:cNvPicPr>
            <a:picLocks noChangeAspect="1"/>
          </p:cNvPicPr>
          <p:nvPr/>
        </p:nvPicPr>
        <p:blipFill>
          <a:blip r:embed="rId4"/>
          <a:stretch>
            <a:fillRect/>
          </a:stretch>
        </p:blipFill>
        <p:spPr>
          <a:xfrm>
            <a:off x="14554200" y="5181600"/>
            <a:ext cx="13258800" cy="8775503"/>
          </a:xfrm>
          <a:prstGeom prst="rect">
            <a:avLst/>
          </a:prstGeom>
        </p:spPr>
      </p:pic>
      <p:sp>
        <p:nvSpPr>
          <p:cNvPr id="19" name="TextBox 18"/>
          <p:cNvSpPr txBox="1"/>
          <p:nvPr/>
        </p:nvSpPr>
        <p:spPr>
          <a:xfrm>
            <a:off x="17934748" y="17665342"/>
            <a:ext cx="184666" cy="1415772"/>
          </a:xfrm>
          <a:prstGeom prst="rect">
            <a:avLst/>
          </a:prstGeom>
          <a:noFill/>
        </p:spPr>
        <p:txBody>
          <a:bodyPr wrap="none" rtlCol="0">
            <a:spAutoFit/>
          </a:bodyPr>
          <a:lstStyle/>
          <a:p>
            <a:endParaRPr lang="en-US" dirty="0"/>
          </a:p>
        </p:txBody>
      </p:sp>
      <p:sp>
        <p:nvSpPr>
          <p:cNvPr id="26" name="TextBox 25"/>
          <p:cNvSpPr txBox="1"/>
          <p:nvPr/>
        </p:nvSpPr>
        <p:spPr>
          <a:xfrm>
            <a:off x="14782800" y="14935200"/>
            <a:ext cx="12877800" cy="6340197"/>
          </a:xfrm>
          <a:prstGeom prst="rect">
            <a:avLst/>
          </a:prstGeom>
          <a:noFill/>
        </p:spPr>
        <p:txBody>
          <a:bodyPr wrap="square" rtlCol="0">
            <a:spAutoFit/>
          </a:bodyPr>
          <a:lstStyle/>
          <a:p>
            <a:r>
              <a:rPr lang="en-US" sz="3100" dirty="0"/>
              <a:t>The </a:t>
            </a:r>
            <a:r>
              <a:rPr lang="en-US" sz="3100" dirty="0" err="1" smtClean="0"/>
              <a:t>Aylien</a:t>
            </a:r>
            <a:r>
              <a:rPr lang="en-US" sz="3100" dirty="0" smtClean="0"/>
              <a:t> data </a:t>
            </a:r>
            <a:r>
              <a:rPr lang="en-US" sz="3100" dirty="0"/>
              <a:t>didn’t end up supporting my hypothesis. During the </a:t>
            </a:r>
            <a:r>
              <a:rPr lang="en-US" sz="3100" dirty="0" smtClean="0"/>
              <a:t>plateau </a:t>
            </a:r>
            <a:r>
              <a:rPr lang="en-US" sz="3100" dirty="0"/>
              <a:t>in price the number of negative and positive sentiment stories still fluctuated. The highs on the negative sentiment graph correlated with sharper decreases in price. Between </a:t>
            </a:r>
            <a:r>
              <a:rPr lang="en-US" sz="3100" dirty="0" err="1"/>
              <a:t>Novemeber</a:t>
            </a:r>
            <a:r>
              <a:rPr lang="en-US" sz="3100" dirty="0"/>
              <a:t> 18</a:t>
            </a:r>
            <a:r>
              <a:rPr lang="en-US" sz="3100" baseline="30000" dirty="0"/>
              <a:t>th</a:t>
            </a:r>
            <a:r>
              <a:rPr lang="en-US" sz="3100" dirty="0"/>
              <a:t> and 25</a:t>
            </a:r>
            <a:r>
              <a:rPr lang="en-US" sz="3100" baseline="30000" dirty="0"/>
              <a:t>th</a:t>
            </a:r>
            <a:r>
              <a:rPr lang="en-US" sz="3100" dirty="0"/>
              <a:t> </a:t>
            </a:r>
            <a:r>
              <a:rPr lang="en-US" sz="3100" dirty="0" err="1"/>
              <a:t>Bitcoin</a:t>
            </a:r>
            <a:r>
              <a:rPr lang="en-US" sz="3100" dirty="0"/>
              <a:t> experienced a steady decline in price and the negativity surrounding the coin increased. There was also a staggered increase in </a:t>
            </a:r>
            <a:r>
              <a:rPr lang="en-US" sz="3100" dirty="0" smtClean="0"/>
              <a:t>positive </a:t>
            </a:r>
            <a:r>
              <a:rPr lang="en-US" sz="3100" dirty="0"/>
              <a:t>sentiment articles during this time with the peak correlating with Bitcoin’s first increase in price after a steep decline on November 28</a:t>
            </a:r>
            <a:r>
              <a:rPr lang="en-US" sz="3100" baseline="30000" dirty="0"/>
              <a:t>th</a:t>
            </a:r>
            <a:r>
              <a:rPr lang="en-US" sz="3100" dirty="0"/>
              <a:t>. The correlation of news sentiment to price isn’t constant and October 30</a:t>
            </a:r>
            <a:r>
              <a:rPr lang="en-US" sz="3100" baseline="30000" dirty="0"/>
              <a:t>th</a:t>
            </a:r>
            <a:r>
              <a:rPr lang="en-US" sz="3100" dirty="0"/>
              <a:t> is a clear </a:t>
            </a:r>
            <a:r>
              <a:rPr lang="en-US" sz="3100" dirty="0" smtClean="0"/>
              <a:t>anomaly </a:t>
            </a:r>
            <a:r>
              <a:rPr lang="en-US" sz="3100" dirty="0"/>
              <a:t>having the highest number of positive articles of any day despite the continuing pricing plateau. </a:t>
            </a:r>
          </a:p>
          <a:p>
            <a:endParaRPr lang="en-US" dirty="0"/>
          </a:p>
        </p:txBody>
      </p:sp>
      <p:sp>
        <p:nvSpPr>
          <p:cNvPr id="30" name="TextBox 29"/>
          <p:cNvSpPr txBox="1"/>
          <p:nvPr/>
        </p:nvSpPr>
        <p:spPr>
          <a:xfrm>
            <a:off x="2590800" y="26671203"/>
            <a:ext cx="5252696" cy="1415772"/>
          </a:xfrm>
          <a:prstGeom prst="rect">
            <a:avLst/>
          </a:prstGeom>
          <a:noFill/>
        </p:spPr>
        <p:txBody>
          <a:bodyPr wrap="square" rtlCol="0">
            <a:spAutoFit/>
          </a:bodyPr>
          <a:lstStyle/>
          <a:p>
            <a:endParaRPr lang="en-US" dirty="0"/>
          </a:p>
        </p:txBody>
      </p:sp>
      <p:sp>
        <p:nvSpPr>
          <p:cNvPr id="35" name="Rectangle 34"/>
          <p:cNvSpPr/>
          <p:nvPr/>
        </p:nvSpPr>
        <p:spPr>
          <a:xfrm>
            <a:off x="457200" y="25831800"/>
            <a:ext cx="13411200" cy="10433627"/>
          </a:xfrm>
          <a:prstGeom prst="rect">
            <a:avLst/>
          </a:prstGeom>
        </p:spPr>
        <p:txBody>
          <a:bodyPr wrap="square">
            <a:spAutoFit/>
          </a:bodyPr>
          <a:lstStyle/>
          <a:p>
            <a:pPr algn="ctr"/>
            <a:r>
              <a:rPr lang="en-US" sz="3200" dirty="0"/>
              <a:t>Using Sentiment Analysis to Predict Stock Prices</a:t>
            </a:r>
          </a:p>
          <a:p>
            <a:r>
              <a:rPr lang="en-US" sz="3200" dirty="0"/>
              <a:t>In </a:t>
            </a:r>
            <a:r>
              <a:rPr lang="en-US" sz="3200" dirty="0" err="1"/>
              <a:t>Dev</a:t>
            </a:r>
            <a:r>
              <a:rPr lang="en-US" sz="3200" dirty="0"/>
              <a:t> Shah, </a:t>
            </a:r>
            <a:r>
              <a:rPr lang="en-US" sz="3200" dirty="0" err="1"/>
              <a:t>Haruna</a:t>
            </a:r>
            <a:r>
              <a:rPr lang="en-US" sz="3200" dirty="0"/>
              <a:t> Isa, and </a:t>
            </a:r>
            <a:r>
              <a:rPr lang="en-US" sz="3200" dirty="0" err="1"/>
              <a:t>Farhana</a:t>
            </a:r>
            <a:r>
              <a:rPr lang="en-US" sz="3200" dirty="0"/>
              <a:t> </a:t>
            </a:r>
            <a:r>
              <a:rPr lang="en-US" sz="3200" dirty="0" err="1"/>
              <a:t>Zulkernine’s</a:t>
            </a:r>
            <a:r>
              <a:rPr lang="en-US" sz="3200" dirty="0"/>
              <a:t> essay Predicting the </a:t>
            </a:r>
            <a:r>
              <a:rPr lang="en-US" sz="3200" i="1" dirty="0"/>
              <a:t>Effects of News Sentiments on the Stock Market </a:t>
            </a:r>
            <a:r>
              <a:rPr lang="en-US" sz="3200" dirty="0"/>
              <a:t>they “…achieved a directional accuracy of 70.59% in predicting the trends in short-term stock price movement.” They used natural language processing programs to create sentiment scores for news articles from the </a:t>
            </a:r>
            <a:r>
              <a:rPr lang="en-US" sz="3200" dirty="0" err="1"/>
              <a:t>moneycontrol.com</a:t>
            </a:r>
            <a:r>
              <a:rPr lang="en-US" sz="3200" dirty="0"/>
              <a:t> news API using a preexisting corpus to find sentiment. They looked at pharmaceutical stocks and the news sentiment surrounding them to predict price and found a stronger correlation than my data was able to with </a:t>
            </a:r>
            <a:r>
              <a:rPr lang="en-US" sz="3200" dirty="0" err="1"/>
              <a:t>Bitcoin</a:t>
            </a:r>
            <a:r>
              <a:rPr lang="en-US" sz="3200" dirty="0"/>
              <a:t>. Their program made highly accurate buy and sell predictions, but their limited data and lack of explanation as to how their model was prevented from over-fitting makes their data questionable. They used </a:t>
            </a:r>
            <a:r>
              <a:rPr lang="en-US" sz="3200" dirty="0" smtClean="0"/>
              <a:t>stemming, a </a:t>
            </a:r>
            <a:r>
              <a:rPr lang="en-US" sz="3200" dirty="0"/>
              <a:t>technique that removes redundant content from articles. The usefulness of their model without extreme supervision is currently untested. Their model works a lot like counting cards where points are given to words based on the probability they indicate negative or positive sentiment and total scores are used for predictions. Regardless it is an interesting case study in the possibilities of sentiment analysis in financial markets. The technology and algorithms used for sentiment analysis are still in their infancy and if this program incorporated the methodology of the </a:t>
            </a:r>
            <a:r>
              <a:rPr lang="en-US" sz="3200" i="1" dirty="0"/>
              <a:t>Currency exchange prediction using machine learning, genetic algorithms and technical analysis </a:t>
            </a:r>
            <a:r>
              <a:rPr lang="en-US" sz="3200" dirty="0"/>
              <a:t>it could better avoid over-fitting and have more general usefulness.</a:t>
            </a:r>
          </a:p>
        </p:txBody>
      </p:sp>
      <p:sp>
        <p:nvSpPr>
          <p:cNvPr id="37" name="Rectangle 36"/>
          <p:cNvSpPr/>
          <p:nvPr/>
        </p:nvSpPr>
        <p:spPr>
          <a:xfrm>
            <a:off x="28270200" y="4953000"/>
            <a:ext cx="9829800" cy="12895841"/>
          </a:xfrm>
          <a:prstGeom prst="rect">
            <a:avLst/>
          </a:prstGeom>
        </p:spPr>
        <p:txBody>
          <a:bodyPr wrap="square">
            <a:spAutoFit/>
          </a:bodyPr>
          <a:lstStyle/>
          <a:p>
            <a:r>
              <a:rPr lang="en-US" sz="3200" dirty="0" smtClean="0"/>
              <a:t>My </a:t>
            </a:r>
            <a:r>
              <a:rPr lang="en-US" sz="3200" dirty="0"/>
              <a:t>data was collected using the </a:t>
            </a:r>
            <a:r>
              <a:rPr lang="en-US" sz="3200" dirty="0" err="1"/>
              <a:t>Aylien</a:t>
            </a:r>
            <a:r>
              <a:rPr lang="en-US" sz="3200" dirty="0"/>
              <a:t> </a:t>
            </a:r>
            <a:r>
              <a:rPr lang="en-US" sz="3200" dirty="0" err="1"/>
              <a:t>Api</a:t>
            </a:r>
            <a:r>
              <a:rPr lang="en-US" sz="3200" dirty="0"/>
              <a:t> and covers a shorter time frame than I would have liked. Looking at </a:t>
            </a:r>
            <a:r>
              <a:rPr lang="en-US" sz="3200" dirty="0" err="1"/>
              <a:t>Bitcoin’s</a:t>
            </a:r>
            <a:r>
              <a:rPr lang="en-US" sz="3200" dirty="0"/>
              <a:t> recent plateau compared to media sentiment suggests that after </a:t>
            </a:r>
            <a:r>
              <a:rPr lang="en-US" sz="3200" dirty="0" err="1"/>
              <a:t>Bitcoin</a:t>
            </a:r>
            <a:r>
              <a:rPr lang="en-US" sz="3200" dirty="0"/>
              <a:t> left mainstream relevance in the year following its peak remaining investors were not influenced by news. A limitation of this thesis is that my data was collected from news sources in English despite Bitcoin being an international currency </a:t>
            </a:r>
            <a:r>
              <a:rPr lang="en-US" sz="3200" dirty="0" smtClean="0"/>
              <a:t>predominantly held </a:t>
            </a:r>
            <a:r>
              <a:rPr lang="en-US" sz="3200" dirty="0"/>
              <a:t>and traded in China and South Korea. Unfortunately I did not have the resources to process data from these countries and given more time and the ability to buy a full license for </a:t>
            </a:r>
            <a:r>
              <a:rPr lang="en-US" sz="3200" dirty="0" err="1"/>
              <a:t>Aylien</a:t>
            </a:r>
            <a:r>
              <a:rPr lang="en-US" sz="3200" dirty="0"/>
              <a:t> API or another news API I would incorporate that data as well. Having a larger and more complete data set would yield more complete results. There are many ways to analyze market performance and find price indicators and media sentiment is definitely a useful tool, but better results could be achieved by </a:t>
            </a:r>
            <a:r>
              <a:rPr lang="en-US" sz="3200" dirty="0" smtClean="0"/>
              <a:t>combining </a:t>
            </a:r>
            <a:r>
              <a:rPr lang="en-US" sz="3200" dirty="0"/>
              <a:t>it with machine learning and genetic algorithms trained on technical analysis of cryptocurrency’s performance. With more technical expertise a hybrid model incorporating both technical analysis and sentiment analysis could be created, and this would likely yield better results than either methodology could on its own given that both have been successful predictors of market </a:t>
            </a:r>
            <a:r>
              <a:rPr lang="en-US" sz="3200" dirty="0" smtClean="0"/>
              <a:t>performance.</a:t>
            </a:r>
            <a:endParaRPr lang="en-US" sz="3200" dirty="0"/>
          </a:p>
        </p:txBody>
      </p:sp>
      <p:sp>
        <p:nvSpPr>
          <p:cNvPr id="55" name="Rectangle 54"/>
          <p:cNvSpPr/>
          <p:nvPr/>
        </p:nvSpPr>
        <p:spPr>
          <a:xfrm>
            <a:off x="14401800" y="31699200"/>
            <a:ext cx="13024015" cy="5609249"/>
          </a:xfrm>
          <a:custGeom>
            <a:avLst/>
            <a:gdLst>
              <a:gd name="connsiteX0" fmla="*/ 0 w 13639800"/>
              <a:gd name="connsiteY0" fmla="*/ 0 h 12344400"/>
              <a:gd name="connsiteX1" fmla="*/ 13639800 w 13639800"/>
              <a:gd name="connsiteY1" fmla="*/ 0 h 12344400"/>
              <a:gd name="connsiteX2" fmla="*/ 13639800 w 13639800"/>
              <a:gd name="connsiteY2" fmla="*/ 12344400 h 12344400"/>
              <a:gd name="connsiteX3" fmla="*/ 0 w 13639800"/>
              <a:gd name="connsiteY3" fmla="*/ 12344400 h 12344400"/>
              <a:gd name="connsiteX4" fmla="*/ 0 w 13639800"/>
              <a:gd name="connsiteY4" fmla="*/ 0 h 12344400"/>
              <a:gd name="connsiteX0" fmla="*/ 115460 w 13639800"/>
              <a:gd name="connsiteY0" fmla="*/ 6812125 h 12344400"/>
              <a:gd name="connsiteX1" fmla="*/ 13639800 w 13639800"/>
              <a:gd name="connsiteY1" fmla="*/ 0 h 12344400"/>
              <a:gd name="connsiteX2" fmla="*/ 13639800 w 13639800"/>
              <a:gd name="connsiteY2" fmla="*/ 12344400 h 12344400"/>
              <a:gd name="connsiteX3" fmla="*/ 0 w 13639800"/>
              <a:gd name="connsiteY3" fmla="*/ 12344400 h 12344400"/>
              <a:gd name="connsiteX4" fmla="*/ 115460 w 13639800"/>
              <a:gd name="connsiteY4" fmla="*/ 6812125 h 12344400"/>
              <a:gd name="connsiteX0" fmla="*/ 115460 w 13639800"/>
              <a:gd name="connsiteY0" fmla="*/ 76973 h 5609248"/>
              <a:gd name="connsiteX1" fmla="*/ 13639800 w 13639800"/>
              <a:gd name="connsiteY1" fmla="*/ 0 h 5609248"/>
              <a:gd name="connsiteX2" fmla="*/ 13639800 w 13639800"/>
              <a:gd name="connsiteY2" fmla="*/ 5609248 h 5609248"/>
              <a:gd name="connsiteX3" fmla="*/ 0 w 13639800"/>
              <a:gd name="connsiteY3" fmla="*/ 5609248 h 5609248"/>
              <a:gd name="connsiteX4" fmla="*/ 115460 w 13639800"/>
              <a:gd name="connsiteY4" fmla="*/ 76973 h 5609248"/>
              <a:gd name="connsiteX0" fmla="*/ 0 w 13524340"/>
              <a:gd name="connsiteY0" fmla="*/ 76973 h 5647735"/>
              <a:gd name="connsiteX1" fmla="*/ 13524340 w 13524340"/>
              <a:gd name="connsiteY1" fmla="*/ 0 h 5647735"/>
              <a:gd name="connsiteX2" fmla="*/ 13524340 w 13524340"/>
              <a:gd name="connsiteY2" fmla="*/ 5609248 h 5647735"/>
              <a:gd name="connsiteX3" fmla="*/ 153947 w 13524340"/>
              <a:gd name="connsiteY3" fmla="*/ 5647735 h 5647735"/>
              <a:gd name="connsiteX4" fmla="*/ 0 w 13524340"/>
              <a:gd name="connsiteY4" fmla="*/ 76973 h 5647735"/>
              <a:gd name="connsiteX0" fmla="*/ 0 w 13370394"/>
              <a:gd name="connsiteY0" fmla="*/ 76973 h 5647735"/>
              <a:gd name="connsiteX1" fmla="*/ 13370394 w 13370394"/>
              <a:gd name="connsiteY1" fmla="*/ 0 h 5647735"/>
              <a:gd name="connsiteX2" fmla="*/ 13370394 w 13370394"/>
              <a:gd name="connsiteY2" fmla="*/ 5609248 h 5647735"/>
              <a:gd name="connsiteX3" fmla="*/ 1 w 13370394"/>
              <a:gd name="connsiteY3" fmla="*/ 5647735 h 5647735"/>
              <a:gd name="connsiteX4" fmla="*/ 0 w 13370394"/>
              <a:gd name="connsiteY4" fmla="*/ 76973 h 5647735"/>
              <a:gd name="connsiteX0" fmla="*/ 0 w 13370394"/>
              <a:gd name="connsiteY0" fmla="*/ 38487 h 5609249"/>
              <a:gd name="connsiteX1" fmla="*/ 13024015 w 13370394"/>
              <a:gd name="connsiteY1" fmla="*/ 0 h 5609249"/>
              <a:gd name="connsiteX2" fmla="*/ 13370394 w 13370394"/>
              <a:gd name="connsiteY2" fmla="*/ 5570762 h 5609249"/>
              <a:gd name="connsiteX3" fmla="*/ 1 w 13370394"/>
              <a:gd name="connsiteY3" fmla="*/ 5609249 h 5609249"/>
              <a:gd name="connsiteX4" fmla="*/ 0 w 13370394"/>
              <a:gd name="connsiteY4" fmla="*/ 38487 h 5609249"/>
              <a:gd name="connsiteX0" fmla="*/ 0 w 13024015"/>
              <a:gd name="connsiteY0" fmla="*/ 38487 h 5609249"/>
              <a:gd name="connsiteX1" fmla="*/ 13024015 w 13024015"/>
              <a:gd name="connsiteY1" fmla="*/ 0 h 5609249"/>
              <a:gd name="connsiteX2" fmla="*/ 13024015 w 13024015"/>
              <a:gd name="connsiteY2" fmla="*/ 5570762 h 5609249"/>
              <a:gd name="connsiteX3" fmla="*/ 1 w 13024015"/>
              <a:gd name="connsiteY3" fmla="*/ 5609249 h 5609249"/>
              <a:gd name="connsiteX4" fmla="*/ 0 w 13024015"/>
              <a:gd name="connsiteY4" fmla="*/ 38487 h 560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4015" h="5609249">
                <a:moveTo>
                  <a:pt x="0" y="38487"/>
                </a:moveTo>
                <a:lnTo>
                  <a:pt x="13024015" y="0"/>
                </a:lnTo>
                <a:lnTo>
                  <a:pt x="13024015" y="5570762"/>
                </a:lnTo>
                <a:lnTo>
                  <a:pt x="1" y="5609249"/>
                </a:lnTo>
                <a:cubicBezTo>
                  <a:pt x="1" y="3752328"/>
                  <a:pt x="0" y="1895408"/>
                  <a:pt x="0" y="38487"/>
                </a:cubicBezTo>
                <a:close/>
              </a:path>
            </a:pathLst>
          </a:cu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39" name="Rectangle 38"/>
          <p:cNvSpPr/>
          <p:nvPr/>
        </p:nvSpPr>
        <p:spPr>
          <a:xfrm>
            <a:off x="28270200" y="19278600"/>
            <a:ext cx="9448800" cy="16219825"/>
          </a:xfrm>
          <a:prstGeom prst="rect">
            <a:avLst/>
          </a:prstGeom>
        </p:spPr>
        <p:txBody>
          <a:bodyPr wrap="square">
            <a:spAutoFit/>
          </a:bodyPr>
          <a:lstStyle/>
          <a:p>
            <a:pPr algn="ctr"/>
            <a:r>
              <a:rPr lang="en-US" sz="2950" dirty="0" smtClean="0"/>
              <a:t>Neutral Sentiment (Fig 2.)</a:t>
            </a:r>
          </a:p>
          <a:p>
            <a:r>
              <a:rPr lang="en-US" sz="2950" dirty="0" smtClean="0"/>
              <a:t>When </a:t>
            </a:r>
            <a:r>
              <a:rPr lang="en-US" sz="2950" dirty="0"/>
              <a:t>looking at a graph of articles with a neutral sentiment published over the past sixty days the pattern remains unchanging with periodic dips on the weekends and peaks during the weekdays. This pattern does not correlate with </a:t>
            </a:r>
            <a:r>
              <a:rPr lang="en-US" sz="2950" dirty="0" err="1"/>
              <a:t>Bitcoin’s</a:t>
            </a:r>
            <a:r>
              <a:rPr lang="en-US" sz="2950" dirty="0"/>
              <a:t> plateaued pricing suggesting that media sentiment is not the best indicator of market fluctuations. Nino </a:t>
            </a:r>
            <a:r>
              <a:rPr lang="en-US" sz="2950" dirty="0" err="1"/>
              <a:t>Antulov-Fantulin</a:t>
            </a:r>
            <a:r>
              <a:rPr lang="en-US" sz="2950" dirty="0"/>
              <a:t>, </a:t>
            </a:r>
            <a:r>
              <a:rPr lang="en-US" sz="2950" dirty="0" err="1"/>
              <a:t>Dijana</a:t>
            </a:r>
            <a:r>
              <a:rPr lang="en-US" sz="2950" dirty="0"/>
              <a:t> </a:t>
            </a:r>
            <a:r>
              <a:rPr lang="en-US" sz="2950" dirty="0" err="1"/>
              <a:t>Tolic</a:t>
            </a:r>
            <a:r>
              <a:rPr lang="en-US" sz="2950" dirty="0"/>
              <a:t>, </a:t>
            </a:r>
            <a:r>
              <a:rPr lang="en-US" sz="2950" dirty="0" err="1"/>
              <a:t>Matija</a:t>
            </a:r>
            <a:r>
              <a:rPr lang="en-US" sz="2950" dirty="0"/>
              <a:t> </a:t>
            </a:r>
            <a:r>
              <a:rPr lang="en-US" sz="2950" dirty="0" err="1"/>
              <a:t>Piskorec</a:t>
            </a:r>
            <a:r>
              <a:rPr lang="en-US" sz="2950" dirty="0"/>
              <a:t>, Zhang </a:t>
            </a:r>
            <a:r>
              <a:rPr lang="en-US" sz="2950" dirty="0" err="1"/>
              <a:t>Ce</a:t>
            </a:r>
            <a:r>
              <a:rPr lang="en-US" sz="2950" dirty="0"/>
              <a:t>, </a:t>
            </a:r>
            <a:r>
              <a:rPr lang="en-US" sz="2950" dirty="0" smtClean="0"/>
              <a:t>Irena </a:t>
            </a:r>
            <a:r>
              <a:rPr lang="en-US" sz="2950" dirty="0" err="1" smtClean="0"/>
              <a:t>Vodenska’s</a:t>
            </a:r>
            <a:r>
              <a:rPr lang="en-US" sz="2950" dirty="0" smtClean="0"/>
              <a:t> </a:t>
            </a:r>
            <a:r>
              <a:rPr lang="en-US" sz="2950" dirty="0"/>
              <a:t>essay </a:t>
            </a:r>
            <a:r>
              <a:rPr lang="en-US" sz="2950" i="1" dirty="0"/>
              <a:t>Inferring short-term volatility indicators </a:t>
            </a:r>
            <a:r>
              <a:rPr lang="en-US" sz="2950" i="1" dirty="0" smtClean="0"/>
              <a:t>from</a:t>
            </a:r>
            <a:r>
              <a:rPr lang="en-US" sz="2950" dirty="0"/>
              <a:t> </a:t>
            </a:r>
            <a:r>
              <a:rPr lang="en-US" sz="2950" i="1" dirty="0" smtClean="0"/>
              <a:t>the </a:t>
            </a:r>
            <a:r>
              <a:rPr lang="en-US" sz="2950" i="1" dirty="0" err="1"/>
              <a:t>Bitcoin</a:t>
            </a:r>
            <a:r>
              <a:rPr lang="en-US" sz="2950" i="1" dirty="0"/>
              <a:t> </a:t>
            </a:r>
            <a:r>
              <a:rPr lang="en-US" sz="2950" i="1" dirty="0" err="1"/>
              <a:t>blockchain</a:t>
            </a:r>
            <a:r>
              <a:rPr lang="en-US" sz="2950" i="1" dirty="0"/>
              <a:t> </a:t>
            </a:r>
            <a:r>
              <a:rPr lang="en-US" sz="2950" dirty="0"/>
              <a:t>used methodology suggesting that </a:t>
            </a:r>
            <a:r>
              <a:rPr lang="en-US" sz="2950" dirty="0" err="1"/>
              <a:t>Bitcoin</a:t>
            </a:r>
            <a:r>
              <a:rPr lang="en-US" sz="2950" dirty="0"/>
              <a:t> pricing is not influenced by the media due to the prevalence of tech enthusiasts that use the currency. Mainstream consumers using </a:t>
            </a:r>
            <a:r>
              <a:rPr lang="en-US" sz="2950" dirty="0" err="1"/>
              <a:t>Bitcoin</a:t>
            </a:r>
            <a:r>
              <a:rPr lang="en-US" sz="2950" dirty="0"/>
              <a:t> as an investment were the target of their research so they filtered out early adopters and holders of the technology by removing people who’d held for over </a:t>
            </a:r>
            <a:r>
              <a:rPr lang="en-US" sz="2950" dirty="0" smtClean="0"/>
              <a:t>600 days from their research.</a:t>
            </a:r>
            <a:r>
              <a:rPr lang="en-US" sz="2950" dirty="0"/>
              <a:t> </a:t>
            </a:r>
            <a:endParaRPr lang="en-US" sz="2950" dirty="0" smtClean="0"/>
          </a:p>
          <a:p>
            <a:endParaRPr lang="en-US" sz="2950" dirty="0"/>
          </a:p>
          <a:p>
            <a:pPr algn="ctr"/>
            <a:r>
              <a:rPr lang="en-US" sz="2950" dirty="0" smtClean="0"/>
              <a:t>The </a:t>
            </a:r>
            <a:r>
              <a:rPr lang="en-US" sz="2950" dirty="0"/>
              <a:t>Effect of Internet Discourse on </a:t>
            </a:r>
            <a:r>
              <a:rPr lang="en-US" sz="2950" dirty="0" err="1"/>
              <a:t>Bitcoin</a:t>
            </a:r>
            <a:r>
              <a:rPr lang="en-US" sz="2950" dirty="0"/>
              <a:t> Pricing</a:t>
            </a:r>
          </a:p>
          <a:p>
            <a:r>
              <a:rPr lang="en-US" sz="2950" dirty="0"/>
              <a:t>Marvin </a:t>
            </a:r>
            <a:r>
              <a:rPr lang="en-US" sz="2950" dirty="0" err="1"/>
              <a:t>Aron</a:t>
            </a:r>
            <a:r>
              <a:rPr lang="en-US" sz="2950" dirty="0"/>
              <a:t> </a:t>
            </a:r>
            <a:r>
              <a:rPr lang="en-US" sz="2950" dirty="0" err="1"/>
              <a:t>Kennis</a:t>
            </a:r>
            <a:r>
              <a:rPr lang="en-US" sz="2950" dirty="0"/>
              <a:t>’ essay </a:t>
            </a:r>
            <a:r>
              <a:rPr lang="en-US" sz="2950" i="1" dirty="0"/>
              <a:t>Multi-channel online discourse as an indicator for </a:t>
            </a:r>
            <a:r>
              <a:rPr lang="en-US" sz="2950" i="1" dirty="0" err="1"/>
              <a:t>Bitcoin</a:t>
            </a:r>
            <a:r>
              <a:rPr lang="en-US" sz="2950" i="1" dirty="0"/>
              <a:t> price and volume </a:t>
            </a:r>
            <a:r>
              <a:rPr lang="en-US" sz="2950" dirty="0"/>
              <a:t>looks at the effect of discussion on internet forums on </a:t>
            </a:r>
            <a:r>
              <a:rPr lang="en-US" sz="2950" dirty="0" err="1"/>
              <a:t>Bitcoin’s</a:t>
            </a:r>
            <a:r>
              <a:rPr lang="en-US" sz="2950" dirty="0"/>
              <a:t> price. He found that, “…price and volume movements lead sentiment on forum and </a:t>
            </a:r>
            <a:r>
              <a:rPr lang="en-US" sz="2950" dirty="0" err="1"/>
              <a:t>Reddit</a:t>
            </a:r>
            <a:r>
              <a:rPr lang="en-US" sz="2950" dirty="0"/>
              <a:t> channels at significance levels of 0.05 or below.” His findings are interesting because it has the opposite relationship found in </a:t>
            </a:r>
            <a:r>
              <a:rPr lang="en-US" sz="2950" i="1" dirty="0"/>
              <a:t>Sentiment Analysis on </a:t>
            </a:r>
            <a:r>
              <a:rPr lang="en-US" sz="2950" i="1" dirty="0" err="1"/>
              <a:t>Cryptocurrency</a:t>
            </a:r>
            <a:r>
              <a:rPr lang="en-US" sz="2950" i="1" dirty="0"/>
              <a:t> News</a:t>
            </a:r>
            <a:r>
              <a:rPr lang="en-US" sz="2950" dirty="0"/>
              <a:t>. That essay posited that the media influences market movements while Internet forums tend to be influenced by market movements. </a:t>
            </a:r>
            <a:r>
              <a:rPr lang="en-US" sz="2950" dirty="0" err="1"/>
              <a:t>Reddit</a:t>
            </a:r>
            <a:r>
              <a:rPr lang="en-US" sz="2950" dirty="0"/>
              <a:t> comments and posts tended to be negative after a dip in price and positive after an increase. </a:t>
            </a:r>
          </a:p>
          <a:p>
            <a:endParaRPr lang="en-US" sz="3200" dirty="0" smtClean="0"/>
          </a:p>
          <a:p>
            <a:endParaRPr lang="en-US" dirty="0"/>
          </a:p>
        </p:txBody>
      </p:sp>
      <p:pic>
        <p:nvPicPr>
          <p:cNvPr id="58" name="Picture 57" descr="Macintosh HD:Users:chrispelletier:Desktop:Screen Shot 2018-12-12 at 11.42.42 AM.png"/>
          <p:cNvPicPr/>
          <p:nvPr/>
        </p:nvPicPr>
        <p:blipFill>
          <a:blip r:embed="rId5">
            <a:extLst>
              <a:ext uri="{28A0092B-C50C-407E-A947-70E740481C1C}">
                <a14:useLocalDpi xmlns:a14="http://schemas.microsoft.com/office/drawing/2010/main" val="0"/>
              </a:ext>
            </a:extLst>
          </a:blip>
          <a:srcRect/>
          <a:stretch>
            <a:fillRect/>
          </a:stretch>
        </p:blipFill>
        <p:spPr bwMode="auto">
          <a:xfrm>
            <a:off x="14401800" y="31927800"/>
            <a:ext cx="12877800" cy="5105400"/>
          </a:xfrm>
          <a:prstGeom prst="rect">
            <a:avLst/>
          </a:prstGeom>
          <a:noFill/>
          <a:ln>
            <a:noFill/>
          </a:ln>
        </p:spPr>
      </p:pic>
      <p:sp>
        <p:nvSpPr>
          <p:cNvPr id="40" name="TextBox 39"/>
          <p:cNvSpPr txBox="1"/>
          <p:nvPr/>
        </p:nvSpPr>
        <p:spPr>
          <a:xfrm>
            <a:off x="14859000" y="37642800"/>
            <a:ext cx="12192000" cy="615553"/>
          </a:xfrm>
          <a:prstGeom prst="rect">
            <a:avLst/>
          </a:prstGeom>
          <a:noFill/>
        </p:spPr>
        <p:txBody>
          <a:bodyPr wrap="square" rtlCol="0">
            <a:spAutoFit/>
          </a:bodyPr>
          <a:lstStyle/>
          <a:p>
            <a:pPr algn="ctr"/>
            <a:r>
              <a:rPr lang="en-US" sz="3400" b="1" dirty="0" smtClean="0"/>
              <a:t>Fig 2. Neutral Sentiment Stories from </a:t>
            </a:r>
            <a:r>
              <a:rPr lang="en-US" sz="3400" b="1" dirty="0" err="1" smtClean="0"/>
              <a:t>Aylien</a:t>
            </a:r>
            <a:endParaRPr lang="en-US" sz="3400" b="1" dirty="0"/>
          </a:p>
        </p:txBody>
      </p:sp>
      <p:sp>
        <p:nvSpPr>
          <p:cNvPr id="41" name="Rectangle 40"/>
          <p:cNvSpPr/>
          <p:nvPr/>
        </p:nvSpPr>
        <p:spPr>
          <a:xfrm>
            <a:off x="28041600" y="34372927"/>
            <a:ext cx="9829800" cy="4031873"/>
          </a:xfrm>
          <a:prstGeom prst="rect">
            <a:avLst/>
          </a:prstGeom>
        </p:spPr>
        <p:txBody>
          <a:bodyPr wrap="square">
            <a:spAutoFit/>
          </a:bodyPr>
          <a:lstStyle/>
          <a:p>
            <a:pPr marL="342900" indent="-342900">
              <a:buAutoNum type="arabicPeriod"/>
            </a:pPr>
            <a:r>
              <a:rPr lang="en-US" sz="1600" i="1" dirty="0" smtClean="0"/>
              <a:t>News </a:t>
            </a:r>
            <a:r>
              <a:rPr lang="en-US" sz="1600" i="1" dirty="0"/>
              <a:t>API | Analyze News Content at Scale</a:t>
            </a:r>
            <a:r>
              <a:rPr lang="en-US" sz="1600" dirty="0" smtClean="0"/>
              <a:t>,</a:t>
            </a:r>
          </a:p>
          <a:p>
            <a:r>
              <a:rPr lang="en-US" sz="1600" dirty="0" smtClean="0"/>
              <a:t>2</a:t>
            </a:r>
            <a:r>
              <a:rPr lang="en-US" sz="1600" dirty="0"/>
              <a:t>. Abreu, et al. “Currency Exchange Prediction Using Machine Learning, Genetic Algorithms and Technical Analysis.”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29 May 2018, </a:t>
            </a:r>
            <a:r>
              <a:rPr lang="en-US" sz="1600" dirty="0" err="1"/>
              <a:t>arxiv.org</a:t>
            </a:r>
            <a:r>
              <a:rPr lang="en-US" sz="1600" dirty="0"/>
              <a:t>/abs/1805.11232v1.</a:t>
            </a:r>
          </a:p>
          <a:p>
            <a:r>
              <a:rPr lang="en-US" sz="1600" dirty="0"/>
              <a:t>3. Hunter-Craig, Ben. “Sentiment Analysis on </a:t>
            </a:r>
            <a:r>
              <a:rPr lang="en-US" sz="1600" dirty="0" err="1"/>
              <a:t>Cryptocurrency</a:t>
            </a:r>
            <a:r>
              <a:rPr lang="en-US" sz="1600" dirty="0"/>
              <a:t> News – </a:t>
            </a:r>
            <a:r>
              <a:rPr lang="en-US" sz="1600" dirty="0" err="1"/>
              <a:t>CryptoCompare</a:t>
            </a:r>
            <a:r>
              <a:rPr lang="en-US" sz="1600" dirty="0"/>
              <a:t> Research.” </a:t>
            </a:r>
            <a:r>
              <a:rPr lang="en-US" sz="1600" i="1" dirty="0" err="1"/>
              <a:t>CryptoCompare</a:t>
            </a:r>
            <a:r>
              <a:rPr lang="en-US" sz="1600" i="1" dirty="0"/>
              <a:t> Research</a:t>
            </a:r>
            <a:r>
              <a:rPr lang="en-US" sz="1600" dirty="0"/>
              <a:t>, </a:t>
            </a:r>
            <a:r>
              <a:rPr lang="en-US" sz="1600" dirty="0" err="1"/>
              <a:t>CryptoCompare</a:t>
            </a:r>
            <a:r>
              <a:rPr lang="en-US" sz="1600" dirty="0"/>
              <a:t> Research, 17 Sept. 2018, </a:t>
            </a:r>
            <a:r>
              <a:rPr lang="en-US" sz="1600" dirty="0" err="1"/>
              <a:t>blog.cryptocompare.com</a:t>
            </a:r>
            <a:r>
              <a:rPr lang="en-US" sz="1600" dirty="0"/>
              <a:t>/sentiment-analysis-on-cryptocurrency-news-d28923b356be.</a:t>
            </a:r>
          </a:p>
          <a:p>
            <a:r>
              <a:rPr lang="en-US" sz="1600" dirty="0"/>
              <a:t>4. </a:t>
            </a:r>
            <a:r>
              <a:rPr lang="en-US" sz="1600" dirty="0" err="1"/>
              <a:t>Isah</a:t>
            </a:r>
            <a:r>
              <a:rPr lang="en-US" sz="1600" dirty="0"/>
              <a:t>, et al. “Predicting the Effects of News Sentiments on the Stock Market.”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11 Dec. 2018, </a:t>
            </a:r>
            <a:r>
              <a:rPr lang="en-US" sz="1600" dirty="0" err="1"/>
              <a:t>arxiv.org</a:t>
            </a:r>
            <a:r>
              <a:rPr lang="en-US" sz="1600" dirty="0"/>
              <a:t>/abs/1812.04199v1.</a:t>
            </a:r>
          </a:p>
          <a:p>
            <a:r>
              <a:rPr lang="en-US" sz="1600" dirty="0"/>
              <a:t>5. </a:t>
            </a:r>
            <a:r>
              <a:rPr lang="en-US" sz="1600" dirty="0" err="1"/>
              <a:t>Kennis</a:t>
            </a:r>
            <a:r>
              <a:rPr lang="en-US" sz="1600" dirty="0"/>
              <a:t>, and Marvin </a:t>
            </a:r>
            <a:r>
              <a:rPr lang="en-US" sz="1600" dirty="0" err="1"/>
              <a:t>Aron</a:t>
            </a:r>
            <a:r>
              <a:rPr lang="en-US" sz="1600" dirty="0"/>
              <a:t>. “Multi-Channel Discourse as an Indicator for </a:t>
            </a:r>
            <a:r>
              <a:rPr lang="en-US" sz="1600" dirty="0" err="1"/>
              <a:t>Bitcoin</a:t>
            </a:r>
            <a:r>
              <a:rPr lang="en-US" sz="1600" dirty="0"/>
              <a:t> Price and Volume Movements.”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6 Nov. 2018, </a:t>
            </a:r>
            <a:r>
              <a:rPr lang="en-US" sz="1600" dirty="0" err="1"/>
              <a:t>arxiv.org</a:t>
            </a:r>
            <a:r>
              <a:rPr lang="en-US" sz="1600" dirty="0"/>
              <a:t>/abs/1811.03146v1.</a:t>
            </a:r>
          </a:p>
          <a:p>
            <a:r>
              <a:rPr lang="en-US" sz="1600" dirty="0"/>
              <a:t>6. Nino, et al. “Inferring Short-Term Volatility Indicators from </a:t>
            </a:r>
            <a:r>
              <a:rPr lang="en-US" sz="1600" dirty="0" err="1"/>
              <a:t>Bitcoin</a:t>
            </a:r>
            <a:r>
              <a:rPr lang="en-US" sz="1600" dirty="0"/>
              <a:t> </a:t>
            </a:r>
            <a:r>
              <a:rPr lang="en-US" sz="1600" dirty="0" err="1"/>
              <a:t>Blockchain</a:t>
            </a:r>
            <a:r>
              <a:rPr lang="en-US" sz="1600" dirty="0"/>
              <a:t>.”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19 Sept. 2018, </a:t>
            </a:r>
            <a:r>
              <a:rPr lang="en-US" sz="1600" dirty="0" err="1"/>
              <a:t>arxiv.org</a:t>
            </a:r>
            <a:r>
              <a:rPr lang="en-US" sz="1600" dirty="0"/>
              <a:t>/abs/1809.07856v1.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9194</TotalTime>
  <Words>1408</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ＭＳ 明朝</vt:lpstr>
      <vt:lpstr>Arial</vt:lpstr>
      <vt:lpstr>Office Theme</vt:lpstr>
      <vt:lpstr>PowerPoint Presentation</vt:lpstr>
    </vt:vector>
  </TitlesOfParts>
  <Company>Kenyon College</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Microsoft Office User</cp:lastModifiedBy>
  <cp:revision>345</cp:revision>
  <cp:lastPrinted>2014-10-15T19:55:35Z</cp:lastPrinted>
  <dcterms:created xsi:type="dcterms:W3CDTF">2013-10-09T13:59:08Z</dcterms:created>
  <dcterms:modified xsi:type="dcterms:W3CDTF">2018-12-23T18:02:33Z</dcterms:modified>
</cp:coreProperties>
</file>